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85"/>
  </p:notesMasterIdLst>
  <p:sldIdLst>
    <p:sldId id="3962" r:id="rId2"/>
    <p:sldId id="14847" r:id="rId3"/>
    <p:sldId id="14845" r:id="rId4"/>
    <p:sldId id="14846" r:id="rId5"/>
    <p:sldId id="3964" r:id="rId6"/>
    <p:sldId id="3963" r:id="rId7"/>
    <p:sldId id="280" r:id="rId8"/>
    <p:sldId id="3928" r:id="rId9"/>
    <p:sldId id="14864" r:id="rId10"/>
    <p:sldId id="14872" r:id="rId11"/>
    <p:sldId id="296" r:id="rId12"/>
    <p:sldId id="3979" r:id="rId13"/>
    <p:sldId id="14828" r:id="rId14"/>
    <p:sldId id="14844" r:id="rId15"/>
    <p:sldId id="14877" r:id="rId16"/>
    <p:sldId id="14805" r:id="rId17"/>
    <p:sldId id="14814" r:id="rId18"/>
    <p:sldId id="14815" r:id="rId19"/>
    <p:sldId id="14840" r:id="rId20"/>
    <p:sldId id="14817" r:id="rId21"/>
    <p:sldId id="14835" r:id="rId22"/>
    <p:sldId id="14807" r:id="rId23"/>
    <p:sldId id="14862" r:id="rId24"/>
    <p:sldId id="14811" r:id="rId25"/>
    <p:sldId id="14816" r:id="rId26"/>
    <p:sldId id="276" r:id="rId27"/>
    <p:sldId id="14836" r:id="rId28"/>
    <p:sldId id="14839" r:id="rId29"/>
    <p:sldId id="14838" r:id="rId30"/>
    <p:sldId id="14809" r:id="rId31"/>
    <p:sldId id="3957" r:id="rId32"/>
    <p:sldId id="14865" r:id="rId33"/>
    <p:sldId id="14787" r:id="rId34"/>
    <p:sldId id="265" r:id="rId35"/>
    <p:sldId id="307" r:id="rId36"/>
    <p:sldId id="266" r:id="rId37"/>
    <p:sldId id="14863" r:id="rId38"/>
    <p:sldId id="14822" r:id="rId39"/>
    <p:sldId id="268" r:id="rId40"/>
    <p:sldId id="269" r:id="rId41"/>
    <p:sldId id="270" r:id="rId42"/>
    <p:sldId id="271" r:id="rId43"/>
    <p:sldId id="14869" r:id="rId44"/>
    <p:sldId id="14798" r:id="rId45"/>
    <p:sldId id="14870" r:id="rId46"/>
    <p:sldId id="272" r:id="rId47"/>
    <p:sldId id="273" r:id="rId48"/>
    <p:sldId id="274" r:id="rId49"/>
    <p:sldId id="3934" r:id="rId50"/>
    <p:sldId id="14871" r:id="rId51"/>
    <p:sldId id="14832" r:id="rId52"/>
    <p:sldId id="14834" r:id="rId53"/>
    <p:sldId id="14831" r:id="rId54"/>
    <p:sldId id="14855" r:id="rId55"/>
    <p:sldId id="14824" r:id="rId56"/>
    <p:sldId id="14866" r:id="rId57"/>
    <p:sldId id="14861" r:id="rId58"/>
    <p:sldId id="14852" r:id="rId59"/>
    <p:sldId id="14849" r:id="rId60"/>
    <p:sldId id="3967" r:id="rId61"/>
    <p:sldId id="286" r:id="rId62"/>
    <p:sldId id="14867" r:id="rId63"/>
    <p:sldId id="263" r:id="rId64"/>
    <p:sldId id="267" r:id="rId65"/>
    <p:sldId id="14785" r:id="rId66"/>
    <p:sldId id="14802" r:id="rId67"/>
    <p:sldId id="14819" r:id="rId68"/>
    <p:sldId id="14804" r:id="rId69"/>
    <p:sldId id="14874" r:id="rId70"/>
    <p:sldId id="14876" r:id="rId71"/>
    <p:sldId id="14858" r:id="rId72"/>
    <p:sldId id="626" r:id="rId73"/>
    <p:sldId id="690" r:id="rId74"/>
    <p:sldId id="680" r:id="rId75"/>
    <p:sldId id="14810" r:id="rId76"/>
    <p:sldId id="14859" r:id="rId77"/>
    <p:sldId id="3943" r:id="rId78"/>
    <p:sldId id="3940" r:id="rId79"/>
    <p:sldId id="3944" r:id="rId80"/>
    <p:sldId id="3945" r:id="rId81"/>
    <p:sldId id="3976" r:id="rId82"/>
    <p:sldId id="3972" r:id="rId83"/>
    <p:sldId id="3939" r:id="rId84"/>
  </p:sldIdLst>
  <p:sldSz cx="12192000" cy="6858000"/>
  <p:notesSz cx="6858000" cy="9144000"/>
  <p:defaultTextStyle>
    <a:defPPr>
      <a:defRPr lang="en-CN"/>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2D32"/>
    <a:srgbClr val="FF3A8F"/>
    <a:srgbClr val="CFD5EA"/>
    <a:srgbClr val="0A3A91"/>
    <a:srgbClr val="1061C7"/>
    <a:srgbClr val="EAF0F8"/>
    <a:srgbClr val="163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0"/>
    <p:restoredTop sz="71979"/>
  </p:normalViewPr>
  <p:slideViewPr>
    <p:cSldViewPr snapToGrid="0" snapToObjects="1">
      <p:cViewPr varScale="1">
        <p:scale>
          <a:sx n="96" d="100"/>
          <a:sy n="96" d="100"/>
        </p:scale>
        <p:origin x="1256" y="168"/>
      </p:cViewPr>
      <p:guideLst/>
    </p:cSldViewPr>
  </p:slideViewPr>
  <p:notesTextViewPr>
    <p:cViewPr>
      <p:scale>
        <a:sx n="120" d="100"/>
        <a:sy n="120" d="100"/>
      </p:scale>
      <p:origin x="0" y="0"/>
    </p:cViewPr>
  </p:notesTextViewPr>
  <p:notesViewPr>
    <p:cSldViewPr snapToGrid="0" snapToObjects="1">
      <p:cViewPr varScale="1">
        <p:scale>
          <a:sx n="151" d="100"/>
          <a:sy n="151" d="100"/>
        </p:scale>
        <p:origin x="5296"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https://armh-my.sharepoint.com/personal/matt_elwood_arm_com/Documents/V9%20Cores/MKLELP%20Characteriz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520384951881014"/>
          <c:y val="5.1061392630530722E-2"/>
          <c:w val="0.79735170603674543"/>
          <c:h val="0.87667782283879281"/>
        </c:manualLayout>
      </c:layout>
      <c:scatterChart>
        <c:scatterStyle val="lineMarker"/>
        <c:varyColors val="0"/>
        <c:ser>
          <c:idx val="0"/>
          <c:order val="0"/>
          <c:spPr>
            <a:ln w="19050" cap="rnd">
              <a:noFill/>
              <a:round/>
            </a:ln>
            <a:effectLst/>
          </c:spPr>
          <c:marker>
            <c:symbol val="circle"/>
            <c:size val="7"/>
            <c:spPr>
              <a:solidFill>
                <a:schemeClr val="accent1"/>
              </a:solidFill>
              <a:ln w="9525">
                <a:solidFill>
                  <a:schemeClr val="tx1"/>
                </a:solidFill>
              </a:ln>
              <a:effectLst/>
            </c:spPr>
          </c:marker>
          <c:trendline>
            <c:spPr>
              <a:ln w="19050" cap="rnd">
                <a:solidFill>
                  <a:schemeClr val="accent1"/>
                </a:solidFill>
                <a:prstDash val="sysDot"/>
              </a:ln>
              <a:effectLst/>
            </c:spPr>
            <c:trendlineType val="linear"/>
            <c:dispRSqr val="0"/>
            <c:dispEq val="0"/>
          </c:trendline>
          <c:xVal>
            <c:numRef>
              <c:f>'MPMM Algo'!$AE$537:$AE$557</c:f>
              <c:numCache>
                <c:formatCode>General</c:formatCode>
                <c:ptCount val="21"/>
                <c:pt idx="0">
                  <c:v>12.1</c:v>
                </c:pt>
                <c:pt idx="1">
                  <c:v>10.01</c:v>
                </c:pt>
                <c:pt idx="2">
                  <c:v>12.05</c:v>
                </c:pt>
                <c:pt idx="3">
                  <c:v>26</c:v>
                </c:pt>
                <c:pt idx="4">
                  <c:v>26</c:v>
                </c:pt>
                <c:pt idx="5">
                  <c:v>18</c:v>
                </c:pt>
                <c:pt idx="6">
                  <c:v>18</c:v>
                </c:pt>
                <c:pt idx="7">
                  <c:v>23.19</c:v>
                </c:pt>
                <c:pt idx="8">
                  <c:v>23.1</c:v>
                </c:pt>
                <c:pt idx="9">
                  <c:v>12.06</c:v>
                </c:pt>
                <c:pt idx="10">
                  <c:v>6.09</c:v>
                </c:pt>
                <c:pt idx="11">
                  <c:v>25.07</c:v>
                </c:pt>
                <c:pt idx="12">
                  <c:v>25.43</c:v>
                </c:pt>
                <c:pt idx="13">
                  <c:v>20.97</c:v>
                </c:pt>
                <c:pt idx="14">
                  <c:v>17.28</c:v>
                </c:pt>
                <c:pt idx="15">
                  <c:v>8.9499999999999993</c:v>
                </c:pt>
                <c:pt idx="16">
                  <c:v>9.08</c:v>
                </c:pt>
                <c:pt idx="17">
                  <c:v>25.16</c:v>
                </c:pt>
                <c:pt idx="18">
                  <c:v>24.67</c:v>
                </c:pt>
                <c:pt idx="19">
                  <c:v>7.86</c:v>
                </c:pt>
                <c:pt idx="20">
                  <c:v>4.3099999999999996</c:v>
                </c:pt>
              </c:numCache>
            </c:numRef>
          </c:xVal>
          <c:yVal>
            <c:numRef>
              <c:f>'MPMM Algo'!$AI$537:$AI$557</c:f>
              <c:numCache>
                <c:formatCode>General</c:formatCode>
                <c:ptCount val="21"/>
                <c:pt idx="0">
                  <c:v>130825</c:v>
                </c:pt>
                <c:pt idx="1">
                  <c:v>106374</c:v>
                </c:pt>
                <c:pt idx="2">
                  <c:v>77176.600000000006</c:v>
                </c:pt>
                <c:pt idx="3">
                  <c:v>173168</c:v>
                </c:pt>
                <c:pt idx="4">
                  <c:v>174284</c:v>
                </c:pt>
                <c:pt idx="5">
                  <c:v>126631</c:v>
                </c:pt>
                <c:pt idx="6">
                  <c:v>116011</c:v>
                </c:pt>
                <c:pt idx="7">
                  <c:v>191709</c:v>
                </c:pt>
                <c:pt idx="8">
                  <c:v>163410</c:v>
                </c:pt>
                <c:pt idx="9">
                  <c:v>131558</c:v>
                </c:pt>
                <c:pt idx="10">
                  <c:v>63775.8</c:v>
                </c:pt>
                <c:pt idx="11">
                  <c:v>167041</c:v>
                </c:pt>
                <c:pt idx="12">
                  <c:v>171063</c:v>
                </c:pt>
                <c:pt idx="13">
                  <c:v>134924</c:v>
                </c:pt>
                <c:pt idx="14">
                  <c:v>157318</c:v>
                </c:pt>
                <c:pt idx="15">
                  <c:v>113399</c:v>
                </c:pt>
                <c:pt idx="16">
                  <c:v>116786</c:v>
                </c:pt>
                <c:pt idx="17">
                  <c:v>185342</c:v>
                </c:pt>
                <c:pt idx="18">
                  <c:v>162014</c:v>
                </c:pt>
                <c:pt idx="19">
                  <c:v>90916.4</c:v>
                </c:pt>
                <c:pt idx="20">
                  <c:v>73447.3</c:v>
                </c:pt>
              </c:numCache>
            </c:numRef>
          </c:yVal>
          <c:smooth val="0"/>
          <c:extLst>
            <c:ext xmlns:c16="http://schemas.microsoft.com/office/drawing/2014/chart" uri="{C3380CC4-5D6E-409C-BE32-E72D297353CC}">
              <c16:uniqueId val="{00000001-92D2-6241-8374-457D94C167F8}"/>
            </c:ext>
          </c:extLst>
        </c:ser>
        <c:dLbls>
          <c:showLegendKey val="0"/>
          <c:showVal val="0"/>
          <c:showCatName val="0"/>
          <c:showSerName val="0"/>
          <c:showPercent val="0"/>
          <c:showBubbleSize val="0"/>
        </c:dLbls>
        <c:axId val="782496160"/>
        <c:axId val="760284048"/>
      </c:scatterChart>
      <c:valAx>
        <c:axId val="782496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38100"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CN"/>
          </a:p>
        </c:txPr>
        <c:crossAx val="760284048"/>
        <c:crosses val="autoZero"/>
        <c:crossBetween val="midCat"/>
      </c:valAx>
      <c:valAx>
        <c:axId val="7602840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crossAx val="782496160"/>
        <c:crosses val="autoZero"/>
        <c:crossBetween val="midCat"/>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F2387-6642-6847-B4F4-33E18756816B}" type="datetimeFigureOut">
              <a:rPr lang="en-CN" smtClean="0"/>
              <a:t>2021/12/2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CE120-882A-C349-9195-5861423BFB9B}" type="slidenum">
              <a:rPr lang="en-CN" smtClean="0"/>
              <a:t>‹#›</a:t>
            </a:fld>
            <a:endParaRPr lang="en-CN"/>
          </a:p>
        </p:txBody>
      </p:sp>
    </p:spTree>
    <p:extLst>
      <p:ext uri="{BB962C8B-B14F-4D97-AF65-F5344CB8AC3E}">
        <p14:creationId xmlns:p14="http://schemas.microsoft.com/office/powerpoint/2010/main" val="1057188358"/>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a:p>
            <a:endParaRPr lang="en-US" altLang="zh-CN" dirty="0"/>
          </a:p>
          <a:p>
            <a:r>
              <a:rPr lang="en-US" altLang="zh-CN" dirty="0"/>
              <a:t>Thanks</a:t>
            </a:r>
            <a:r>
              <a:rPr lang="zh-CN" altLang="en-US" dirty="0"/>
              <a:t> </a:t>
            </a:r>
            <a:r>
              <a:rPr lang="en-US" altLang="zh-CN" dirty="0"/>
              <a:t>a lot for</a:t>
            </a:r>
            <a:r>
              <a:rPr lang="zh-CN" altLang="en-US" dirty="0"/>
              <a:t> </a:t>
            </a:r>
            <a:r>
              <a:rPr lang="en-US" altLang="zh-CN" dirty="0"/>
              <a:t>your</a:t>
            </a:r>
            <a:r>
              <a:rPr lang="zh-CN" altLang="en-US" dirty="0"/>
              <a:t> </a:t>
            </a:r>
            <a:r>
              <a:rPr lang="en-US" altLang="zh-CN" dirty="0"/>
              <a:t>introduction.</a:t>
            </a:r>
            <a:r>
              <a:rPr lang="zh-CN" altLang="en-US" dirty="0"/>
              <a:t> </a:t>
            </a:r>
            <a:r>
              <a:rPr lang="en-US" altLang="zh-CN" dirty="0"/>
              <a:t>Hi</a:t>
            </a:r>
            <a:r>
              <a:rPr lang="zh-CN" altLang="en-US" dirty="0"/>
              <a:t> </a:t>
            </a:r>
            <a:r>
              <a:rPr lang="en-US" altLang="zh-CN" dirty="0"/>
              <a:t>everyone,</a:t>
            </a:r>
            <a:r>
              <a:rPr lang="zh-CN" altLang="en-US" dirty="0"/>
              <a:t> </a:t>
            </a:r>
            <a:r>
              <a:rPr lang="en-US" altLang="zh-CN" dirty="0"/>
              <a:t>I</a:t>
            </a:r>
            <a:r>
              <a:rPr lang="zh-CN" altLang="en-US" dirty="0"/>
              <a:t> </a:t>
            </a:r>
            <a:r>
              <a:rPr lang="en-US" altLang="zh-CN" dirty="0"/>
              <a:t>am</a:t>
            </a:r>
            <a:r>
              <a:rPr lang="zh-CN" altLang="en-US" dirty="0"/>
              <a:t> </a:t>
            </a:r>
            <a:r>
              <a:rPr lang="en-US" altLang="zh-CN" dirty="0"/>
              <a:t>Zhiyao Xie, a PhD candidate from the ECE department of Duke University. </a:t>
            </a:r>
          </a:p>
          <a:p>
            <a:endParaRPr lang="en-US" altLang="zh-CN" dirty="0"/>
          </a:p>
          <a:p>
            <a:r>
              <a:rPr lang="en-US" altLang="zh-CN" dirty="0"/>
              <a:t>:)</a:t>
            </a:r>
          </a:p>
          <a:p>
            <a:r>
              <a:rPr lang="en-US" altLang="zh-CN" dirty="0"/>
              <a:t>Today</a:t>
            </a:r>
            <a:r>
              <a:rPr lang="zh-CN" altLang="en-US" dirty="0"/>
              <a:t> </a:t>
            </a:r>
            <a:r>
              <a:rPr lang="en-US" altLang="zh-CN" dirty="0"/>
              <a:t>it‘s</a:t>
            </a:r>
            <a:r>
              <a:rPr lang="zh-CN" altLang="en-US" dirty="0"/>
              <a:t> </a:t>
            </a:r>
            <a:r>
              <a:rPr lang="en-US" altLang="zh-CN" dirty="0"/>
              <a:t>my</a:t>
            </a:r>
            <a:r>
              <a:rPr lang="zh-CN" altLang="en-US" dirty="0"/>
              <a:t> </a:t>
            </a:r>
            <a:r>
              <a:rPr lang="en-US" altLang="zh-CN" dirty="0"/>
              <a:t>great</a:t>
            </a:r>
            <a:r>
              <a:rPr lang="zh-CN" altLang="en-US" dirty="0"/>
              <a:t> </a:t>
            </a:r>
            <a:r>
              <a:rPr lang="en-US" altLang="zh-CN" dirty="0"/>
              <a:t>pleasure</a:t>
            </a:r>
            <a:r>
              <a:rPr lang="zh-CN" altLang="en-US" dirty="0"/>
              <a:t> </a:t>
            </a:r>
            <a:r>
              <a:rPr lang="en-US" altLang="zh-CN" dirty="0"/>
              <a:t>to</a:t>
            </a:r>
            <a:r>
              <a:rPr lang="zh-CN" altLang="en-US" dirty="0"/>
              <a:t> </a:t>
            </a:r>
            <a:r>
              <a:rPr lang="en-US" altLang="zh-CN" dirty="0"/>
              <a:t>be</a:t>
            </a:r>
            <a:r>
              <a:rPr lang="zh-CN" altLang="en-US" dirty="0"/>
              <a:t> </a:t>
            </a:r>
            <a:r>
              <a:rPr lang="en-US" altLang="zh-CN" dirty="0"/>
              <a:t>here, </a:t>
            </a:r>
            <a:r>
              <a:rPr lang="en-CN" altLang="zh-CN" dirty="0"/>
              <a:t>at this prestigious university HKUST, and </a:t>
            </a:r>
            <a:r>
              <a:rPr lang="en-US" altLang="zh-CN" dirty="0"/>
              <a:t>introduce</a:t>
            </a:r>
            <a:r>
              <a:rPr lang="zh-CN" altLang="en-US" dirty="0"/>
              <a:t> </a:t>
            </a:r>
            <a:r>
              <a:rPr lang="en-US" altLang="zh-CN" dirty="0"/>
              <a:t>my</a:t>
            </a:r>
            <a:r>
              <a:rPr lang="zh-CN" altLang="en-US" dirty="0"/>
              <a:t> </a:t>
            </a:r>
            <a:r>
              <a:rPr lang="en-US" altLang="zh-CN" dirty="0"/>
              <a:t>work.</a:t>
            </a:r>
            <a:r>
              <a:rPr lang="zh-CN" altLang="en-US" dirty="0"/>
              <a:t> </a:t>
            </a:r>
            <a:r>
              <a:rPr lang="en-US" altLang="zh-CN" dirty="0"/>
              <a:t>[pause]</a:t>
            </a:r>
            <a:r>
              <a:rPr lang="zh-CN" altLang="en-US" dirty="0"/>
              <a:t> </a:t>
            </a:r>
            <a:endParaRPr lang="en-US" altLang="zh-CN" dirty="0"/>
          </a:p>
          <a:p>
            <a:endParaRPr lang="en-US" altLang="zh-CN" dirty="0"/>
          </a:p>
          <a:p>
            <a:r>
              <a:rPr lang="en-US" altLang="zh-CN" dirty="0"/>
              <a:t>As</a:t>
            </a:r>
            <a:r>
              <a:rPr lang="zh-CN" altLang="en-US" dirty="0"/>
              <a:t> </a:t>
            </a:r>
            <a:r>
              <a:rPr lang="en-US" altLang="zh-CN" dirty="0"/>
              <a:t>indicated</a:t>
            </a:r>
            <a:r>
              <a:rPr lang="zh-CN" altLang="en-US" dirty="0"/>
              <a:t> </a:t>
            </a:r>
            <a:r>
              <a:rPr lang="en-US" altLang="zh-CN" dirty="0"/>
              <a:t>by</a:t>
            </a:r>
            <a:r>
              <a:rPr lang="zh-CN" altLang="en-US" dirty="0"/>
              <a:t> </a:t>
            </a:r>
            <a:r>
              <a:rPr lang="en-US" altLang="zh-CN" dirty="0"/>
              <a:t>this</a:t>
            </a:r>
            <a:r>
              <a:rPr lang="zh-CN" altLang="en-US" dirty="0"/>
              <a:t> </a:t>
            </a:r>
            <a:r>
              <a:rPr lang="en-US" altLang="zh-CN" dirty="0"/>
              <a:t>title,</a:t>
            </a:r>
            <a:r>
              <a:rPr lang="zh-CN" altLang="en-US" dirty="0"/>
              <a:t> </a:t>
            </a:r>
            <a:r>
              <a:rPr lang="en-US" altLang="zh-CN" dirty="0"/>
              <a:t>in this *talk* I will discuss  [pause]</a:t>
            </a:r>
            <a:r>
              <a:rPr lang="zh-CN" altLang="en-US" dirty="0"/>
              <a:t> </a:t>
            </a:r>
            <a:r>
              <a:rPr lang="en-US" altLang="zh-CN" dirty="0"/>
              <a:t>how</a:t>
            </a:r>
            <a:r>
              <a:rPr lang="zh-CN" altLang="en-US" dirty="0"/>
              <a:t> </a:t>
            </a:r>
            <a:r>
              <a:rPr lang="en-US" altLang="zh-CN" dirty="0"/>
              <a:t>to</a:t>
            </a:r>
            <a:r>
              <a:rPr lang="zh-CN" altLang="en-US" dirty="0"/>
              <a:t> </a:t>
            </a:r>
            <a:r>
              <a:rPr lang="en-US" altLang="zh-CN" b="1" dirty="0"/>
              <a:t>achieve</a:t>
            </a:r>
            <a:r>
              <a:rPr lang="zh-CN" altLang="en-US" dirty="0"/>
              <a:t> </a:t>
            </a:r>
            <a:r>
              <a:rPr lang="en-US" altLang="zh-CN" dirty="0"/>
              <a:t>truly</a:t>
            </a:r>
            <a:r>
              <a:rPr lang="zh-CN" altLang="en-US" dirty="0"/>
              <a:t> </a:t>
            </a:r>
            <a:r>
              <a:rPr lang="en-US" altLang="zh-CN" dirty="0"/>
              <a:t>intelligent</a:t>
            </a:r>
            <a:r>
              <a:rPr lang="zh-CN" altLang="en-US" dirty="0"/>
              <a:t> </a:t>
            </a:r>
            <a:r>
              <a:rPr lang="en-US" altLang="zh-CN" dirty="0"/>
              <a:t>circuit</a:t>
            </a:r>
            <a:r>
              <a:rPr lang="zh-CN" altLang="en-US" dirty="0"/>
              <a:t> </a:t>
            </a:r>
            <a:r>
              <a:rPr lang="en-US" altLang="zh-CN" dirty="0"/>
              <a:t>design</a:t>
            </a:r>
            <a:r>
              <a:rPr lang="zh-CN" altLang="en-US" dirty="0"/>
              <a:t> </a:t>
            </a:r>
            <a:r>
              <a:rPr lang="en-US" altLang="zh-CN" dirty="0"/>
              <a:t>and</a:t>
            </a:r>
            <a:r>
              <a:rPr lang="zh-CN" altLang="en-US" dirty="0"/>
              <a:t> </a:t>
            </a:r>
            <a:r>
              <a:rPr lang="en-US" altLang="zh-CN" dirty="0"/>
              <a:t>implementation.</a:t>
            </a:r>
            <a:r>
              <a:rPr lang="zh-CN" altLang="en-US" dirty="0"/>
              <a:t> </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a:t>
            </a:fld>
            <a:endParaRPr lang="en-CN"/>
          </a:p>
        </p:txBody>
      </p:sp>
    </p:spTree>
    <p:extLst>
      <p:ext uri="{BB962C8B-B14F-4D97-AF65-F5344CB8AC3E}">
        <p14:creationId xmlns:p14="http://schemas.microsoft.com/office/powerpoint/2010/main" val="460314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 </a:t>
            </a:r>
            <a:r>
              <a:rPr lang="en-US" dirty="0"/>
              <a:t>we can largely avoid these efforts by learning from prior solutions. </a:t>
            </a:r>
          </a:p>
          <a:p>
            <a:endParaRPr lang="en-US" altLang="zh-CN" dirty="0"/>
          </a:p>
          <a:p>
            <a:endParaRPr lang="en-US" altLang="zh-CN" dirty="0"/>
          </a:p>
          <a:p>
            <a:r>
              <a:rPr lang="en-US" altLang="zh-CN" dirty="0"/>
              <a:t>And after training a model</a:t>
            </a:r>
            <a:r>
              <a:rPr lang="zh-CN" altLang="en-US" dirty="0"/>
              <a:t> </a:t>
            </a:r>
            <a:r>
              <a:rPr lang="en-US" altLang="zh-CN" dirty="0"/>
              <a:t>on</a:t>
            </a:r>
            <a:r>
              <a:rPr lang="zh-CN" altLang="en-US" dirty="0"/>
              <a:t> </a:t>
            </a:r>
            <a:r>
              <a:rPr lang="en-US" altLang="zh-CN" dirty="0"/>
              <a:t>that, we</a:t>
            </a:r>
            <a:r>
              <a:rPr lang="zh-CN" altLang="en-US" dirty="0"/>
              <a:t> </a:t>
            </a:r>
            <a:r>
              <a:rPr lang="en-US" altLang="zh-CN" dirty="0"/>
              <a:t>can</a:t>
            </a:r>
            <a:r>
              <a:rPr lang="zh-CN" altLang="en-US" dirty="0"/>
              <a:t> </a:t>
            </a:r>
            <a:r>
              <a:rPr lang="en-US" altLang="zh-CN" dirty="0"/>
              <a:t>directly</a:t>
            </a:r>
            <a:r>
              <a:rPr lang="zh-CN" altLang="en-US" dirty="0"/>
              <a:t> </a:t>
            </a:r>
            <a:r>
              <a:rPr lang="en-US" altLang="zh-CN" dirty="0"/>
              <a:t>perform</a:t>
            </a:r>
            <a:r>
              <a:rPr lang="zh-CN" altLang="en-US" dirty="0"/>
              <a:t> </a:t>
            </a:r>
            <a:r>
              <a:rPr lang="en-US" altLang="zh-CN" dirty="0"/>
              <a:t>fast</a:t>
            </a:r>
            <a:r>
              <a:rPr lang="zh-CN" altLang="en-US" dirty="0"/>
              <a:t> </a:t>
            </a:r>
            <a:r>
              <a:rPr lang="en-US" altLang="zh-CN" dirty="0"/>
              <a:t>and</a:t>
            </a:r>
            <a:r>
              <a:rPr lang="zh-CN" altLang="en-US" dirty="0"/>
              <a:t> </a:t>
            </a:r>
            <a:r>
              <a:rPr lang="en-US" altLang="zh-CN" dirty="0"/>
              <a:t>high-fidelity</a:t>
            </a:r>
            <a:r>
              <a:rPr lang="zh-CN" altLang="en-US" dirty="0"/>
              <a:t> </a:t>
            </a:r>
            <a:r>
              <a:rPr lang="en-US" altLang="zh-CN" dirty="0"/>
              <a:t>machine-learning predictions on the final design metrics. </a:t>
            </a:r>
          </a:p>
          <a:p>
            <a:endParaRPr lang="en-US" altLang="zh-CN" dirty="0"/>
          </a:p>
          <a:p>
            <a:endParaRPr lang="en-US" altLang="zh-CN" dirty="0"/>
          </a:p>
          <a:p>
            <a:r>
              <a:rPr lang="en-US" altLang="zh-CN" dirty="0"/>
              <a:t>So</a:t>
            </a:r>
            <a:r>
              <a:rPr lang="zh-CN" altLang="en-US" dirty="0"/>
              <a:t> </a:t>
            </a:r>
            <a:r>
              <a:rPr lang="en-US" altLang="zh-CN" dirty="0"/>
              <a:t>this</a:t>
            </a:r>
            <a:r>
              <a:rPr lang="zh-CN" altLang="en-US" dirty="0"/>
              <a:t> </a:t>
            </a:r>
            <a:r>
              <a:rPr lang="en-US" altLang="zh-CN" dirty="0"/>
              <a:t>is</a:t>
            </a:r>
            <a:r>
              <a:rPr lang="zh-CN" altLang="en-US" dirty="0"/>
              <a:t> </a:t>
            </a:r>
            <a:r>
              <a:rPr lang="en-US" altLang="zh-CN" dirty="0"/>
              <a:t>one</a:t>
            </a:r>
            <a:r>
              <a:rPr lang="zh-CN" altLang="en-US" dirty="0"/>
              <a:t> </a:t>
            </a:r>
            <a:r>
              <a:rPr lang="en-US" altLang="zh-CN" dirty="0"/>
              <a:t>simplified</a:t>
            </a:r>
            <a:r>
              <a:rPr lang="zh-CN" altLang="en-US" dirty="0"/>
              <a:t> </a:t>
            </a:r>
            <a:r>
              <a:rPr lang="en-US" altLang="zh-CN" dirty="0"/>
              <a:t>example</a:t>
            </a:r>
            <a:r>
              <a:rPr lang="zh-CN" altLang="en-US" dirty="0"/>
              <a:t> </a:t>
            </a:r>
            <a:r>
              <a:rPr lang="en-US" altLang="zh-CN" dirty="0"/>
              <a:t>on</a:t>
            </a:r>
            <a:r>
              <a:rPr lang="zh-CN" altLang="en-US" dirty="0"/>
              <a:t> </a:t>
            </a:r>
            <a:r>
              <a:rPr lang="en-US" altLang="zh-CN" b="1" dirty="0"/>
              <a:t>why</a:t>
            </a:r>
            <a:r>
              <a:rPr lang="zh-CN" altLang="en-US" dirty="0"/>
              <a:t> </a:t>
            </a:r>
            <a:r>
              <a:rPr lang="en-US" altLang="zh-CN" dirty="0"/>
              <a:t>intelligence</a:t>
            </a:r>
            <a:r>
              <a:rPr lang="zh-CN" altLang="en-US" dirty="0"/>
              <a:t> </a:t>
            </a:r>
            <a:r>
              <a:rPr lang="en-US" altLang="zh-CN" dirty="0"/>
              <a:t>helps,</a:t>
            </a:r>
          </a:p>
          <a:p>
            <a:endParaRPr lang="en-US" altLang="zh-CN" dirty="0"/>
          </a:p>
          <a:p>
            <a:endParaRPr lang="en-US" altLang="zh-CN" dirty="0"/>
          </a:p>
          <a:p>
            <a:r>
              <a:rPr lang="en-US" altLang="zh-CN" dirty="0"/>
              <a:t>//////</a:t>
            </a:r>
          </a:p>
          <a:p>
            <a:r>
              <a:rPr lang="en-US" altLang="zh-CN" dirty="0"/>
              <a:t>////</a:t>
            </a:r>
            <a:r>
              <a:rPr lang="zh-CN" altLang="en-US" dirty="0"/>
              <a:t> </a:t>
            </a:r>
            <a:r>
              <a:rPr lang="en-US" altLang="zh-CN" dirty="0"/>
              <a:t>and</a:t>
            </a:r>
            <a:r>
              <a:rPr lang="zh-CN" altLang="en-US" dirty="0"/>
              <a:t> </a:t>
            </a:r>
            <a:r>
              <a:rPr lang="en-US" altLang="zh-CN" dirty="0"/>
              <a:t>of</a:t>
            </a:r>
            <a:r>
              <a:rPr lang="zh-CN" altLang="en-US" dirty="0"/>
              <a:t> </a:t>
            </a:r>
            <a:r>
              <a:rPr lang="en-US" altLang="zh-CN" dirty="0"/>
              <a:t>course</a:t>
            </a:r>
            <a:r>
              <a:rPr lang="zh-CN" altLang="en-US" dirty="0"/>
              <a:t>   </a:t>
            </a:r>
            <a:r>
              <a:rPr lang="en-US" altLang="zh-CN" dirty="0"/>
              <a:t>the</a:t>
            </a:r>
            <a:r>
              <a:rPr lang="zh-CN" altLang="en-US" dirty="0"/>
              <a:t> </a:t>
            </a:r>
            <a:r>
              <a:rPr lang="en-US" altLang="zh-CN" dirty="0"/>
              <a:t>real</a:t>
            </a:r>
            <a:r>
              <a:rPr lang="zh-CN" altLang="en-US" dirty="0"/>
              <a:t> </a:t>
            </a:r>
            <a:r>
              <a:rPr lang="en-US" altLang="zh-CN" dirty="0"/>
              <a:t>application</a:t>
            </a:r>
            <a:r>
              <a:rPr lang="zh-CN" altLang="en-US" dirty="0"/>
              <a:t> </a:t>
            </a:r>
            <a:r>
              <a:rPr lang="en-US" altLang="zh-CN" dirty="0"/>
              <a:t>scenarios</a:t>
            </a:r>
            <a:r>
              <a:rPr lang="zh-CN" altLang="en-US" dirty="0"/>
              <a:t> </a:t>
            </a:r>
            <a:r>
              <a:rPr lang="en-US" altLang="zh-CN" dirty="0"/>
              <a:t>will</a:t>
            </a:r>
            <a:r>
              <a:rPr lang="zh-CN" altLang="en-US" dirty="0"/>
              <a:t> </a:t>
            </a:r>
            <a:r>
              <a:rPr lang="en-US" altLang="zh-CN" dirty="0"/>
              <a:t>be</a:t>
            </a:r>
            <a:r>
              <a:rPr lang="zh-CN" altLang="en-US" dirty="0"/>
              <a:t> </a:t>
            </a:r>
            <a:r>
              <a:rPr lang="en-US" altLang="zh-CN" dirty="0"/>
              <a:t>much</a:t>
            </a:r>
            <a:r>
              <a:rPr lang="zh-CN" altLang="en-US" dirty="0"/>
              <a:t> </a:t>
            </a:r>
            <a:r>
              <a:rPr lang="en-US" altLang="zh-CN" dirty="0"/>
              <a:t>more</a:t>
            </a:r>
            <a:r>
              <a:rPr lang="zh-CN" altLang="en-US" dirty="0"/>
              <a:t> </a:t>
            </a:r>
            <a:r>
              <a:rPr lang="en-US" altLang="zh-CN" dirty="0"/>
              <a:t>complex.</a:t>
            </a:r>
          </a:p>
        </p:txBody>
      </p:sp>
      <p:sp>
        <p:nvSpPr>
          <p:cNvPr id="4" name="Slide Number Placeholder 3"/>
          <p:cNvSpPr>
            <a:spLocks noGrp="1"/>
          </p:cNvSpPr>
          <p:nvPr>
            <p:ph type="sldNum" sz="quarter" idx="5"/>
          </p:nvPr>
        </p:nvSpPr>
        <p:spPr/>
        <p:txBody>
          <a:bodyPr/>
          <a:lstStyle/>
          <a:p>
            <a:fld id="{A68CE120-882A-C349-9195-5861423BFB9B}" type="slidenum">
              <a:rPr lang="en-CN" smtClean="0"/>
              <a:t>10</a:t>
            </a:fld>
            <a:endParaRPr lang="en-CN"/>
          </a:p>
        </p:txBody>
      </p:sp>
    </p:spTree>
    <p:extLst>
      <p:ext uri="{BB962C8B-B14F-4D97-AF65-F5344CB8AC3E}">
        <p14:creationId xmlns:p14="http://schemas.microsoft.com/office/powerpoint/2010/main" val="1463218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you</a:t>
            </a:r>
            <a:r>
              <a:rPr lang="zh-CN" altLang="en-US" dirty="0"/>
              <a:t> </a:t>
            </a:r>
            <a:r>
              <a:rPr lang="en-US" altLang="zh-CN" dirty="0"/>
              <a:t>may</a:t>
            </a:r>
            <a:r>
              <a:rPr lang="zh-CN" altLang="en-US" dirty="0"/>
              <a:t> </a:t>
            </a:r>
            <a:r>
              <a:rPr lang="en-US" altLang="zh-CN" dirty="0"/>
              <a:t>think</a:t>
            </a:r>
            <a:r>
              <a:rPr lang="zh-CN" altLang="en-US" dirty="0"/>
              <a:t> </a:t>
            </a:r>
            <a:r>
              <a:rPr lang="en-US" altLang="zh-CN" dirty="0"/>
              <a:t>:),</a:t>
            </a:r>
            <a:r>
              <a:rPr lang="zh-CN" altLang="en-US" dirty="0"/>
              <a:t> </a:t>
            </a:r>
            <a:r>
              <a:rPr lang="en-US" altLang="zh-CN" dirty="0"/>
              <a:t>ok,</a:t>
            </a:r>
            <a:r>
              <a:rPr lang="zh-CN" altLang="en-US" dirty="0"/>
              <a:t> </a:t>
            </a:r>
            <a:r>
              <a:rPr lang="en-US" altLang="zh-CN" dirty="0"/>
              <a:t>this</a:t>
            </a:r>
            <a:r>
              <a:rPr lang="zh-CN" altLang="en-US" dirty="0"/>
              <a:t> </a:t>
            </a:r>
            <a:r>
              <a:rPr lang="en-US" altLang="zh-CN" dirty="0"/>
              <a:t>is</a:t>
            </a:r>
            <a:r>
              <a:rPr lang="zh-CN" altLang="en-US" dirty="0"/>
              <a:t> </a:t>
            </a:r>
            <a:r>
              <a:rPr lang="en-US" altLang="zh-CN" dirty="0"/>
              <a:t>very</a:t>
            </a:r>
            <a:r>
              <a:rPr lang="zh-CN" altLang="en-US" dirty="0"/>
              <a:t> </a:t>
            </a:r>
            <a:r>
              <a:rPr lang="en-US" altLang="zh-CN" dirty="0"/>
              <a:t>simple, we just plug in and use some existing machine learning models.</a:t>
            </a:r>
          </a:p>
          <a:p>
            <a:endParaRPr lang="en-US" dirty="0"/>
          </a:p>
          <a:p>
            <a:r>
              <a:rPr lang="en-US" dirty="0"/>
              <a:t>well, actually, it may not be </a:t>
            </a:r>
            <a:r>
              <a:rPr lang="en-US" b="1" dirty="0"/>
              <a:t>that</a:t>
            </a:r>
            <a:r>
              <a:rPr lang="en-US" dirty="0"/>
              <a:t> easy.</a:t>
            </a:r>
          </a:p>
          <a:p>
            <a:endParaRPr lang="en-US" dirty="0"/>
          </a:p>
          <a:p>
            <a:r>
              <a:rPr lang="en-US" altLang="zh-CN" dirty="0"/>
              <a:t>[pause]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shown here, circuits </a:t>
            </a:r>
            <a:r>
              <a:rPr lang="en-US" b="1" dirty="0"/>
              <a:t>easily</a:t>
            </a:r>
            <a:r>
              <a:rPr lang="en-US" dirty="0"/>
              <a:t> consist of millions of </a:t>
            </a:r>
            <a:r>
              <a:rPr lang="en-US" b="1" dirty="0"/>
              <a:t>complex</a:t>
            </a:r>
            <a:r>
              <a:rPr lang="en-US" dirty="0"/>
              <a:t> connected components, with hundreds of gigabytes raw-data. And you never know the label without complex simulations. </a:t>
            </a:r>
          </a:p>
          <a:p>
            <a:endParaRPr lang="en-US" dirty="0"/>
          </a:p>
          <a:p>
            <a:r>
              <a:rPr lang="en-US" dirty="0"/>
              <a:t>So compared with ordinary image classification</a:t>
            </a:r>
            <a:r>
              <a:rPr lang="zh-CN" altLang="en-US" dirty="0"/>
              <a:t> </a:t>
            </a:r>
            <a:r>
              <a:rPr lang="en-US" altLang="zh-CN" dirty="0"/>
              <a:t>or</a:t>
            </a:r>
            <a:r>
              <a:rPr lang="zh-CN" altLang="en-US" dirty="0"/>
              <a:t> </a:t>
            </a:r>
            <a:r>
              <a:rPr lang="en-US" altLang="zh-CN" dirty="0"/>
              <a:t>other</a:t>
            </a:r>
            <a:r>
              <a:rPr lang="en-US" dirty="0"/>
              <a:t> tasks, in circuits,</a:t>
            </a:r>
          </a:p>
          <a:p>
            <a:r>
              <a:rPr lang="en-US" dirty="0"/>
              <a:t>the problem scale, and the correlation to extract, are </a:t>
            </a:r>
            <a:r>
              <a:rPr lang="en-US" b="1" dirty="0"/>
              <a:t>orders-of-magnitude</a:t>
            </a:r>
            <a:r>
              <a:rPr lang="en-US" dirty="0"/>
              <a:t> more complex. </a:t>
            </a:r>
          </a:p>
          <a:p>
            <a:endParaRPr lang="en-US" dirty="0"/>
          </a:p>
          <a:p>
            <a:r>
              <a:rPr lang="en-CN" dirty="0"/>
              <a:t>So instead of simple plug in and use </a:t>
            </a:r>
            <a:r>
              <a:rPr lang="en-US" altLang="zh-CN" dirty="0"/>
              <a:t>of</a:t>
            </a:r>
            <a:r>
              <a:rPr lang="en-CN" dirty="0"/>
              <a:t> existing ML engines,</a:t>
            </a:r>
            <a:r>
              <a:rPr lang="en-US" dirty="0"/>
              <a:t> [click]</a:t>
            </a:r>
            <a:r>
              <a:rPr lang="en-CN" dirty="0"/>
              <a:t> [innovative customized solutions are really desired for chip design].</a:t>
            </a:r>
          </a:p>
          <a:p>
            <a:endParaRPr lang="en-CN" dirty="0"/>
          </a:p>
          <a:p>
            <a:r>
              <a:rPr lang="en-US" altLang="zh-CN" dirty="0"/>
              <a:t>[7</a:t>
            </a:r>
            <a:r>
              <a:rPr lang="zh-CN" altLang="en-US" dirty="0"/>
              <a:t> </a:t>
            </a:r>
            <a:r>
              <a:rPr lang="en-US" altLang="zh-CN" dirty="0"/>
              <a:t>min]</a:t>
            </a:r>
          </a:p>
          <a:p>
            <a:endParaRPr lang="en-US" dirty="0"/>
          </a:p>
          <a:p>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11</a:t>
            </a:fld>
            <a:endParaRPr lang="en-CN"/>
          </a:p>
        </p:txBody>
      </p:sp>
    </p:spTree>
    <p:extLst>
      <p:ext uri="{BB962C8B-B14F-4D97-AF65-F5344CB8AC3E}">
        <p14:creationId xmlns:p14="http://schemas.microsoft.com/office/powerpoint/2010/main" val="1694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And it turns out that we are not the only ones who realize this. </a:t>
            </a:r>
          </a:p>
          <a:p>
            <a:endParaRPr lang="en-CN" dirty="0"/>
          </a:p>
          <a:p>
            <a:r>
              <a:rPr lang="en-CN" dirty="0"/>
              <a:t>In recent years, we have witnessed [</a:t>
            </a:r>
            <a:r>
              <a:rPr lang="zh-CN" altLang="en-US" dirty="0"/>
              <a:t> </a:t>
            </a:r>
            <a:r>
              <a:rPr lang="en-CN" b="1" dirty="0"/>
              <a:t>increasing</a:t>
            </a:r>
            <a:r>
              <a:rPr lang="en-CN" dirty="0"/>
              <a:t> efforts on  </a:t>
            </a:r>
            <a:r>
              <a:rPr lang="en-US" altLang="zh-CN" sz="1600" b="1" dirty="0"/>
              <a:t>ML for chip design automation, from both academia and industry</a:t>
            </a:r>
            <a:r>
              <a:rPr lang="en-CN" dirty="0"/>
              <a:t>]. Here I list representatives of them. And of course includ</a:t>
            </a:r>
            <a:r>
              <a:rPr lang="en-US" altLang="zh-CN" dirty="0"/>
              <a:t>ing</a:t>
            </a:r>
            <a:r>
              <a:rPr lang="zh-CN" altLang="en-US" dirty="0"/>
              <a:t> </a:t>
            </a:r>
            <a:r>
              <a:rPr lang="en-CN" dirty="0"/>
              <a:t>ourselves from Duke :). </a:t>
            </a:r>
          </a:p>
          <a:p>
            <a:endParaRPr lang="en-CN" dirty="0"/>
          </a:p>
          <a:p>
            <a:r>
              <a:rPr lang="en-US" altLang="zh-CN" dirty="0"/>
              <a:t>[click] As shown here, these</a:t>
            </a:r>
            <a:r>
              <a:rPr lang="zh-CN" altLang="en-US" dirty="0"/>
              <a:t> </a:t>
            </a:r>
            <a:r>
              <a:rPr lang="en-US" altLang="zh-CN" dirty="0"/>
              <a:t>works</a:t>
            </a:r>
            <a:r>
              <a:rPr lang="zh-CN" altLang="en-US" dirty="0"/>
              <a:t> </a:t>
            </a:r>
            <a:r>
              <a:rPr lang="en-US" altLang="zh-CN" dirty="0"/>
              <a:t>target</a:t>
            </a:r>
            <a:r>
              <a:rPr lang="zh-CN" altLang="en-US" dirty="0"/>
              <a:t> </a:t>
            </a:r>
            <a:r>
              <a:rPr lang="en-US" altLang="zh-CN" dirty="0"/>
              <a:t>different</a:t>
            </a:r>
            <a:r>
              <a:rPr lang="zh-CN" altLang="en-US" dirty="0"/>
              <a:t> </a:t>
            </a:r>
            <a:r>
              <a:rPr lang="en-US" altLang="zh-CN" dirty="0"/>
              <a:t>*circuit*</a:t>
            </a:r>
            <a:r>
              <a:rPr lang="zh-CN" altLang="en-US" dirty="0"/>
              <a:t> </a:t>
            </a:r>
            <a:r>
              <a:rPr lang="en-US" altLang="zh-CN" dirty="0"/>
              <a:t>design</a:t>
            </a:r>
            <a:r>
              <a:rPr lang="zh-CN" altLang="en-US" dirty="0"/>
              <a:t> </a:t>
            </a:r>
            <a:r>
              <a:rPr lang="en-US" altLang="zh-CN" dirty="0"/>
              <a:t>stages,</a:t>
            </a:r>
            <a:r>
              <a:rPr lang="zh-CN" altLang="en-US" dirty="0"/>
              <a:t> </a:t>
            </a:r>
            <a:r>
              <a:rPr lang="en-US" altLang="zh-CN" dirty="0"/>
              <a:t>and</a:t>
            </a:r>
            <a:r>
              <a:rPr lang="zh-CN" altLang="en-US" dirty="0"/>
              <a:t> </a:t>
            </a:r>
            <a:r>
              <a:rPr lang="en-US" altLang="zh-CN" dirty="0"/>
              <a:t>[click] some</a:t>
            </a:r>
            <a:r>
              <a:rPr lang="zh-CN" altLang="en-US" dirty="0"/>
              <a:t> </a:t>
            </a:r>
            <a:r>
              <a:rPr lang="en-US" altLang="zh-CN" dirty="0"/>
              <a:t>techniques</a:t>
            </a:r>
            <a:r>
              <a:rPr lang="zh-CN" altLang="en-US" dirty="0"/>
              <a:t> </a:t>
            </a:r>
            <a:r>
              <a:rPr lang="en-US" altLang="zh-CN" dirty="0"/>
              <a:t>have</a:t>
            </a:r>
            <a:r>
              <a:rPr lang="zh-CN" altLang="en-US" dirty="0"/>
              <a:t> </a:t>
            </a:r>
            <a:r>
              <a:rPr lang="en-US" altLang="zh-CN" dirty="0"/>
              <a:t>already</a:t>
            </a:r>
            <a:r>
              <a:rPr lang="zh-CN" altLang="en-US" dirty="0"/>
              <a:t> </a:t>
            </a:r>
            <a:r>
              <a:rPr lang="en-US" altLang="zh-CN" dirty="0"/>
              <a:t>been</a:t>
            </a:r>
            <a:r>
              <a:rPr lang="zh-CN" altLang="en-US" dirty="0"/>
              <a:t> </a:t>
            </a:r>
            <a:r>
              <a:rPr lang="en-US" altLang="zh-CN" dirty="0"/>
              <a:t>implemented</a:t>
            </a:r>
            <a:r>
              <a:rPr lang="zh-CN" altLang="en-US" dirty="0"/>
              <a:t> </a:t>
            </a:r>
            <a:r>
              <a:rPr lang="en-US" altLang="zh-CN" dirty="0"/>
              <a:t>and</a:t>
            </a:r>
            <a:r>
              <a:rPr lang="zh-CN" altLang="en-US" dirty="0"/>
              <a:t> </a:t>
            </a:r>
            <a:r>
              <a:rPr lang="en-US" altLang="zh-CN" dirty="0"/>
              <a:t>verified</a:t>
            </a:r>
            <a:r>
              <a:rPr lang="zh-CN" altLang="en-US" dirty="0"/>
              <a:t> </a:t>
            </a:r>
            <a:r>
              <a:rPr lang="en-US" altLang="zh-CN" dirty="0"/>
              <a:t>in</a:t>
            </a:r>
            <a:r>
              <a:rPr lang="zh-CN" altLang="en-US" dirty="0"/>
              <a:t> </a:t>
            </a:r>
            <a:r>
              <a:rPr lang="en-US" altLang="zh-CN" dirty="0"/>
              <a:t>the</a:t>
            </a:r>
            <a:r>
              <a:rPr lang="zh-CN" altLang="en-US" dirty="0"/>
              <a:t> </a:t>
            </a:r>
            <a:r>
              <a:rPr lang="en-US" altLang="zh-CN" dirty="0"/>
              <a:t>latest</a:t>
            </a:r>
            <a:r>
              <a:rPr lang="zh-CN" altLang="en-US" dirty="0"/>
              <a:t> </a:t>
            </a:r>
            <a:r>
              <a:rPr lang="en-US" altLang="zh-CN" dirty="0"/>
              <a:t>commercial</a:t>
            </a:r>
            <a:r>
              <a:rPr lang="zh-CN" altLang="en-US" dirty="0"/>
              <a:t> </a:t>
            </a:r>
            <a:r>
              <a:rPr lang="en-US" altLang="zh-CN" dirty="0"/>
              <a:t>tools,</a:t>
            </a:r>
            <a:r>
              <a:rPr lang="zh-CN" altLang="en-US" dirty="0"/>
              <a:t> </a:t>
            </a:r>
            <a:r>
              <a:rPr lang="en-US" altLang="zh-CN" dirty="0"/>
              <a:t>from</a:t>
            </a:r>
            <a:r>
              <a:rPr lang="zh-CN" altLang="en-US" dirty="0"/>
              <a:t> </a:t>
            </a:r>
            <a:r>
              <a:rPr lang="en-US" altLang="zh-CN" dirty="0"/>
              <a:t>Cadence</a:t>
            </a:r>
            <a:r>
              <a:rPr lang="zh-CN" altLang="en-US" dirty="0"/>
              <a:t> </a:t>
            </a:r>
            <a:r>
              <a:rPr lang="en-US" altLang="zh-CN" dirty="0"/>
              <a:t>or</a:t>
            </a:r>
            <a:r>
              <a:rPr lang="zh-CN" altLang="en-US" dirty="0"/>
              <a:t> </a:t>
            </a:r>
            <a:r>
              <a:rPr lang="en-US" altLang="zh-CN" dirty="0"/>
              <a:t>Synopsys.</a:t>
            </a:r>
            <a:endParaRPr lang="en-CN" dirty="0"/>
          </a:p>
          <a:p>
            <a:endParaRPr lang="en-CN" dirty="0"/>
          </a:p>
          <a:p>
            <a:r>
              <a:rPr lang="en-US" altLang="zh-CN" dirty="0"/>
              <a:t>[click]</a:t>
            </a:r>
            <a:endParaRPr lang="en-CN" dirty="0"/>
          </a:p>
          <a:p>
            <a:r>
              <a:rPr lang="en-US" altLang="zh-CN" dirty="0"/>
              <a:t>Also, the</a:t>
            </a:r>
            <a:r>
              <a:rPr lang="zh-CN" altLang="en-US" dirty="0"/>
              <a:t> </a:t>
            </a:r>
            <a:r>
              <a:rPr lang="en-US" altLang="zh-CN" dirty="0"/>
              <a:t>DARPA announced an</a:t>
            </a:r>
            <a:r>
              <a:rPr lang="zh-CN" altLang="en-US" dirty="0"/>
              <a:t> </a:t>
            </a:r>
            <a:r>
              <a:rPr lang="en-US" altLang="zh-CN" dirty="0"/>
              <a:t>even</a:t>
            </a:r>
            <a:r>
              <a:rPr lang="zh-CN" altLang="en-US" dirty="0"/>
              <a:t> </a:t>
            </a:r>
            <a:r>
              <a:rPr lang="en-US" altLang="zh-CN" dirty="0"/>
              <a:t>more ambitious goal to achieve [ chip design in 24 hours without human engineers], as part of its</a:t>
            </a:r>
            <a:r>
              <a:rPr lang="zh-CN" altLang="en-US" dirty="0"/>
              <a:t> </a:t>
            </a:r>
            <a:r>
              <a:rPr lang="en-US" altLang="zh-CN" dirty="0"/>
              <a:t>heavily-invested ERI program.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recent years, </a:t>
            </a:r>
            <a:r>
              <a:rPr lang="en-US" altLang="zh-CN" dirty="0"/>
              <a:t>[click]</a:t>
            </a:r>
            <a:r>
              <a:rPr lang="zh-CN" altLang="en-US" dirty="0"/>
              <a:t> </a:t>
            </a:r>
            <a:r>
              <a:rPr lang="en-US" dirty="0"/>
              <a:t>we can see an obvious trend from traditional chip design to machine learning for chip design.</a:t>
            </a:r>
            <a:r>
              <a:rPr lang="zh-CN" altLang="en-US" dirty="0"/>
              <a:t> </a:t>
            </a:r>
            <a:r>
              <a:rPr lang="en-US" dirty="0"/>
              <a:t>This is great.</a:t>
            </a:r>
            <a:endParaRPr lang="en-CN" dirty="0"/>
          </a:p>
          <a:p>
            <a:endParaRPr lang="en-US" altLang="zh-CN" dirty="0"/>
          </a:p>
          <a:p>
            <a:r>
              <a:rPr lang="en-US" altLang="zh-CN" dirty="0"/>
              <a:t>And</a:t>
            </a:r>
            <a:r>
              <a:rPr lang="zh-CN" altLang="en-US" dirty="0"/>
              <a:t> </a:t>
            </a:r>
            <a:r>
              <a:rPr lang="en-US" altLang="zh-CN" dirty="0"/>
              <a:t>many</a:t>
            </a:r>
            <a:r>
              <a:rPr lang="zh-CN" altLang="en-US" dirty="0"/>
              <a:t> </a:t>
            </a:r>
            <a:r>
              <a:rPr lang="en-US" altLang="zh-CN" dirty="0"/>
              <a:t>researchers</a:t>
            </a:r>
            <a:r>
              <a:rPr lang="zh-CN" altLang="en-US" dirty="0"/>
              <a:t> </a:t>
            </a:r>
            <a:r>
              <a:rPr lang="en-US" altLang="zh-CN" dirty="0"/>
              <a:t>believe</a:t>
            </a:r>
            <a:r>
              <a:rPr lang="zh-CN" altLang="en-US" dirty="0"/>
              <a:t> </a:t>
            </a:r>
            <a:r>
              <a:rPr lang="en-US" altLang="zh-CN" dirty="0"/>
              <a:t>[pause]</a:t>
            </a:r>
            <a:r>
              <a:rPr lang="zh-CN" altLang="en-US" dirty="0"/>
              <a:t> </a:t>
            </a:r>
            <a:r>
              <a:rPr lang="en-US" altLang="zh-CN" dirty="0"/>
              <a:t>this</a:t>
            </a:r>
            <a:r>
              <a:rPr lang="zh-CN" altLang="en-US" dirty="0"/>
              <a:t> </a:t>
            </a:r>
            <a:r>
              <a:rPr lang="en-US" altLang="zh-CN" dirty="0"/>
              <a:t>direction</a:t>
            </a:r>
            <a:r>
              <a:rPr lang="zh-CN" altLang="en-US" dirty="0"/>
              <a:t> </a:t>
            </a:r>
            <a:r>
              <a:rPr lang="en-US" altLang="zh-CN" dirty="0"/>
              <a:t>will</a:t>
            </a:r>
            <a:r>
              <a:rPr lang="zh-CN" altLang="en-US" dirty="0"/>
              <a:t> </a:t>
            </a:r>
            <a:r>
              <a:rPr lang="en-US" altLang="zh-CN" dirty="0"/>
              <a:t>be</a:t>
            </a:r>
            <a:r>
              <a:rPr lang="zh-CN" altLang="en-US" dirty="0"/>
              <a:t> </a:t>
            </a:r>
            <a:r>
              <a:rPr lang="en-US" altLang="zh-CN" dirty="0"/>
              <a:t>the</a:t>
            </a:r>
            <a:r>
              <a:rPr lang="zh-CN" altLang="en-US" dirty="0"/>
              <a:t> </a:t>
            </a:r>
            <a:r>
              <a:rPr lang="en-US" altLang="zh-CN" dirty="0"/>
              <a:t>foundation</a:t>
            </a:r>
            <a:r>
              <a:rPr lang="zh-CN" altLang="en-US" dirty="0"/>
              <a:t> </a:t>
            </a:r>
            <a:r>
              <a:rPr lang="en-US" altLang="zh-CN" dirty="0"/>
              <a:t>of</a:t>
            </a:r>
            <a:r>
              <a:rPr lang="zh-CN" altLang="en-US" dirty="0"/>
              <a:t> </a:t>
            </a:r>
            <a:r>
              <a:rPr lang="en-US" altLang="zh-CN" dirty="0"/>
              <a:t>the</a:t>
            </a:r>
            <a:r>
              <a:rPr lang="zh-CN" altLang="en-US" dirty="0"/>
              <a:t> </a:t>
            </a:r>
            <a:r>
              <a:rPr lang="en-US" altLang="zh-CN" dirty="0"/>
              <a:t>next-generation design methodologies and solutions.</a:t>
            </a:r>
            <a:endParaRPr lang="en-US" dirty="0"/>
          </a:p>
          <a:p>
            <a:endParaRPr lang="en-US" dirty="0"/>
          </a:p>
          <a:p>
            <a:endParaRPr lang="en-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12</a:t>
            </a:fld>
            <a:endParaRPr lang="en-CN"/>
          </a:p>
        </p:txBody>
      </p:sp>
    </p:spTree>
    <p:extLst>
      <p:ext uri="{BB962C8B-B14F-4D97-AF65-F5344CB8AC3E}">
        <p14:creationId xmlns:p14="http://schemas.microsoft.com/office/powerpoint/2010/main" val="43452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a:t>
            </a:r>
            <a:r>
              <a:rPr lang="zh-CN" altLang="en-US" dirty="0"/>
              <a:t> </a:t>
            </a:r>
            <a:r>
              <a:rPr lang="en-US" altLang="zh-CN" dirty="0"/>
              <a:t>I</a:t>
            </a:r>
            <a:r>
              <a:rPr lang="zh-CN" altLang="en-US" dirty="0"/>
              <a:t> </a:t>
            </a:r>
            <a:r>
              <a:rPr lang="en-US" altLang="zh-CN" dirty="0"/>
              <a:t>believe</a:t>
            </a:r>
            <a:r>
              <a:rPr lang="zh-CN" altLang="en-US" dirty="0"/>
              <a:t> </a:t>
            </a:r>
            <a:r>
              <a:rPr lang="en-US" altLang="zh-CN" dirty="0"/>
              <a:t>the</a:t>
            </a:r>
            <a:r>
              <a:rPr lang="zh-CN" altLang="en-US" dirty="0"/>
              <a:t> </a:t>
            </a:r>
            <a:r>
              <a:rPr lang="en-US" altLang="zh-CN" dirty="0"/>
              <a:t>well-studied</a:t>
            </a:r>
            <a:r>
              <a:rPr lang="zh-CN" altLang="en-US" dirty="0"/>
              <a:t> </a:t>
            </a:r>
            <a:r>
              <a:rPr lang="en-US" altLang="zh-CN" dirty="0"/>
              <a:t>ML</a:t>
            </a:r>
            <a:r>
              <a:rPr lang="zh-CN" altLang="en-US" dirty="0"/>
              <a:t> </a:t>
            </a:r>
            <a:r>
              <a:rPr lang="en-US" altLang="zh-CN" dirty="0"/>
              <a:t>for</a:t>
            </a:r>
            <a:r>
              <a:rPr lang="zh-CN" altLang="en-US" dirty="0"/>
              <a:t> </a:t>
            </a:r>
            <a:r>
              <a:rPr lang="en-US" altLang="zh-CN" dirty="0"/>
              <a:t>chip</a:t>
            </a:r>
            <a:r>
              <a:rPr lang="zh-CN" altLang="en-US" dirty="0"/>
              <a:t> </a:t>
            </a:r>
            <a:r>
              <a:rPr lang="en-US" altLang="zh-CN" dirty="0"/>
              <a:t>design</a:t>
            </a:r>
            <a:r>
              <a:rPr lang="zh-CN" altLang="en-US" dirty="0"/>
              <a:t> </a:t>
            </a:r>
            <a:r>
              <a:rPr lang="en-US" altLang="zh-CN" b="1" u="sng" dirty="0"/>
              <a:t>cannot</a:t>
            </a:r>
            <a:r>
              <a:rPr lang="zh-CN" altLang="en-US" dirty="0"/>
              <a:t> </a:t>
            </a:r>
            <a:r>
              <a:rPr lang="en-US" altLang="zh-CN" dirty="0"/>
              <a:t>solve</a:t>
            </a:r>
            <a:r>
              <a:rPr lang="zh-CN" altLang="en-US" dirty="0"/>
              <a:t> </a:t>
            </a:r>
            <a:r>
              <a:rPr lang="en-US" altLang="zh-CN" dirty="0"/>
              <a:t>all</a:t>
            </a:r>
            <a:r>
              <a:rPr lang="zh-CN" altLang="en-US" dirty="0"/>
              <a:t> </a:t>
            </a:r>
            <a:r>
              <a:rPr lang="en-US" altLang="zh-CN" dirty="0"/>
              <a:t>problems</a:t>
            </a:r>
            <a:r>
              <a:rPr lang="zh-CN" altLang="en-US" dirty="0"/>
              <a:t> </a:t>
            </a:r>
            <a:r>
              <a:rPr lang="en-US" altLang="zh-CN" dirty="0"/>
              <a:t>and</a:t>
            </a:r>
            <a:r>
              <a:rPr lang="zh-CN" altLang="en-US" dirty="0"/>
              <a:t> </a:t>
            </a:r>
            <a:r>
              <a:rPr lang="en-US" altLang="zh-CN" dirty="0"/>
              <a:t>challenges.</a:t>
            </a:r>
            <a:r>
              <a:rPr lang="zh-CN" altLang="en-US" dirty="0"/>
              <a:t> </a:t>
            </a:r>
            <a:endParaRPr lang="en-CN" dirty="0"/>
          </a:p>
          <a:p>
            <a:r>
              <a:rPr lang="en-CN" dirty="0"/>
              <a:t>And we really should target more than that.</a:t>
            </a:r>
          </a:p>
          <a:p>
            <a:endParaRPr lang="en-CN" dirty="0"/>
          </a:p>
          <a:p>
            <a:r>
              <a:rPr lang="en-CN" dirty="0"/>
              <a:t>First, [click], we can target Auto-ML in chip design, which is a</a:t>
            </a:r>
            <a:r>
              <a:rPr lang="zh-CN" altLang="en-US" dirty="0"/>
              <a:t> </a:t>
            </a:r>
            <a:r>
              <a:rPr lang="en-US" altLang="zh-CN" dirty="0"/>
              <a:t>natural</a:t>
            </a:r>
            <a:r>
              <a:rPr lang="zh-CN" altLang="en-US" dirty="0"/>
              <a:t> </a:t>
            </a:r>
            <a:r>
              <a:rPr lang="en-US" altLang="zh-CN" dirty="0"/>
              <a:t>extension</a:t>
            </a:r>
            <a:r>
              <a:rPr lang="zh-CN" altLang="en-US" dirty="0"/>
              <a:t> </a:t>
            </a:r>
            <a:r>
              <a:rPr lang="en-US" altLang="zh-CN" dirty="0"/>
              <a:t>to</a:t>
            </a:r>
            <a:r>
              <a:rPr lang="en-CN" dirty="0"/>
              <a:t> a higher-level of automation.</a:t>
            </a:r>
          </a:p>
          <a:p>
            <a:endParaRPr lang="en-CN" dirty="0"/>
          </a:p>
          <a:p>
            <a:r>
              <a:rPr lang="en-CN" dirty="0"/>
              <a:t>Second, [click], the benefit of ML methods should not be limited </a:t>
            </a:r>
            <a:r>
              <a:rPr lang="en-US" altLang="zh-CN" dirty="0"/>
              <a:t>only</a:t>
            </a:r>
            <a:r>
              <a:rPr lang="zh-CN" altLang="en-US" dirty="0"/>
              <a:t> </a:t>
            </a:r>
            <a:r>
              <a:rPr lang="en-CN" dirty="0"/>
              <a:t>to the chip </a:t>
            </a:r>
            <a:r>
              <a:rPr lang="zh-CN" altLang="en-US" dirty="0"/>
              <a:t>*</a:t>
            </a:r>
            <a:r>
              <a:rPr lang="en-CN" dirty="0"/>
              <a:t>design</a:t>
            </a:r>
            <a:r>
              <a:rPr lang="zh-CN" altLang="en-US" dirty="0"/>
              <a:t>*</a:t>
            </a:r>
            <a:r>
              <a:rPr lang="en-CN" dirty="0"/>
              <a:t> time. We should target ML in both design and runtime.  In this way, we benefit the </a:t>
            </a:r>
            <a:r>
              <a:rPr lang="en-CN" b="1" dirty="0"/>
              <a:t>whole chip life cycle</a:t>
            </a:r>
            <a:r>
              <a:rPr lang="en-CN" dirty="0"/>
              <a:t>.</a:t>
            </a:r>
          </a:p>
          <a:p>
            <a:endParaRPr lang="en-CN" dirty="0"/>
          </a:p>
          <a:p>
            <a:r>
              <a:rPr lang="en-CN" dirty="0"/>
              <a:t>[p</a:t>
            </a:r>
            <a:r>
              <a:rPr lang="en-US" altLang="zh-CN" dirty="0" err="1"/>
              <a:t>ause</a:t>
            </a:r>
            <a:r>
              <a:rPr lang="en-CN" dirty="0"/>
              <a:t>]</a:t>
            </a:r>
          </a:p>
          <a:p>
            <a:r>
              <a:rPr lang="en-CN" dirty="0"/>
              <a:t>I will cover these concepts and ideas using concrete examples in the remaining of my talk .</a:t>
            </a:r>
          </a:p>
        </p:txBody>
      </p:sp>
      <p:sp>
        <p:nvSpPr>
          <p:cNvPr id="4" name="Slide Number Placeholder 3"/>
          <p:cNvSpPr>
            <a:spLocks noGrp="1"/>
          </p:cNvSpPr>
          <p:nvPr>
            <p:ph type="sldNum" sz="quarter" idx="5"/>
          </p:nvPr>
        </p:nvSpPr>
        <p:spPr/>
        <p:txBody>
          <a:bodyPr/>
          <a:lstStyle/>
          <a:p>
            <a:fld id="{A68CE120-882A-C349-9195-5861423BFB9B}" type="slidenum">
              <a:rPr lang="en-CN" smtClean="0"/>
              <a:t>13</a:t>
            </a:fld>
            <a:endParaRPr lang="en-CN"/>
          </a:p>
        </p:txBody>
      </p:sp>
    </p:spTree>
    <p:extLst>
      <p:ext uri="{BB962C8B-B14F-4D97-AF65-F5344CB8AC3E}">
        <p14:creationId xmlns:p14="http://schemas.microsoft.com/office/powerpoint/2010/main" val="2567684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This slide shows my related works. </a:t>
            </a:r>
          </a:p>
          <a:p>
            <a:endParaRPr lang="en-CN" dirty="0"/>
          </a:p>
          <a:p>
            <a:r>
              <a:rPr lang="en-US" altLang="zh-CN" dirty="0"/>
              <a:t>Chip</a:t>
            </a:r>
            <a:r>
              <a:rPr lang="zh-CN" altLang="en-US" dirty="0"/>
              <a:t> </a:t>
            </a:r>
            <a:r>
              <a:rPr lang="en-US" altLang="zh-CN" dirty="0"/>
              <a:t>d</a:t>
            </a:r>
            <a:r>
              <a:rPr lang="en-CN" dirty="0"/>
              <a:t>esigners are most concerned about design PPA, which stands for power, performance, and </a:t>
            </a:r>
            <a:r>
              <a:rPr lang="en-US" altLang="zh-CN" dirty="0"/>
              <a:t>area.</a:t>
            </a:r>
            <a:r>
              <a:rPr lang="zh-CN" altLang="en-US" dirty="0"/>
              <a:t> </a:t>
            </a:r>
            <a:r>
              <a:rPr lang="en-US" altLang="zh-CN" dirty="0"/>
              <a:t>And I</a:t>
            </a:r>
            <a:r>
              <a:rPr lang="zh-CN" altLang="en-US" dirty="0"/>
              <a:t> </a:t>
            </a:r>
            <a:r>
              <a:rPr lang="en-US" altLang="zh-CN" dirty="0"/>
              <a:t>have</a:t>
            </a:r>
            <a:r>
              <a:rPr lang="zh-CN" altLang="en-US" dirty="0"/>
              <a:t> </a:t>
            </a:r>
            <a:r>
              <a:rPr lang="en-US" altLang="zh-CN" dirty="0"/>
              <a:t>explored</a:t>
            </a:r>
            <a:r>
              <a:rPr lang="zh-CN" altLang="en-US" dirty="0"/>
              <a:t> </a:t>
            </a:r>
            <a:r>
              <a:rPr lang="en-US" altLang="zh-CN" dirty="0"/>
              <a:t>all</a:t>
            </a:r>
            <a:r>
              <a:rPr lang="zh-CN" altLang="en-US" dirty="0"/>
              <a:t> </a:t>
            </a:r>
            <a:r>
              <a:rPr lang="en-US" altLang="zh-CN" dirty="0"/>
              <a:t>the</a:t>
            </a:r>
            <a:r>
              <a:rPr lang="zh-CN" altLang="en-US" dirty="0"/>
              <a:t> </a:t>
            </a:r>
            <a:r>
              <a:rPr lang="en-US" altLang="zh-CN" dirty="0"/>
              <a:t>three</a:t>
            </a:r>
            <a:r>
              <a:rPr lang="zh-CN" altLang="en-US" dirty="0"/>
              <a:t> </a:t>
            </a:r>
            <a:r>
              <a:rPr lang="en-US" altLang="zh-CN" dirty="0"/>
              <a:t>topics.</a:t>
            </a:r>
            <a:r>
              <a:rPr lang="zh-CN" altLang="en-US" dirty="0"/>
              <a:t> </a:t>
            </a:r>
            <a:endParaRPr lang="en-US" altLang="zh-CN" dirty="0"/>
          </a:p>
          <a:p>
            <a:endParaRPr lang="en-US" dirty="0"/>
          </a:p>
          <a:p>
            <a:r>
              <a:rPr lang="en-US" altLang="zh-CN" dirty="0"/>
              <a:t>In</a:t>
            </a:r>
            <a:r>
              <a:rPr lang="zh-CN" altLang="en-US" dirty="0"/>
              <a:t> </a:t>
            </a:r>
            <a:r>
              <a:rPr lang="en-US" altLang="zh-CN" dirty="0"/>
              <a:t>this</a:t>
            </a:r>
            <a:r>
              <a:rPr lang="zh-CN" altLang="en-US" dirty="0"/>
              <a:t> </a:t>
            </a:r>
            <a:r>
              <a:rPr lang="en-US" altLang="zh-CN" dirty="0"/>
              <a:t>talk,</a:t>
            </a:r>
            <a:r>
              <a:rPr lang="zh-CN" altLang="en-US" dirty="0"/>
              <a:t> </a:t>
            </a:r>
            <a:r>
              <a:rPr lang="en-US" altLang="zh-CN" dirty="0"/>
              <a:t>due to time limit, I</a:t>
            </a:r>
            <a:r>
              <a:rPr lang="zh-CN" altLang="en-US" dirty="0"/>
              <a:t> </a:t>
            </a:r>
            <a:r>
              <a:rPr lang="en-US" altLang="zh-CN" dirty="0"/>
              <a:t>will</a:t>
            </a:r>
            <a:r>
              <a:rPr lang="zh-CN" altLang="en-US" dirty="0"/>
              <a:t> </a:t>
            </a:r>
            <a:r>
              <a:rPr lang="en-US" altLang="zh-CN" dirty="0"/>
              <a:t>cover</a:t>
            </a:r>
            <a:r>
              <a:rPr lang="zh-CN" altLang="en-US" dirty="0"/>
              <a:t> </a:t>
            </a:r>
            <a:r>
              <a:rPr lang="en-US" altLang="zh-CN" dirty="0"/>
              <a:t>my latest works on two</a:t>
            </a:r>
            <a:r>
              <a:rPr lang="zh-CN" altLang="en-US" dirty="0"/>
              <a:t> </a:t>
            </a:r>
            <a:r>
              <a:rPr lang="en-US" altLang="zh-CN" dirty="0"/>
              <a:t>topics</a:t>
            </a:r>
            <a:r>
              <a:rPr lang="zh-CN" altLang="en-US" dirty="0"/>
              <a:t> </a:t>
            </a:r>
            <a:r>
              <a:rPr lang="en-US" altLang="zh-CN" dirty="0"/>
              <a:t>as</a:t>
            </a:r>
            <a:r>
              <a:rPr lang="zh-CN" altLang="en-US" dirty="0"/>
              <a:t> </a:t>
            </a:r>
            <a:r>
              <a:rPr lang="en-US" altLang="zh-CN" dirty="0"/>
              <a:t>case</a:t>
            </a:r>
            <a:r>
              <a:rPr lang="zh-CN" altLang="en-US" dirty="0"/>
              <a:t> </a:t>
            </a:r>
            <a:r>
              <a:rPr lang="en-US" altLang="zh-CN" dirty="0"/>
              <a:t>studies,</a:t>
            </a:r>
            <a:r>
              <a:rPr lang="zh-CN" altLang="en-US" dirty="0"/>
              <a:t> </a:t>
            </a:r>
            <a:r>
              <a:rPr lang="en-US" altLang="zh-CN" dirty="0"/>
              <a:t>to</a:t>
            </a:r>
            <a:r>
              <a:rPr lang="zh-CN" altLang="en-US" dirty="0"/>
              <a:t> </a:t>
            </a:r>
            <a:r>
              <a:rPr lang="en-US" altLang="zh-CN" dirty="0"/>
              <a:t>demonstrate</a:t>
            </a:r>
            <a:r>
              <a:rPr lang="zh-CN" altLang="en-US" dirty="0"/>
              <a:t> </a:t>
            </a:r>
            <a:r>
              <a:rPr lang="en-US" altLang="zh-CN" dirty="0"/>
              <a:t>my</a:t>
            </a:r>
            <a:r>
              <a:rPr lang="zh-CN" altLang="en-US" dirty="0"/>
              <a:t> </a:t>
            </a:r>
            <a:r>
              <a:rPr lang="en-US" altLang="zh-CN" dirty="0"/>
              <a:t>effort</a:t>
            </a:r>
            <a:r>
              <a:rPr lang="zh-CN" altLang="en-US" dirty="0"/>
              <a:t> </a:t>
            </a:r>
            <a:r>
              <a:rPr lang="en-US" altLang="zh-CN" dirty="0"/>
              <a:t>in</a:t>
            </a:r>
            <a:r>
              <a:rPr lang="zh-CN" altLang="en-US" dirty="0"/>
              <a:t> </a:t>
            </a:r>
            <a:r>
              <a:rPr lang="en-US" altLang="zh-CN" dirty="0"/>
              <a:t>delivering</a:t>
            </a:r>
            <a:r>
              <a:rPr lang="zh-CN" altLang="en-US" dirty="0"/>
              <a:t> </a:t>
            </a:r>
            <a:r>
              <a:rPr lang="en-US" altLang="zh-CN" dirty="0"/>
              <a:t>true</a:t>
            </a:r>
            <a:r>
              <a:rPr lang="zh-CN" altLang="en-US" dirty="0"/>
              <a:t> </a:t>
            </a:r>
            <a:r>
              <a:rPr lang="en-US" altLang="zh-CN" dirty="0"/>
              <a:t>intelligence</a:t>
            </a:r>
            <a:r>
              <a:rPr lang="zh-CN" altLang="en-US" dirty="0"/>
              <a:t> </a:t>
            </a:r>
            <a:r>
              <a:rPr lang="en-US" altLang="zh-CN" dirty="0"/>
              <a:t>in</a:t>
            </a:r>
            <a:r>
              <a:rPr lang="zh-CN" altLang="en-US" dirty="0"/>
              <a:t> </a:t>
            </a:r>
            <a:r>
              <a:rPr lang="en-US" altLang="zh-CN" dirty="0"/>
              <a:t>circuit</a:t>
            </a:r>
            <a:r>
              <a:rPr lang="zh-CN" altLang="en-US" dirty="0"/>
              <a:t> </a:t>
            </a:r>
            <a:r>
              <a:rPr lang="en-US" altLang="zh-CN" dirty="0"/>
              <a:t>design</a:t>
            </a:r>
            <a:r>
              <a:rPr lang="zh-CN" altLang="en-US" dirty="0"/>
              <a:t> </a:t>
            </a:r>
            <a:r>
              <a:rPr lang="en-US" altLang="zh-CN" dirty="0"/>
              <a:t>and</a:t>
            </a:r>
            <a:r>
              <a:rPr lang="zh-CN" altLang="en-US" dirty="0"/>
              <a:t> </a:t>
            </a:r>
            <a:r>
              <a:rPr lang="en-US" altLang="zh-CN" dirty="0"/>
              <a:t>implementation.</a:t>
            </a:r>
            <a:r>
              <a:rPr lang="zh-CN" altLang="en-US" dirty="0"/>
              <a:t> </a:t>
            </a:r>
            <a:endParaRPr lang="en-US" altLang="zh-CN" dirty="0"/>
          </a:p>
          <a:p>
            <a:endParaRPr lang="en-US" dirty="0"/>
          </a:p>
          <a:p>
            <a:r>
              <a:rPr lang="en-US" altLang="zh-CN" dirty="0"/>
              <a:t>[9</a:t>
            </a:r>
            <a:r>
              <a:rPr lang="zh-CN" altLang="en-US" dirty="0"/>
              <a:t> </a:t>
            </a:r>
            <a:r>
              <a:rPr lang="en-US" altLang="zh-CN" dirty="0"/>
              <a:t>min]</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14</a:t>
            </a:fld>
            <a:endParaRPr lang="en-CN"/>
          </a:p>
        </p:txBody>
      </p:sp>
    </p:spTree>
    <p:extLst>
      <p:ext uri="{BB962C8B-B14F-4D97-AF65-F5344CB8AC3E}">
        <p14:creationId xmlns:p14="http://schemas.microsoft.com/office/powerpoint/2010/main" val="313404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This slide shows my related works. </a:t>
            </a:r>
          </a:p>
          <a:p>
            <a:endParaRPr lang="en-CN" dirty="0"/>
          </a:p>
          <a:p>
            <a:r>
              <a:rPr lang="en-US" altLang="zh-CN" dirty="0"/>
              <a:t>Chip</a:t>
            </a:r>
            <a:r>
              <a:rPr lang="zh-CN" altLang="en-US" dirty="0"/>
              <a:t> </a:t>
            </a:r>
            <a:r>
              <a:rPr lang="en-US" altLang="zh-CN" dirty="0"/>
              <a:t>d</a:t>
            </a:r>
            <a:r>
              <a:rPr lang="en-CN" dirty="0"/>
              <a:t>esigners are most concerned about design PPA, which stands for power, performance, and </a:t>
            </a:r>
            <a:r>
              <a:rPr lang="en-US" altLang="zh-CN" dirty="0"/>
              <a:t>area.</a:t>
            </a:r>
            <a:r>
              <a:rPr lang="zh-CN" altLang="en-US" dirty="0"/>
              <a:t> </a:t>
            </a:r>
            <a:r>
              <a:rPr lang="en-US" altLang="zh-CN" dirty="0"/>
              <a:t>And I</a:t>
            </a:r>
            <a:r>
              <a:rPr lang="zh-CN" altLang="en-US" dirty="0"/>
              <a:t> </a:t>
            </a:r>
            <a:r>
              <a:rPr lang="en-US" altLang="zh-CN" dirty="0"/>
              <a:t>have</a:t>
            </a:r>
            <a:r>
              <a:rPr lang="zh-CN" altLang="en-US" dirty="0"/>
              <a:t> </a:t>
            </a:r>
            <a:r>
              <a:rPr lang="en-US" altLang="zh-CN" dirty="0"/>
              <a:t>explored</a:t>
            </a:r>
            <a:r>
              <a:rPr lang="zh-CN" altLang="en-US" dirty="0"/>
              <a:t> </a:t>
            </a:r>
            <a:r>
              <a:rPr lang="en-US" altLang="zh-CN" dirty="0"/>
              <a:t>all</a:t>
            </a:r>
            <a:r>
              <a:rPr lang="zh-CN" altLang="en-US" dirty="0"/>
              <a:t> </a:t>
            </a:r>
            <a:r>
              <a:rPr lang="en-US" altLang="zh-CN" dirty="0"/>
              <a:t>the</a:t>
            </a:r>
            <a:r>
              <a:rPr lang="zh-CN" altLang="en-US" dirty="0"/>
              <a:t> </a:t>
            </a:r>
            <a:r>
              <a:rPr lang="en-US" altLang="zh-CN" dirty="0"/>
              <a:t>three</a:t>
            </a:r>
            <a:r>
              <a:rPr lang="zh-CN" altLang="en-US" dirty="0"/>
              <a:t> </a:t>
            </a:r>
            <a:r>
              <a:rPr lang="en-US" altLang="zh-CN" dirty="0"/>
              <a:t>topics.</a:t>
            </a:r>
            <a:r>
              <a:rPr lang="zh-CN" altLang="en-US" dirty="0"/>
              <a:t> </a:t>
            </a:r>
            <a:endParaRPr lang="en-US" altLang="zh-CN" dirty="0"/>
          </a:p>
          <a:p>
            <a:endParaRPr lang="en-US" dirty="0"/>
          </a:p>
          <a:p>
            <a:r>
              <a:rPr lang="en-US" altLang="zh-CN" dirty="0"/>
              <a:t>In</a:t>
            </a:r>
            <a:r>
              <a:rPr lang="zh-CN" altLang="en-US" dirty="0"/>
              <a:t> </a:t>
            </a:r>
            <a:r>
              <a:rPr lang="en-US" altLang="zh-CN" dirty="0"/>
              <a:t>this</a:t>
            </a:r>
            <a:r>
              <a:rPr lang="zh-CN" altLang="en-US" dirty="0"/>
              <a:t> </a:t>
            </a:r>
            <a:r>
              <a:rPr lang="en-US" altLang="zh-CN" dirty="0"/>
              <a:t>talk,</a:t>
            </a:r>
            <a:r>
              <a:rPr lang="zh-CN" altLang="en-US" dirty="0"/>
              <a:t> </a:t>
            </a:r>
            <a:r>
              <a:rPr lang="en-US" altLang="zh-CN" dirty="0"/>
              <a:t>due to time limit, I</a:t>
            </a:r>
            <a:r>
              <a:rPr lang="zh-CN" altLang="en-US" dirty="0"/>
              <a:t> </a:t>
            </a:r>
            <a:r>
              <a:rPr lang="en-US" altLang="zh-CN" dirty="0"/>
              <a:t>will</a:t>
            </a:r>
            <a:r>
              <a:rPr lang="zh-CN" altLang="en-US" dirty="0"/>
              <a:t> </a:t>
            </a:r>
            <a:r>
              <a:rPr lang="en-US" altLang="zh-CN" dirty="0"/>
              <a:t>cover</a:t>
            </a:r>
            <a:r>
              <a:rPr lang="zh-CN" altLang="en-US" dirty="0"/>
              <a:t> </a:t>
            </a:r>
            <a:r>
              <a:rPr lang="en-US" altLang="zh-CN" dirty="0"/>
              <a:t>my latest works on two</a:t>
            </a:r>
            <a:r>
              <a:rPr lang="zh-CN" altLang="en-US" dirty="0"/>
              <a:t> </a:t>
            </a:r>
            <a:r>
              <a:rPr lang="en-US" altLang="zh-CN" dirty="0"/>
              <a:t>topics</a:t>
            </a:r>
            <a:r>
              <a:rPr lang="zh-CN" altLang="en-US" dirty="0"/>
              <a:t> </a:t>
            </a:r>
            <a:r>
              <a:rPr lang="en-US" altLang="zh-CN" dirty="0"/>
              <a:t>as</a:t>
            </a:r>
            <a:r>
              <a:rPr lang="zh-CN" altLang="en-US" dirty="0"/>
              <a:t> </a:t>
            </a:r>
            <a:r>
              <a:rPr lang="en-US" altLang="zh-CN" dirty="0"/>
              <a:t>case</a:t>
            </a:r>
            <a:r>
              <a:rPr lang="zh-CN" altLang="en-US" dirty="0"/>
              <a:t> </a:t>
            </a:r>
            <a:r>
              <a:rPr lang="en-US" altLang="zh-CN" dirty="0"/>
              <a:t>studies,</a:t>
            </a:r>
            <a:r>
              <a:rPr lang="zh-CN" altLang="en-US" dirty="0"/>
              <a:t> </a:t>
            </a:r>
            <a:r>
              <a:rPr lang="en-US" altLang="zh-CN" dirty="0"/>
              <a:t>to</a:t>
            </a:r>
            <a:r>
              <a:rPr lang="zh-CN" altLang="en-US" dirty="0"/>
              <a:t> </a:t>
            </a:r>
            <a:r>
              <a:rPr lang="en-US" altLang="zh-CN" dirty="0"/>
              <a:t>demonstrate</a:t>
            </a:r>
            <a:r>
              <a:rPr lang="zh-CN" altLang="en-US" dirty="0"/>
              <a:t> </a:t>
            </a:r>
            <a:r>
              <a:rPr lang="en-US" altLang="zh-CN" dirty="0"/>
              <a:t>my</a:t>
            </a:r>
            <a:r>
              <a:rPr lang="zh-CN" altLang="en-US" dirty="0"/>
              <a:t> </a:t>
            </a:r>
            <a:r>
              <a:rPr lang="en-US" altLang="zh-CN" dirty="0"/>
              <a:t>effort</a:t>
            </a:r>
            <a:r>
              <a:rPr lang="zh-CN" altLang="en-US" dirty="0"/>
              <a:t> </a:t>
            </a:r>
            <a:r>
              <a:rPr lang="en-US" altLang="zh-CN" dirty="0"/>
              <a:t>in</a:t>
            </a:r>
            <a:r>
              <a:rPr lang="zh-CN" altLang="en-US" dirty="0"/>
              <a:t> </a:t>
            </a:r>
            <a:r>
              <a:rPr lang="en-US" altLang="zh-CN" dirty="0"/>
              <a:t>delivering</a:t>
            </a:r>
            <a:r>
              <a:rPr lang="zh-CN" altLang="en-US" dirty="0"/>
              <a:t> </a:t>
            </a:r>
            <a:r>
              <a:rPr lang="en-US" altLang="zh-CN" dirty="0"/>
              <a:t>true</a:t>
            </a:r>
            <a:r>
              <a:rPr lang="zh-CN" altLang="en-US" dirty="0"/>
              <a:t> </a:t>
            </a:r>
            <a:r>
              <a:rPr lang="en-US" altLang="zh-CN" dirty="0"/>
              <a:t>intelligence</a:t>
            </a:r>
            <a:r>
              <a:rPr lang="zh-CN" altLang="en-US" dirty="0"/>
              <a:t> </a:t>
            </a:r>
            <a:r>
              <a:rPr lang="en-US" altLang="zh-CN" dirty="0"/>
              <a:t>in</a:t>
            </a:r>
            <a:r>
              <a:rPr lang="zh-CN" altLang="en-US" dirty="0"/>
              <a:t> </a:t>
            </a:r>
            <a:r>
              <a:rPr lang="en-US" altLang="zh-CN" dirty="0"/>
              <a:t>circuit</a:t>
            </a:r>
            <a:r>
              <a:rPr lang="zh-CN" altLang="en-US" dirty="0"/>
              <a:t> </a:t>
            </a:r>
            <a:r>
              <a:rPr lang="en-US" altLang="zh-CN" dirty="0"/>
              <a:t>design</a:t>
            </a:r>
            <a:r>
              <a:rPr lang="zh-CN" altLang="en-US" dirty="0"/>
              <a:t> </a:t>
            </a:r>
            <a:r>
              <a:rPr lang="en-US" altLang="zh-CN" dirty="0"/>
              <a:t>and</a:t>
            </a:r>
            <a:r>
              <a:rPr lang="zh-CN" altLang="en-US" dirty="0"/>
              <a:t> </a:t>
            </a:r>
            <a:r>
              <a:rPr lang="en-US" altLang="zh-CN" dirty="0"/>
              <a:t>implementation.</a:t>
            </a:r>
            <a:r>
              <a:rPr lang="zh-CN" altLang="en-US" dirty="0"/>
              <a:t> </a:t>
            </a:r>
            <a:endParaRPr lang="en-US" altLang="zh-CN" dirty="0"/>
          </a:p>
          <a:p>
            <a:endParaRPr lang="en-US" dirty="0"/>
          </a:p>
          <a:p>
            <a:r>
              <a:rPr lang="en-US" altLang="zh-CN" dirty="0"/>
              <a:t>[9</a:t>
            </a:r>
            <a:r>
              <a:rPr lang="zh-CN" altLang="en-US" dirty="0"/>
              <a:t> </a:t>
            </a:r>
            <a:r>
              <a:rPr lang="en-US" altLang="zh-CN" dirty="0"/>
              <a:t>min]</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15</a:t>
            </a:fld>
            <a:endParaRPr lang="en-CN"/>
          </a:p>
        </p:txBody>
      </p:sp>
    </p:spTree>
    <p:extLst>
      <p:ext uri="{BB962C8B-B14F-4D97-AF65-F5344CB8AC3E}">
        <p14:creationId xmlns:p14="http://schemas.microsoft.com/office/powerpoint/2010/main" val="416436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New: 9 mins</a:t>
            </a:r>
          </a:p>
          <a:p>
            <a:endParaRPr lang="en-US" dirty="0"/>
          </a:p>
          <a:p>
            <a:r>
              <a:rPr lang="en-US" altLang="zh-CN" dirty="0"/>
              <a:t>The</a:t>
            </a:r>
            <a:r>
              <a:rPr lang="zh-CN" altLang="en-US" dirty="0"/>
              <a:t> </a:t>
            </a:r>
            <a:r>
              <a:rPr lang="en-US" altLang="zh-CN" dirty="0"/>
              <a:t>first</a:t>
            </a:r>
            <a:r>
              <a:rPr lang="zh-CN" altLang="en-US" dirty="0"/>
              <a:t> </a:t>
            </a:r>
            <a:r>
              <a:rPr lang="en-US" altLang="zh-CN" dirty="0"/>
              <a:t>topic I would like to introduce</a:t>
            </a:r>
            <a:r>
              <a:rPr lang="zh-CN" altLang="en-US" dirty="0"/>
              <a:t> </a:t>
            </a:r>
            <a:r>
              <a:rPr lang="en-US" altLang="zh-CN" dirty="0"/>
              <a:t>is</a:t>
            </a:r>
            <a:r>
              <a:rPr lang="zh-CN" altLang="en-US" dirty="0"/>
              <a:t> </a:t>
            </a:r>
            <a:r>
              <a:rPr lang="en-US" altLang="zh-CN" dirty="0"/>
              <a:t>about</a:t>
            </a:r>
            <a:r>
              <a:rPr lang="zh-CN" altLang="en-US" dirty="0"/>
              <a:t> </a:t>
            </a:r>
            <a:r>
              <a:rPr lang="en-US" altLang="zh-CN" dirty="0"/>
              <a:t>routability</a:t>
            </a:r>
            <a:r>
              <a:rPr lang="zh-CN" altLang="en-US" dirty="0"/>
              <a:t> </a:t>
            </a:r>
            <a:r>
              <a:rPr lang="en-US" altLang="zh-CN" dirty="0"/>
              <a:t>challenges</a:t>
            </a:r>
            <a:r>
              <a:rPr lang="zh-CN" altLang="en-US" dirty="0"/>
              <a:t> </a:t>
            </a:r>
            <a:r>
              <a:rPr lang="en-US" altLang="zh-CN" dirty="0"/>
              <a:t>in circuits.</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A68CE120-882A-C349-9195-5861423BFB9B}" type="slidenum">
              <a:rPr lang="en-CN" smtClean="0"/>
              <a:t>16</a:t>
            </a:fld>
            <a:endParaRPr lang="en-CN"/>
          </a:p>
        </p:txBody>
      </p:sp>
    </p:spTree>
    <p:extLst>
      <p:ext uri="{BB962C8B-B14F-4D97-AF65-F5344CB8AC3E}">
        <p14:creationId xmlns:p14="http://schemas.microsoft.com/office/powerpoint/2010/main" val="89275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In chip design, after</a:t>
            </a:r>
            <a:r>
              <a:rPr lang="zh-CN" altLang="en-US" sz="1200" b="0" dirty="0"/>
              <a:t> </a:t>
            </a:r>
            <a:r>
              <a:rPr lang="en-US" altLang="zh-CN" sz="1200" b="0" dirty="0"/>
              <a:t>routing</a:t>
            </a:r>
            <a:r>
              <a:rPr lang="zh-CN" altLang="en-US" sz="1200" b="0" dirty="0"/>
              <a:t> </a:t>
            </a:r>
            <a:r>
              <a:rPr lang="en-US" altLang="zh-CN" sz="1200" b="0" dirty="0"/>
              <a:t>the</a:t>
            </a:r>
            <a:r>
              <a:rPr lang="zh-CN" altLang="en-US" sz="1200" b="0" dirty="0"/>
              <a:t> </a:t>
            </a:r>
            <a:r>
              <a:rPr lang="en-US" altLang="zh-CN" sz="1200" b="0" dirty="0"/>
              <a:t>metal</a:t>
            </a:r>
            <a:r>
              <a:rPr lang="zh-CN" altLang="en-US" sz="1200" b="0" dirty="0"/>
              <a:t> </a:t>
            </a:r>
            <a:r>
              <a:rPr lang="en-US" altLang="zh-CN" sz="1200" b="0" dirty="0"/>
              <a:t>wires,</a:t>
            </a:r>
            <a:r>
              <a:rPr lang="zh-CN" altLang="en-US" sz="1200" b="0" dirty="0"/>
              <a:t> </a:t>
            </a:r>
            <a:r>
              <a:rPr lang="en-US" altLang="zh-CN" sz="1200" b="0" dirty="0"/>
              <a:t>we</a:t>
            </a:r>
            <a:r>
              <a:rPr lang="zh-CN" altLang="en-US" sz="1200" b="0" dirty="0"/>
              <a:t> </a:t>
            </a:r>
            <a:r>
              <a:rPr lang="en-US" altLang="zh-CN" sz="1200" b="0" dirty="0"/>
              <a:t>need</a:t>
            </a:r>
            <a:r>
              <a:rPr lang="zh-CN" altLang="en-US" sz="1200" b="0" dirty="0"/>
              <a:t> </a:t>
            </a:r>
            <a:r>
              <a:rPr lang="en-US" altLang="zh-CN" sz="1200" b="0" dirty="0"/>
              <a:t>to</a:t>
            </a:r>
            <a:r>
              <a:rPr lang="zh-CN" altLang="en-US" sz="1200" b="0" dirty="0"/>
              <a:t> </a:t>
            </a:r>
            <a:r>
              <a:rPr lang="en-US" altLang="zh-CN" sz="1200" b="0" dirty="0"/>
              <a:t>perform</a:t>
            </a:r>
            <a:r>
              <a:rPr lang="zh-CN" altLang="en-US" sz="1200" b="0" dirty="0"/>
              <a:t> </a:t>
            </a:r>
            <a:r>
              <a:rPr lang="en-US" altLang="zh-CN" sz="1200" b="0" dirty="0"/>
              <a:t>design</a:t>
            </a:r>
            <a:r>
              <a:rPr lang="zh-CN" altLang="en-US" sz="1200" b="0" dirty="0"/>
              <a:t> </a:t>
            </a:r>
            <a:r>
              <a:rPr lang="en-US" altLang="zh-CN" sz="1200" b="0" dirty="0"/>
              <a:t>rule</a:t>
            </a:r>
            <a:r>
              <a:rPr lang="zh-CN" altLang="en-US" sz="1200" b="0" dirty="0"/>
              <a:t> </a:t>
            </a:r>
            <a:r>
              <a:rPr lang="en-US" altLang="zh-CN" sz="1200" b="0" dirty="0"/>
              <a:t>checking (</a:t>
            </a:r>
            <a:r>
              <a:rPr lang="en-US" altLang="zh-CN" sz="1200" dirty="0"/>
              <a:t>DRC</a:t>
            </a:r>
            <a:r>
              <a:rPr lang="en-US" altLang="zh-CN" sz="1200" b="0" dirty="0"/>
              <a:t>)</a:t>
            </a:r>
            <a:r>
              <a:rPr lang="zh-CN" altLang="en-US" sz="1200" b="0" dirty="0"/>
              <a:t> </a:t>
            </a:r>
            <a:r>
              <a:rPr lang="en-US" altLang="zh-CN" sz="1200" b="0" dirty="0"/>
              <a:t>[</a:t>
            </a:r>
            <a:r>
              <a:rPr lang="en-US" altLang="zh-CN" sz="1200" dirty="0"/>
              <a:t>to</a:t>
            </a:r>
            <a:r>
              <a:rPr lang="zh-CN" altLang="en-US" sz="1200" dirty="0"/>
              <a:t> </a:t>
            </a:r>
            <a:r>
              <a:rPr lang="en-US" altLang="zh-CN" sz="1200" dirty="0"/>
              <a:t>ensure</a:t>
            </a:r>
            <a:r>
              <a:rPr lang="en-US" sz="1200" dirty="0"/>
              <a:t> that    our design meets</a:t>
            </a:r>
            <a:r>
              <a:rPr lang="zh-CN" altLang="en-US" sz="1200" dirty="0"/>
              <a:t> </a:t>
            </a:r>
            <a:r>
              <a:rPr lang="en-US" altLang="zh-CN" sz="1200" dirty="0"/>
              <a:t>the </a:t>
            </a:r>
            <a:r>
              <a:rPr lang="en-US" sz="1200" dirty="0"/>
              <a:t>manufacturing requirements</a:t>
            </a:r>
            <a:r>
              <a:rPr lang="en-US" altLang="zh-CN" sz="12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And the routability is a measurement of</a:t>
            </a:r>
            <a:r>
              <a:rPr lang="zh-CN" altLang="en-US" sz="1200" b="0" dirty="0"/>
              <a:t> </a:t>
            </a:r>
            <a:r>
              <a:rPr lang="en-US" altLang="zh-CN" sz="1200" b="0" dirty="0"/>
              <a:t>the</a:t>
            </a:r>
            <a:r>
              <a:rPr lang="zh-CN" altLang="en-US" sz="1200" b="0" dirty="0"/>
              <a:t> </a:t>
            </a:r>
            <a:r>
              <a:rPr lang="en-US" altLang="zh-CN" sz="1200" b="0" dirty="0"/>
              <a:t>quality</a:t>
            </a:r>
            <a:r>
              <a:rPr lang="zh-CN" altLang="en-US" sz="1200" b="0" dirty="0"/>
              <a:t> </a:t>
            </a:r>
            <a:r>
              <a:rPr lang="en-US" altLang="zh-CN" sz="1200" b="0" dirty="0"/>
              <a:t>of</a:t>
            </a:r>
            <a:r>
              <a:rPr lang="zh-CN" altLang="en-US" sz="1200" b="0" dirty="0"/>
              <a:t> </a:t>
            </a:r>
            <a:r>
              <a:rPr lang="en-US" altLang="zh-CN" sz="1200" b="0" dirty="0"/>
              <a:t>routing,</a:t>
            </a:r>
            <a:r>
              <a:rPr lang="zh-CN" altLang="en-US" sz="1200" b="0" dirty="0"/>
              <a:t> </a:t>
            </a:r>
            <a:r>
              <a:rPr lang="en-US" altLang="zh-CN" sz="1200" b="0" dirty="0"/>
              <a:t>and the level of DRC violations.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Such DRC violations need to be mitigated at early stages, and this requires routability </a:t>
            </a:r>
            <a:r>
              <a:rPr lang="en-US" altLang="zh-CN" sz="1200" b="1" dirty="0"/>
              <a:t>predictions</a:t>
            </a:r>
            <a:r>
              <a:rPr lang="en-US" altLang="zh-CN" sz="1200" b="0" dirty="0"/>
              <a:t> or estimations (we use these two terms </a:t>
            </a:r>
            <a:r>
              <a:rPr lang="en-US" altLang="zh-CN" sz="1200" b="0" dirty="0" err="1"/>
              <a:t>interchangebly</a:t>
            </a:r>
            <a:r>
              <a:rPr lang="en-US" altLang="zh-CN" sz="12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There </a:t>
            </a:r>
            <a:r>
              <a:rPr lang="en-US" altLang="zh-CN" sz="1200" b="1" dirty="0"/>
              <a:t>have been </a:t>
            </a:r>
            <a:r>
              <a:rPr lang="en-US" altLang="zh-CN" sz="1200" b="0" dirty="0"/>
              <a:t>some previous works on such estimations. However, briefly speaking, they are either inaccurate or not fast enough.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For example, some previous works apply ML models on small cropped regions of the circuit layout, which </a:t>
            </a:r>
            <a:r>
              <a:rPr lang="en-US" sz="1600" kern="1200" dirty="0">
                <a:solidFill>
                  <a:schemeClr val="tx1"/>
                </a:solidFill>
                <a:effectLst/>
                <a:latin typeface="+mn-lt"/>
                <a:ea typeface="+mn-ea"/>
                <a:cs typeface="+mn-cs"/>
              </a:rPr>
              <a:t>strongly limits the model </a:t>
            </a:r>
            <a:r>
              <a:rPr lang="en-US" sz="1600" i="1" kern="1200" dirty="0">
                <a:solidFill>
                  <a:schemeClr val="tx1"/>
                </a:solidFill>
                <a:effectLst/>
                <a:latin typeface="+mn-lt"/>
                <a:ea typeface="+mn-ea"/>
                <a:cs typeface="+mn-cs"/>
              </a:rPr>
              <a:t>receptive field. </a:t>
            </a:r>
            <a:r>
              <a:rPr lang="en-US" sz="1600" kern="1200" dirty="0">
                <a:solidFill>
                  <a:schemeClr val="tx1"/>
                </a:solidFill>
                <a:effectLst/>
                <a:latin typeface="+mn-lt"/>
                <a:ea typeface="+mn-ea"/>
                <a:cs typeface="+mn-cs"/>
              </a:rPr>
              <a:t>As a result, they cannot capture the *</a:t>
            </a:r>
            <a:r>
              <a:rPr lang="en-US" sz="1600" i="1" kern="1200" dirty="0">
                <a:solidFill>
                  <a:schemeClr val="tx1"/>
                </a:solidFill>
                <a:effectLst/>
                <a:latin typeface="+mn-lt"/>
                <a:ea typeface="+mn-ea"/>
                <a:cs typeface="+mn-cs"/>
              </a:rPr>
              <a:t>global information*</a:t>
            </a:r>
            <a:r>
              <a:rPr lang="en-US" sz="1600" kern="1200" dirty="0">
                <a:solidFill>
                  <a:schemeClr val="tx1"/>
                </a:solidFill>
                <a:effectLst/>
                <a:latin typeface="+mn-lt"/>
                <a:ea typeface="+mn-ea"/>
                <a:cs typeface="+mn-cs"/>
              </a:rPr>
              <a:t>, including the wire connectivity of large nets and the long-range impact from large macros.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 [10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 </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17</a:t>
            </a:fld>
            <a:endParaRPr lang="en-CN"/>
          </a:p>
        </p:txBody>
      </p:sp>
    </p:spTree>
    <p:extLst>
      <p:ext uri="{BB962C8B-B14F-4D97-AF65-F5344CB8AC3E}">
        <p14:creationId xmlns:p14="http://schemas.microsoft.com/office/powerpoint/2010/main" val="689667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So for the routability prediction problem, I propose the</a:t>
            </a:r>
            <a:r>
              <a:rPr lang="zh-CN" altLang="en-US" sz="1200" b="0" dirty="0"/>
              <a:t> </a:t>
            </a:r>
            <a:r>
              <a:rPr lang="en-US" altLang="zh-CN" sz="1200" b="0" dirty="0"/>
              <a:t>first</a:t>
            </a:r>
            <a:r>
              <a:rPr lang="zh-CN" altLang="en-US" sz="1200" b="0" dirty="0"/>
              <a:t> </a:t>
            </a:r>
            <a:r>
              <a:rPr lang="en-US" altLang="zh-CN" sz="1200" b="0" dirty="0"/>
              <a:t>deep-learning-based solution in the world, to efficiently capture the global information of the whole circuit layout,</a:t>
            </a:r>
            <a:r>
              <a:rPr lang="zh-CN" altLang="en-US" sz="1200" b="0" dirty="0"/>
              <a:t> </a:t>
            </a:r>
            <a:r>
              <a:rPr lang="en-US" altLang="zh-CN" sz="1200" b="0" dirty="0"/>
              <a:t>and</a:t>
            </a:r>
            <a:r>
              <a:rPr lang="zh-CN" altLang="en-US" sz="1200" b="0" dirty="0"/>
              <a:t> </a:t>
            </a:r>
            <a:r>
              <a:rPr lang="en-US" altLang="zh-CN" sz="1200" b="0" dirty="0"/>
              <a:t>make</a:t>
            </a:r>
            <a:r>
              <a:rPr lang="zh-CN" altLang="en-US" sz="1200" b="0" dirty="0"/>
              <a:t> </a:t>
            </a:r>
            <a:r>
              <a:rPr lang="en-US" altLang="zh-CN" sz="1200" b="0" dirty="0"/>
              <a:t>a</a:t>
            </a:r>
            <a:r>
              <a:rPr lang="zh-CN" altLang="en-US" sz="1200" b="0" dirty="0"/>
              <a:t> </a:t>
            </a:r>
            <a:r>
              <a:rPr lang="en-US" altLang="zh-CN" sz="1200" b="0" dirty="0"/>
              <a:t>fast</a:t>
            </a:r>
            <a:r>
              <a:rPr lang="zh-CN" altLang="en-US" sz="1200" b="0" dirty="0"/>
              <a:t> </a:t>
            </a:r>
            <a:r>
              <a:rPr lang="en-US" altLang="zh-CN" sz="1200" b="0" dirty="0"/>
              <a:t>decision. It targets two tasks corresponding to different application scenarios.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In the first task, we are interested in a more coarse-grained</a:t>
            </a:r>
            <a:r>
              <a:rPr lang="zh-CN" altLang="en-US" sz="1200" b="0" dirty="0"/>
              <a:t> </a:t>
            </a:r>
            <a:r>
              <a:rPr lang="en-US" altLang="zh-CN" sz="1200" b="0" dirty="0"/>
              <a:t>problem,</a:t>
            </a:r>
            <a:r>
              <a:rPr lang="zh-CN" altLang="en-US" sz="1200" b="0" dirty="0"/>
              <a:t> </a:t>
            </a:r>
            <a:r>
              <a:rPr lang="en-US" altLang="zh-CN" sz="1200" b="0" dirty="0"/>
              <a:t>which is, [click] given</a:t>
            </a:r>
            <a:r>
              <a:rPr lang="zh-CN" altLang="en-US" sz="1200" b="0" dirty="0"/>
              <a:t> </a:t>
            </a:r>
            <a:r>
              <a:rPr lang="en-US" altLang="zh-CN" sz="1200" b="0" dirty="0"/>
              <a:t>two</a:t>
            </a:r>
            <a:r>
              <a:rPr lang="zh-CN" altLang="en-US" sz="1200" b="0" dirty="0"/>
              <a:t> </a:t>
            </a:r>
            <a:r>
              <a:rPr lang="en-US" altLang="zh-CN" sz="1200" b="0" dirty="0"/>
              <a:t>circuit</a:t>
            </a:r>
            <a:r>
              <a:rPr lang="zh-CN" altLang="en-US" sz="1200" b="0" dirty="0"/>
              <a:t> </a:t>
            </a:r>
            <a:r>
              <a:rPr lang="en-US" altLang="zh-CN" sz="1200" b="0" dirty="0"/>
              <a:t>layouts</a:t>
            </a:r>
            <a:r>
              <a:rPr lang="zh-CN" altLang="en-US" sz="1200" b="0" dirty="0"/>
              <a:t> </a:t>
            </a:r>
            <a:r>
              <a:rPr lang="en-US" altLang="zh-CN" sz="1200" b="0" dirty="0"/>
              <a:t>before</a:t>
            </a:r>
            <a:r>
              <a:rPr lang="zh-CN" altLang="en-US" sz="1200" b="0" dirty="0"/>
              <a:t> </a:t>
            </a:r>
            <a:r>
              <a:rPr lang="en-US" altLang="zh-CN" sz="1200" b="0" dirty="0"/>
              <a:t>routing,</a:t>
            </a:r>
            <a:r>
              <a:rPr lang="zh-CN" altLang="en-US" sz="1200" b="0" dirty="0"/>
              <a:t> </a:t>
            </a:r>
            <a:r>
              <a:rPr lang="en-US" altLang="zh-CN" sz="1200" b="0" dirty="0"/>
              <a:t>which</a:t>
            </a:r>
            <a:r>
              <a:rPr lang="zh-CN" altLang="en-US" sz="1200" b="0" dirty="0"/>
              <a:t> </a:t>
            </a:r>
            <a:r>
              <a:rPr lang="en-US" altLang="zh-CN" sz="1200" b="0" dirty="0"/>
              <a:t>one</a:t>
            </a:r>
            <a:r>
              <a:rPr lang="zh-CN" altLang="en-US" sz="1200" b="0" dirty="0"/>
              <a:t> </a:t>
            </a:r>
            <a:r>
              <a:rPr lang="en-US" altLang="zh-CN" sz="1200" b="0" dirty="0"/>
              <a:t>will</a:t>
            </a:r>
            <a:r>
              <a:rPr lang="zh-CN" altLang="en-US" sz="1200" b="0" dirty="0"/>
              <a:t> </a:t>
            </a:r>
            <a:r>
              <a:rPr lang="en-US" altLang="zh-CN" sz="1200" b="0" dirty="0"/>
              <a:t>result</a:t>
            </a:r>
            <a:r>
              <a:rPr lang="zh-CN" altLang="en-US" sz="1200" b="0" dirty="0"/>
              <a:t> </a:t>
            </a:r>
            <a:r>
              <a:rPr lang="en-US" altLang="zh-CN" sz="1200" b="0" dirty="0"/>
              <a:t>in</a:t>
            </a:r>
            <a:r>
              <a:rPr lang="zh-CN" altLang="en-US" sz="1200" b="0" dirty="0"/>
              <a:t> </a:t>
            </a:r>
            <a:r>
              <a:rPr lang="en-US" altLang="zh-CN" sz="1200" b="0" dirty="0"/>
              <a:t>less</a:t>
            </a:r>
            <a:r>
              <a:rPr lang="zh-CN" altLang="en-US" sz="1200" b="0" dirty="0"/>
              <a:t> </a:t>
            </a:r>
            <a:r>
              <a:rPr lang="en-US" altLang="zh-CN" sz="1200" b="0" dirty="0"/>
              <a:t>DRC</a:t>
            </a:r>
            <a:r>
              <a:rPr lang="zh-CN" altLang="en-US" sz="1200" b="0" dirty="0"/>
              <a:t> </a:t>
            </a:r>
            <a:r>
              <a:rPr lang="en-US" altLang="zh-CN" sz="1200" b="0" dirty="0"/>
              <a:t>violation</a:t>
            </a:r>
            <a:r>
              <a:rPr lang="zh-CN" altLang="en-US" sz="1200" b="0" dirty="0"/>
              <a:t> </a:t>
            </a:r>
            <a:r>
              <a:rPr lang="en-US" altLang="zh-CN" sz="1200" b="0" dirty="0"/>
              <a:t>count?</a:t>
            </a:r>
            <a:r>
              <a:rPr lang="zh-CN" altLang="en-US" sz="1200" b="0" dirty="0"/>
              <a:t> </a:t>
            </a:r>
            <a:r>
              <a:rPr lang="en-US" altLang="zh-CN" sz="1200" b="0" dirty="0"/>
              <a:t>In</a:t>
            </a:r>
            <a:r>
              <a:rPr lang="zh-CN" altLang="en-US" sz="1200" b="0" dirty="0"/>
              <a:t> </a:t>
            </a:r>
            <a:r>
              <a:rPr lang="en-US" altLang="zh-CN" sz="1200" b="0" dirty="0"/>
              <a:t>other</a:t>
            </a:r>
            <a:r>
              <a:rPr lang="zh-CN" altLang="en-US" sz="1200" b="0" dirty="0"/>
              <a:t> </a:t>
            </a:r>
            <a:r>
              <a:rPr lang="en-US" altLang="zh-CN" sz="1200" b="0" dirty="0"/>
              <a:t>word,</a:t>
            </a:r>
            <a:r>
              <a:rPr lang="zh-CN" altLang="en-US" sz="1200" b="0" dirty="0"/>
              <a:t> </a:t>
            </a:r>
            <a:r>
              <a:rPr lang="en-US" altLang="zh-CN" sz="1200" b="0" dirty="0"/>
              <a:t>which</a:t>
            </a:r>
            <a:r>
              <a:rPr lang="zh-CN" altLang="en-US" sz="1200" b="0" dirty="0"/>
              <a:t> </a:t>
            </a:r>
            <a:r>
              <a:rPr lang="en-US" altLang="zh-CN" sz="1200" b="0" dirty="0"/>
              <a:t>one</a:t>
            </a:r>
            <a:r>
              <a:rPr lang="zh-CN" altLang="en-US" sz="1200" b="0" dirty="0"/>
              <a:t> </a:t>
            </a:r>
            <a:r>
              <a:rPr lang="en-US" altLang="zh-CN" sz="1200" b="0" dirty="0"/>
              <a:t>has</a:t>
            </a:r>
            <a:r>
              <a:rPr lang="zh-CN" altLang="en-US" sz="1200" b="0" dirty="0"/>
              <a:t> </a:t>
            </a:r>
            <a:r>
              <a:rPr lang="en-US" altLang="zh-CN" sz="1200" b="0" dirty="0"/>
              <a:t>better</a:t>
            </a:r>
            <a:r>
              <a:rPr lang="zh-CN" altLang="en-US" sz="1200" b="0" dirty="0"/>
              <a:t> </a:t>
            </a:r>
            <a:r>
              <a:rPr lang="en-US" altLang="zh-CN" sz="1200" b="0" dirty="0"/>
              <a:t>routability?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To</a:t>
            </a:r>
            <a:r>
              <a:rPr lang="zh-CN" altLang="en-US" sz="1200" b="0" dirty="0"/>
              <a:t> </a:t>
            </a:r>
            <a:r>
              <a:rPr lang="en-US" altLang="zh-CN" sz="1200" b="0" dirty="0"/>
              <a:t>solve</a:t>
            </a:r>
            <a:r>
              <a:rPr lang="zh-CN" altLang="en-US" sz="1200" b="0" dirty="0"/>
              <a:t> </a:t>
            </a:r>
            <a:r>
              <a:rPr lang="en-US" altLang="zh-CN" sz="1200" b="0" dirty="0"/>
              <a:t>this, [click]</a:t>
            </a:r>
            <a:r>
              <a:rPr lang="zh-CN" altLang="en-US" sz="1200" b="0" dirty="0"/>
              <a:t> </a:t>
            </a:r>
            <a:r>
              <a:rPr lang="en-US" altLang="zh-CN" sz="1200" b="0" dirty="0"/>
              <a:t>I</a:t>
            </a:r>
            <a:r>
              <a:rPr lang="zh-CN" altLang="en-US" sz="1200" b="0" dirty="0"/>
              <a:t> </a:t>
            </a:r>
            <a:r>
              <a:rPr lang="en-US" altLang="zh-CN" sz="1200" b="0" dirty="0"/>
              <a:t>proposed</a:t>
            </a:r>
            <a:r>
              <a:rPr lang="zh-CN" altLang="en-US" sz="1200" b="0" dirty="0"/>
              <a:t> </a:t>
            </a:r>
            <a:r>
              <a:rPr lang="en-US" altLang="zh-CN" sz="1200" b="0" dirty="0"/>
              <a:t>customized</a:t>
            </a:r>
            <a:r>
              <a:rPr lang="zh-CN" altLang="en-US" sz="1200" b="0" dirty="0"/>
              <a:t> </a:t>
            </a:r>
            <a:r>
              <a:rPr lang="en-US" altLang="zh-CN" sz="1200" b="0" dirty="0"/>
              <a:t>convolutional</a:t>
            </a:r>
            <a:r>
              <a:rPr lang="zh-CN" altLang="en-US" sz="1200" b="0" dirty="0"/>
              <a:t> </a:t>
            </a:r>
            <a:r>
              <a:rPr lang="en-US" altLang="zh-CN" sz="1200" b="0" dirty="0"/>
              <a:t>neural</a:t>
            </a:r>
            <a:r>
              <a:rPr lang="zh-CN" altLang="en-US" sz="1200" b="0" dirty="0"/>
              <a:t> </a:t>
            </a:r>
            <a:r>
              <a:rPr lang="en-US" altLang="zh-CN" sz="1200" b="0" dirty="0"/>
              <a:t>network (CNN)</a:t>
            </a:r>
            <a:r>
              <a:rPr lang="zh-CN" altLang="en-US" sz="1200" b="0" dirty="0"/>
              <a:t> </a:t>
            </a:r>
            <a:r>
              <a:rPr lang="en-US" altLang="zh-CN" sz="1200" b="0" dirty="0"/>
              <a:t>methods</a:t>
            </a:r>
            <a:r>
              <a:rPr lang="zh-CN" altLang="en-US" sz="1200" b="0" dirty="0"/>
              <a:t> </a:t>
            </a:r>
            <a:r>
              <a:rPr lang="en-US" altLang="zh-CN" sz="1200" b="0" dirty="0"/>
              <a:t>to</a:t>
            </a:r>
            <a:r>
              <a:rPr lang="zh-CN" altLang="en-US" sz="1200" b="0" dirty="0"/>
              <a:t> </a:t>
            </a:r>
            <a:r>
              <a:rPr lang="en-US" altLang="zh-CN" sz="1200" b="0" dirty="0"/>
              <a:t>process</a:t>
            </a:r>
            <a:r>
              <a:rPr lang="zh-CN" altLang="en-US" sz="1200" b="0" dirty="0"/>
              <a:t> </a:t>
            </a:r>
            <a:r>
              <a:rPr lang="en-US" altLang="zh-CN" sz="1200" b="0" dirty="0"/>
              <a:t>the</a:t>
            </a:r>
            <a:r>
              <a:rPr lang="zh-CN" altLang="en-US" sz="1200" b="0" dirty="0"/>
              <a:t> </a:t>
            </a:r>
            <a:r>
              <a:rPr lang="en-US" altLang="zh-CN" sz="1200" b="0" dirty="0"/>
              <a:t>circuit layout</a:t>
            </a:r>
            <a:r>
              <a:rPr lang="zh-CN" altLang="en-US" sz="1200" b="0" dirty="0"/>
              <a:t> </a:t>
            </a:r>
            <a:r>
              <a:rPr lang="en-US" altLang="zh-CN" sz="1200" b="0" dirty="0"/>
              <a:t>like</a:t>
            </a:r>
            <a:r>
              <a:rPr lang="zh-CN" altLang="en-US" sz="1200" b="0" dirty="0"/>
              <a:t> </a:t>
            </a:r>
            <a:r>
              <a:rPr lang="en-US" altLang="zh-CN" sz="1200" b="0" dirty="0"/>
              <a:t>images</a:t>
            </a:r>
            <a:r>
              <a:rPr lang="zh-CN" altLang="en-US" sz="1200" b="0" dirty="0"/>
              <a:t> *</a:t>
            </a:r>
            <a:r>
              <a:rPr lang="en-US" altLang="zh-CN" sz="1200" b="0" dirty="0"/>
              <a:t>classification</a:t>
            </a:r>
            <a:r>
              <a:rPr lang="zh-CN" altLang="en-US" sz="1200" b="0" dirty="0"/>
              <a:t>*</a:t>
            </a:r>
            <a:r>
              <a:rPr lang="en-US" altLang="zh-CN" sz="1200" b="0" dirty="0"/>
              <a:t>.</a:t>
            </a:r>
            <a:r>
              <a:rPr lang="zh-CN" altLang="en-US" sz="1200" b="0" dirty="0"/>
              <a:t> </a:t>
            </a:r>
            <a:r>
              <a:rPr lang="en-US" altLang="zh-CN" sz="1200" b="0" dirty="0"/>
              <a:t>And the</a:t>
            </a:r>
            <a:r>
              <a:rPr lang="zh-CN" altLang="en-US" sz="1200" b="0" dirty="0"/>
              <a:t> </a:t>
            </a:r>
            <a:r>
              <a:rPr lang="en-US" altLang="zh-CN" sz="1200" b="0" dirty="0"/>
              <a:t>label</a:t>
            </a:r>
            <a:r>
              <a:rPr lang="zh-CN" altLang="en-US" sz="1200" b="0" dirty="0"/>
              <a:t> </a:t>
            </a:r>
            <a:r>
              <a:rPr lang="en-US" altLang="zh-CN" sz="1200" b="0" dirty="0"/>
              <a:t>is</a:t>
            </a:r>
            <a:r>
              <a:rPr lang="zh-CN" altLang="en-US" sz="1200" b="0" dirty="0"/>
              <a:t> </a:t>
            </a:r>
            <a:r>
              <a:rPr lang="en-US" altLang="zh-CN" sz="1200" b="0" dirty="0"/>
              <a:t>one </a:t>
            </a:r>
            <a:r>
              <a:rPr lang="en-US" altLang="zh-CN" sz="1200" b="1" dirty="0"/>
              <a:t>scalar</a:t>
            </a:r>
            <a:r>
              <a:rPr lang="en-US" altLang="zh-CN" sz="1200" b="0" dirty="0"/>
              <a:t> value related to the DRC</a:t>
            </a:r>
            <a:r>
              <a:rPr lang="zh-CN" altLang="en-US" sz="1200" b="0" dirty="0"/>
              <a:t> </a:t>
            </a:r>
            <a:r>
              <a:rPr lang="en-US" altLang="zh-CN" sz="1200" b="0" dirty="0"/>
              <a:t>violation</a:t>
            </a:r>
            <a:r>
              <a:rPr lang="zh-CN" altLang="en-US" sz="1200" b="0" dirty="0"/>
              <a:t> </a:t>
            </a:r>
            <a:r>
              <a:rPr lang="en-US" altLang="zh-CN" sz="1200" b="0" dirty="0"/>
              <a:t>count we are interested in.</a:t>
            </a:r>
            <a:r>
              <a:rPr lang="zh-CN" altLang="en-US" sz="1200" b="0" dirty="0"/>
              <a:t> </a:t>
            </a: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In the second task, we</a:t>
            </a:r>
            <a:r>
              <a:rPr lang="zh-CN" altLang="en-US" sz="1200" b="0" dirty="0"/>
              <a:t> </a:t>
            </a:r>
            <a:r>
              <a:rPr lang="en-US" altLang="zh-CN" sz="1200" b="0" dirty="0"/>
              <a:t>require</a:t>
            </a:r>
            <a:r>
              <a:rPr lang="zh-CN" altLang="en-US" sz="1200" b="0" dirty="0"/>
              <a:t> </a:t>
            </a:r>
            <a:r>
              <a:rPr lang="en-US" altLang="zh-CN" sz="1200" b="0" dirty="0"/>
              <a:t>a</a:t>
            </a:r>
            <a:r>
              <a:rPr lang="zh-CN" altLang="en-US" sz="1200" b="0" dirty="0"/>
              <a:t> </a:t>
            </a:r>
            <a:r>
              <a:rPr lang="en-US" altLang="zh-CN" sz="1200" b="0" dirty="0"/>
              <a:t>much</a:t>
            </a:r>
            <a:r>
              <a:rPr lang="zh-CN" altLang="en-US" sz="1200" b="0" dirty="0"/>
              <a:t> </a:t>
            </a:r>
            <a:r>
              <a:rPr lang="en-US" altLang="zh-CN" sz="1200" b="0" dirty="0"/>
              <a:t>more fine-grained prediction.</a:t>
            </a:r>
            <a:r>
              <a:rPr lang="zh-CN" altLang="en-US" sz="1200" b="0" dirty="0"/>
              <a:t> </a:t>
            </a:r>
            <a:r>
              <a:rPr lang="en-US" altLang="zh-CN" sz="1200" b="0" dirty="0"/>
              <a:t>[click] We need to point out precise locations of violations on</a:t>
            </a:r>
            <a:r>
              <a:rPr lang="zh-CN" altLang="en-US" sz="1200" b="0" dirty="0"/>
              <a:t> </a:t>
            </a:r>
            <a:r>
              <a:rPr lang="en-US" altLang="zh-CN" sz="1200" b="0" dirty="0"/>
              <a:t>this</a:t>
            </a:r>
            <a:r>
              <a:rPr lang="zh-CN" altLang="en-US" sz="1200" b="0" dirty="0"/>
              <a:t> </a:t>
            </a:r>
            <a:r>
              <a:rPr lang="en-US" altLang="zh-CN" sz="1200" b="0" dirty="0"/>
              <a:t>layout,</a:t>
            </a:r>
            <a:r>
              <a:rPr lang="zh-CN" altLang="en-US" sz="1200" b="0" dirty="0"/>
              <a:t> </a:t>
            </a:r>
            <a:r>
              <a:rPr lang="en-US" altLang="zh-CN" sz="1200" b="0" dirty="0"/>
              <a:t>such that the </a:t>
            </a:r>
            <a:r>
              <a:rPr lang="zh-CN" altLang="en-US" sz="1200" b="0" dirty="0"/>
              <a:t>*</a:t>
            </a:r>
            <a:r>
              <a:rPr lang="en-US" altLang="zh-CN" sz="1200" b="0" dirty="0"/>
              <a:t>mitigation techniques</a:t>
            </a:r>
            <a:r>
              <a:rPr lang="zh-CN" altLang="en-US" sz="1200" b="0" dirty="0"/>
              <a:t>*</a:t>
            </a:r>
            <a:r>
              <a:rPr lang="en-US" altLang="zh-CN" sz="1200" b="0" dirty="0"/>
              <a:t> can be applied.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To</a:t>
            </a:r>
            <a:r>
              <a:rPr lang="zh-CN" altLang="en-US" sz="1200" b="0" dirty="0"/>
              <a:t> </a:t>
            </a:r>
            <a:r>
              <a:rPr lang="en-US" altLang="zh-CN" sz="1200" b="0" dirty="0"/>
              <a:t>solve</a:t>
            </a:r>
            <a:r>
              <a:rPr lang="zh-CN" altLang="en-US" sz="1200" b="0" dirty="0"/>
              <a:t> </a:t>
            </a:r>
            <a:r>
              <a:rPr lang="en-US" altLang="zh-CN" sz="1200" b="0" dirty="0"/>
              <a:t>this,</a:t>
            </a:r>
            <a:r>
              <a:rPr lang="zh-CN" altLang="en-US" sz="1200" b="0" dirty="0"/>
              <a:t> </a:t>
            </a:r>
            <a:r>
              <a:rPr lang="en-US" altLang="zh-CN" sz="1200" b="0" dirty="0"/>
              <a:t>[click] I proposed fully convolutional network (FCN) methods to process the layout</a:t>
            </a:r>
            <a:r>
              <a:rPr lang="zh-CN" altLang="en-US" sz="1200" b="0" dirty="0"/>
              <a:t> </a:t>
            </a:r>
            <a:r>
              <a:rPr lang="en-US" altLang="zh-CN" sz="1200" b="0" dirty="0"/>
              <a:t>like</a:t>
            </a:r>
            <a:r>
              <a:rPr lang="zh-CN" altLang="en-US" sz="1200" b="0" dirty="0"/>
              <a:t> </a:t>
            </a:r>
            <a:r>
              <a:rPr lang="en-US" altLang="zh-CN" sz="1200" b="0" dirty="0"/>
              <a:t>image</a:t>
            </a:r>
            <a:r>
              <a:rPr lang="zh-CN" altLang="en-US" sz="1200" b="0" dirty="0"/>
              <a:t> *</a:t>
            </a:r>
            <a:r>
              <a:rPr lang="en-US" altLang="zh-CN" sz="1200" b="0" dirty="0"/>
              <a:t>segmentation</a:t>
            </a:r>
            <a:r>
              <a:rPr lang="zh-CN" altLang="en-US" sz="1200" b="0" dirty="0"/>
              <a:t>*</a:t>
            </a:r>
            <a:r>
              <a:rPr lang="en-US" altLang="zh-CN" sz="1200" b="0" dirty="0"/>
              <a:t>.</a:t>
            </a:r>
            <a:r>
              <a:rPr lang="zh-CN" altLang="en-US" sz="1200" b="0" dirty="0"/>
              <a:t> </a:t>
            </a:r>
            <a:r>
              <a:rPr lang="en-US" altLang="zh-CN" sz="1200" b="0" dirty="0"/>
              <a:t>The label will</a:t>
            </a:r>
            <a:r>
              <a:rPr lang="zh-CN" altLang="en-US" sz="1200" b="0" dirty="0"/>
              <a:t> </a:t>
            </a:r>
            <a:r>
              <a:rPr lang="en-US" altLang="zh-CN" sz="1200" b="0" dirty="0"/>
              <a:t>be the distribution of DRC violations on the layout.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18</a:t>
            </a:fld>
            <a:endParaRPr lang="en-CN"/>
          </a:p>
        </p:txBody>
      </p:sp>
    </p:spTree>
    <p:extLst>
      <p:ext uri="{BB962C8B-B14F-4D97-AF65-F5344CB8AC3E}">
        <p14:creationId xmlns:p14="http://schemas.microsoft.com/office/powerpoint/2010/main" val="1168619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And these figures show what inputs from *real* circuits look like in both </a:t>
            </a:r>
            <a:r>
              <a:rPr lang="en-US" altLang="zh-CN" dirty="0"/>
              <a:t>tasks</a:t>
            </a:r>
            <a:r>
              <a:rPr lang="en-CN" dirty="0"/>
              <a:t>. </a:t>
            </a:r>
          </a:p>
          <a:p>
            <a:endParaRPr lang="en-CN" dirty="0"/>
          </a:p>
          <a:p>
            <a:r>
              <a:rPr lang="en-CN" dirty="0"/>
              <a:t>In the first task, traditional evaluations like global routing will take *hours* to measure the violation count for each layout. In comparison, [click] our work only takes *seconds*.</a:t>
            </a:r>
          </a:p>
          <a:p>
            <a:endParaRPr lang="en-CN" dirty="0"/>
          </a:p>
          <a:p>
            <a:r>
              <a:rPr lang="en-CN" dirty="0"/>
              <a:t>In the second task, it takes even longer to find precise locations of violations. [click] And our methods also only take seconds. </a:t>
            </a:r>
          </a:p>
          <a:p>
            <a:endParaRPr lang="en-CN" dirty="0"/>
          </a:p>
          <a:p>
            <a:r>
              <a:rPr lang="en-US" altLang="zh-CN" dirty="0"/>
              <a:t>[12 min]</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19</a:t>
            </a:fld>
            <a:endParaRPr lang="en-CN"/>
          </a:p>
        </p:txBody>
      </p:sp>
    </p:spTree>
    <p:extLst>
      <p:ext uri="{BB962C8B-B14F-4D97-AF65-F5344CB8AC3E}">
        <p14:creationId xmlns:p14="http://schemas.microsoft.com/office/powerpoint/2010/main" val="2885888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talk</a:t>
            </a:r>
            <a:r>
              <a:rPr lang="zh-CN" altLang="en-US" dirty="0"/>
              <a:t> </a:t>
            </a:r>
            <a:r>
              <a:rPr lang="en-US" altLang="zh-CN" dirty="0"/>
              <a:t>consists</a:t>
            </a:r>
            <a:r>
              <a:rPr lang="zh-CN" altLang="en-US" dirty="0"/>
              <a:t> </a:t>
            </a:r>
            <a:r>
              <a:rPr lang="en-US" altLang="zh-CN" dirty="0"/>
              <a:t>of</a:t>
            </a:r>
            <a:r>
              <a:rPr lang="zh-CN" altLang="en-US" dirty="0"/>
              <a:t> </a:t>
            </a:r>
            <a:r>
              <a:rPr lang="en-US" altLang="zh-CN" dirty="0"/>
              <a:t>two major</a:t>
            </a:r>
            <a:r>
              <a:rPr lang="zh-CN" altLang="en-US" dirty="0"/>
              <a:t> </a:t>
            </a:r>
            <a:r>
              <a:rPr lang="en-US" altLang="zh-CN" dirty="0"/>
              <a:t>parts.</a:t>
            </a:r>
            <a:r>
              <a:rPr lang="zh-CN" altLang="en-US" dirty="0"/>
              <a:t> </a:t>
            </a:r>
            <a:r>
              <a:rPr lang="en-US" altLang="zh-CN" dirty="0"/>
              <a:t>I</a:t>
            </a:r>
            <a:r>
              <a:rPr lang="zh-CN" altLang="en-US" dirty="0"/>
              <a:t> </a:t>
            </a:r>
            <a:r>
              <a:rPr lang="en-US" altLang="zh-CN" dirty="0"/>
              <a:t>will</a:t>
            </a:r>
            <a:r>
              <a:rPr lang="zh-CN" altLang="en-US" dirty="0"/>
              <a:t> </a:t>
            </a:r>
            <a:r>
              <a:rPr lang="en-US" altLang="zh-CN" dirty="0"/>
              <a:t>spend most time covering</a:t>
            </a:r>
            <a:r>
              <a:rPr lang="zh-CN" altLang="en-US" dirty="0"/>
              <a:t> </a:t>
            </a:r>
            <a:r>
              <a:rPr lang="en-US" altLang="zh-CN" dirty="0"/>
              <a:t>my</a:t>
            </a:r>
            <a:r>
              <a:rPr lang="zh-CN" altLang="en-US" dirty="0"/>
              <a:t> </a:t>
            </a:r>
            <a:r>
              <a:rPr lang="en-US" altLang="zh-CN" dirty="0"/>
              <a:t>previous works</a:t>
            </a:r>
            <a:r>
              <a:rPr lang="zh-CN" altLang="en-US" dirty="0"/>
              <a:t> </a:t>
            </a:r>
            <a:r>
              <a:rPr lang="en-US" altLang="zh-CN" dirty="0"/>
              <a:t>and</a:t>
            </a:r>
            <a:r>
              <a:rPr lang="zh-CN" altLang="en-US" dirty="0"/>
              <a:t> </a:t>
            </a:r>
            <a:r>
              <a:rPr lang="en-US" altLang="zh-CN" dirty="0"/>
              <a:t>then talk about my</a:t>
            </a:r>
            <a:r>
              <a:rPr lang="zh-CN" altLang="en-US" dirty="0"/>
              <a:t> </a:t>
            </a:r>
            <a:r>
              <a:rPr lang="en-US" altLang="zh-CN" dirty="0"/>
              <a:t>future</a:t>
            </a:r>
            <a:r>
              <a:rPr lang="zh-CN" altLang="en-US" dirty="0"/>
              <a:t> </a:t>
            </a:r>
            <a:r>
              <a:rPr lang="en-US" altLang="zh-CN" dirty="0"/>
              <a:t>research plan.</a:t>
            </a:r>
            <a:r>
              <a:rPr lang="zh-CN" altLang="en-US" dirty="0"/>
              <a:t> </a:t>
            </a:r>
            <a:r>
              <a:rPr lang="en-US" altLang="zh-CN" dirty="0"/>
              <a:t>Now</a:t>
            </a:r>
            <a:r>
              <a:rPr lang="zh-CN" altLang="en-US" dirty="0"/>
              <a:t> </a:t>
            </a:r>
            <a:r>
              <a:rPr lang="en-US" altLang="zh-CN" dirty="0"/>
              <a:t>let’s</a:t>
            </a:r>
            <a:r>
              <a:rPr lang="zh-CN" altLang="en-US" dirty="0"/>
              <a:t> </a:t>
            </a:r>
            <a:r>
              <a:rPr lang="en-US" altLang="zh-CN" dirty="0"/>
              <a:t>get</a:t>
            </a:r>
            <a:r>
              <a:rPr lang="zh-CN" altLang="en-US" dirty="0"/>
              <a:t> </a:t>
            </a:r>
            <a:r>
              <a:rPr lang="en-US" altLang="zh-CN" dirty="0"/>
              <a:t>started.</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a:t>
            </a:fld>
            <a:endParaRPr lang="en-CN"/>
          </a:p>
        </p:txBody>
      </p:sp>
    </p:spTree>
    <p:extLst>
      <p:ext uri="{BB962C8B-B14F-4D97-AF65-F5344CB8AC3E}">
        <p14:creationId xmlns:p14="http://schemas.microsoft.com/office/powerpoint/2010/main" val="1179253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After my first deep learning-based routability estimator, [click] we see a lot of excellent deep learning methods on this topic as routability estimators. Their methods are very carefully designed and achieve good results on their own benchmarks.</a:t>
            </a:r>
          </a:p>
          <a:p>
            <a:endParaRPr lang="en-CN" dirty="0"/>
          </a:p>
          <a:p>
            <a:r>
              <a:rPr lang="en-CN" dirty="0"/>
              <a:t>However, </a:t>
            </a:r>
            <a:r>
              <a:rPr lang="en-US" altLang="zh-CN" dirty="0"/>
              <a:t>it is easy to </a:t>
            </a:r>
            <a:r>
              <a:rPr lang="en-CN" altLang="zh-CN" dirty="0"/>
              <a:t>see </a:t>
            </a:r>
            <a:r>
              <a:rPr lang="en-CN" dirty="0"/>
              <a:t>that these very well designed methods take a</a:t>
            </a:r>
            <a:r>
              <a:rPr lang="zh-CN" altLang="en-US" dirty="0"/>
              <a:t> </a:t>
            </a:r>
            <a:r>
              <a:rPr lang="en-CN" dirty="0"/>
              <a:t>long time to develop.  And also</a:t>
            </a:r>
            <a:r>
              <a:rPr lang="en-US" altLang="zh-CN" dirty="0"/>
              <a:t>,</a:t>
            </a:r>
            <a:r>
              <a:rPr lang="zh-CN" altLang="en-US" dirty="0"/>
              <a:t> </a:t>
            </a:r>
            <a:r>
              <a:rPr lang="en-US" altLang="zh-CN" dirty="0"/>
              <a:t>[click]</a:t>
            </a:r>
            <a:r>
              <a:rPr lang="en-CN" dirty="0"/>
              <a:t> tremendous engineering efforts are required.</a:t>
            </a:r>
          </a:p>
          <a:p>
            <a:endParaRPr lang="en-US"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20</a:t>
            </a:fld>
            <a:endParaRPr lang="en-CN"/>
          </a:p>
        </p:txBody>
      </p:sp>
    </p:spTree>
    <p:extLst>
      <p:ext uri="{BB962C8B-B14F-4D97-AF65-F5344CB8AC3E}">
        <p14:creationId xmlns:p14="http://schemas.microsoft.com/office/powerpoint/2010/main" val="4209473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So it's natural for me to think we can actually</a:t>
            </a:r>
            <a:r>
              <a:rPr lang="zh-CN" altLang="en-US" dirty="0"/>
              <a:t> </a:t>
            </a:r>
            <a:r>
              <a:rPr lang="en-US" altLang="zh-CN" dirty="0"/>
              <a:t>avoid</a:t>
            </a:r>
            <a:r>
              <a:rPr lang="zh-CN" altLang="en-US" dirty="0"/>
              <a:t> </a:t>
            </a:r>
            <a:r>
              <a:rPr lang="en-US" altLang="zh-CN" dirty="0"/>
              <a:t>this</a:t>
            </a:r>
            <a:r>
              <a:rPr lang="zh-CN" altLang="en-US" dirty="0"/>
              <a:t> </a:t>
            </a:r>
            <a:r>
              <a:rPr lang="en-US" altLang="zh-CN" dirty="0"/>
              <a:t>cost</a:t>
            </a:r>
            <a:r>
              <a:rPr lang="zh-CN" altLang="en-US" dirty="0"/>
              <a:t> </a:t>
            </a:r>
            <a:r>
              <a:rPr lang="en-US" altLang="zh-CN" dirty="0"/>
              <a:t>by</a:t>
            </a:r>
            <a:r>
              <a:rPr lang="zh-CN" altLang="en-US" dirty="0"/>
              <a:t> </a:t>
            </a:r>
            <a:r>
              <a:rPr lang="en-CN" dirty="0"/>
              <a:t>automat</a:t>
            </a:r>
            <a:r>
              <a:rPr lang="en-US" altLang="zh-CN" dirty="0"/>
              <a:t>ing</a:t>
            </a:r>
            <a:r>
              <a:rPr lang="en-CN" dirty="0"/>
              <a:t> this model development step with auto-ml methods. </a:t>
            </a:r>
          </a:p>
          <a:p>
            <a:endParaRPr lang="en-CN" dirty="0"/>
          </a:p>
          <a:p>
            <a:r>
              <a:rPr lang="en-CN" dirty="0"/>
              <a:t>This works as a higher-level of automation. To illustrate this, I will introduce one of our latest work in </a:t>
            </a:r>
            <a:r>
              <a:rPr lang="en-CN" b="1" u="sng" dirty="0"/>
              <a:t>automatically</a:t>
            </a:r>
            <a:r>
              <a:rPr lang="en-CN" dirty="0"/>
              <a:t> developing routability estimators. </a:t>
            </a:r>
          </a:p>
          <a:p>
            <a:endParaRPr lang="en-CN" dirty="0"/>
          </a:p>
          <a:p>
            <a:r>
              <a:rPr lang="en-CN" dirty="0"/>
              <a:t> [13 mins]</a:t>
            </a:r>
          </a:p>
        </p:txBody>
      </p:sp>
      <p:sp>
        <p:nvSpPr>
          <p:cNvPr id="4" name="Slide Number Placeholder 3"/>
          <p:cNvSpPr>
            <a:spLocks noGrp="1"/>
          </p:cNvSpPr>
          <p:nvPr>
            <p:ph type="sldNum" sz="quarter" idx="5"/>
          </p:nvPr>
        </p:nvSpPr>
        <p:spPr/>
        <p:txBody>
          <a:bodyPr/>
          <a:lstStyle/>
          <a:p>
            <a:fld id="{A68CE120-882A-C349-9195-5861423BFB9B}" type="slidenum">
              <a:rPr lang="en-CN" smtClean="0"/>
              <a:t>21</a:t>
            </a:fld>
            <a:endParaRPr lang="en-CN"/>
          </a:p>
        </p:txBody>
      </p:sp>
    </p:spTree>
    <p:extLst>
      <p:ext uri="{BB962C8B-B14F-4D97-AF65-F5344CB8AC3E}">
        <p14:creationId xmlns:p14="http://schemas.microsoft.com/office/powerpoint/2010/main" val="3459247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In this work, the idea of automating estimator development is well implemented by our first-year </a:t>
            </a:r>
            <a:r>
              <a:rPr lang="en-US" altLang="zh-CN" dirty="0" err="1"/>
              <a:t>phd</a:t>
            </a:r>
            <a:r>
              <a:rPr lang="en-US" altLang="zh-CN" dirty="0"/>
              <a:t> student, Chen-chia. Chang.</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This</a:t>
            </a:r>
            <a:r>
              <a:rPr lang="zh-CN" altLang="en-US" dirty="0"/>
              <a:t> </a:t>
            </a:r>
            <a:r>
              <a:rPr lang="en-US" altLang="zh-CN" dirty="0"/>
              <a:t>figure</a:t>
            </a:r>
            <a:r>
              <a:rPr lang="zh-CN" altLang="en-US" dirty="0"/>
              <a:t> </a:t>
            </a:r>
            <a:r>
              <a:rPr lang="en-US" altLang="zh-CN" dirty="0"/>
              <a:t>shows</a:t>
            </a:r>
            <a:r>
              <a:rPr lang="zh-CN" altLang="en-US" dirty="0"/>
              <a:t> </a:t>
            </a:r>
            <a:r>
              <a:rPr lang="en-US" altLang="zh-CN" dirty="0"/>
              <a:t>the general model architecture of our proposed routability estimator. </a:t>
            </a:r>
          </a:p>
          <a:p>
            <a:pPr marL="0" lvl="0" indent="0" algn="l" rtl="0">
              <a:spcBef>
                <a:spcPts val="0"/>
              </a:spcBef>
              <a:spcAft>
                <a:spcPts val="0"/>
              </a:spcAft>
              <a:buNone/>
            </a:pPr>
            <a:r>
              <a:rPr lang="en-US" altLang="zh-CN" dirty="0"/>
              <a:t>There are altogether six blue blocks, representing large searchable parts, and the yellow blocks are simple fixed parts.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t>
            </a:r>
          </a:p>
          <a:p>
            <a:pPr marL="0" lvl="0" indent="0" algn="l" rtl="0">
              <a:spcBef>
                <a:spcPts val="0"/>
              </a:spcBef>
              <a:spcAft>
                <a:spcPts val="0"/>
              </a:spcAft>
              <a:buNone/>
            </a:pPr>
            <a:r>
              <a:rPr lang="en-US" altLang="zh-CN" dirty="0"/>
              <a:t>[click] Then</a:t>
            </a:r>
            <a:r>
              <a:rPr lang="zh-CN" altLang="en-US" dirty="0"/>
              <a:t> </a:t>
            </a:r>
            <a:r>
              <a:rPr lang="en-US" altLang="zh-CN" dirty="0"/>
              <a:t>we</a:t>
            </a:r>
            <a:r>
              <a:rPr lang="zh-CN" altLang="en-US" dirty="0"/>
              <a:t> </a:t>
            </a:r>
            <a:r>
              <a:rPr lang="en-US" altLang="zh-CN" dirty="0"/>
              <a:t>look</a:t>
            </a:r>
            <a:r>
              <a:rPr lang="zh-CN" altLang="en-US" dirty="0"/>
              <a:t> </a:t>
            </a:r>
            <a:r>
              <a:rPr lang="en-US" altLang="zh-CN" dirty="0"/>
              <a:t>at</a:t>
            </a:r>
            <a:r>
              <a:rPr lang="zh-CN" altLang="en-US" dirty="0"/>
              <a:t> </a:t>
            </a:r>
            <a:r>
              <a:rPr lang="en-US" altLang="zh-CN" dirty="0"/>
              <a:t>the search space of each</a:t>
            </a:r>
            <a:r>
              <a:rPr lang="zh-CN" altLang="en-US" dirty="0"/>
              <a:t> </a:t>
            </a:r>
            <a:r>
              <a:rPr lang="en-US" altLang="zh-CN" dirty="0"/>
              <a:t>blue</a:t>
            </a:r>
            <a:r>
              <a:rPr lang="zh-CN" altLang="en-US" dirty="0"/>
              <a:t> </a:t>
            </a:r>
            <a:r>
              <a:rPr lang="en-US" altLang="zh-CN" dirty="0"/>
              <a:t>searchable</a:t>
            </a:r>
            <a:r>
              <a:rPr lang="zh-CN" altLang="en-US" dirty="0"/>
              <a:t> </a:t>
            </a:r>
            <a:r>
              <a:rPr lang="en-US" altLang="zh-CN" dirty="0"/>
              <a:t>block.</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Each</a:t>
            </a:r>
            <a:r>
              <a:rPr lang="zh-CN" altLang="en-US" dirty="0"/>
              <a:t> </a:t>
            </a:r>
            <a:r>
              <a:rPr lang="en-US" altLang="zh-CN" dirty="0"/>
              <a:t>block is independently sampled from </a:t>
            </a:r>
            <a:r>
              <a:rPr lang="en-US" altLang="zh-CN" sz="1600" dirty="0"/>
              <a:t>this</a:t>
            </a:r>
            <a:r>
              <a:rPr lang="en-US" sz="1600" dirty="0"/>
              <a:t> completely-ordered graph </a:t>
            </a:r>
            <a:r>
              <a:rPr lang="en-US" altLang="zh-CN" sz="1600" dirty="0"/>
              <a:t>with seven</a:t>
            </a:r>
            <a:r>
              <a:rPr lang="zh-CN" altLang="en-US" sz="1600" dirty="0"/>
              <a:t> </a:t>
            </a:r>
            <a:r>
              <a:rPr lang="en-US" altLang="zh-CN" sz="1600" dirty="0"/>
              <a:t>nodes.</a:t>
            </a:r>
            <a:r>
              <a:rPr lang="zh-CN" altLang="en-US" sz="1600" dirty="0"/>
              <a:t> </a:t>
            </a:r>
            <a:r>
              <a:rPr lang="en-US" altLang="zh-CN" sz="1600" dirty="0"/>
              <a:t>E</a:t>
            </a:r>
            <a:r>
              <a:rPr lang="en-US" altLang="zh-CN" dirty="0"/>
              <a:t>ach</a:t>
            </a:r>
            <a:r>
              <a:rPr lang="zh-CN" altLang="en-US" dirty="0"/>
              <a:t> </a:t>
            </a:r>
            <a:r>
              <a:rPr lang="en-US" altLang="zh-CN" dirty="0"/>
              <a:t>node</a:t>
            </a:r>
            <a:r>
              <a:rPr lang="zh-CN" altLang="en-US" dirty="0"/>
              <a:t> </a:t>
            </a:r>
            <a:r>
              <a:rPr lang="en-US" altLang="zh-CN" dirty="0"/>
              <a:t>denotes</a:t>
            </a:r>
            <a:r>
              <a:rPr lang="zh-CN" altLang="en-US" dirty="0"/>
              <a:t> </a:t>
            </a:r>
            <a:r>
              <a:rPr lang="en-US" altLang="zh-CN" dirty="0"/>
              <a:t>one</a:t>
            </a:r>
            <a:r>
              <a:rPr lang="zh-CN" altLang="en-US" dirty="0"/>
              <a:t> </a:t>
            </a:r>
            <a:r>
              <a:rPr lang="en-US" altLang="zh-CN" b="1" dirty="0"/>
              <a:t>convolutional</a:t>
            </a:r>
            <a:r>
              <a:rPr lang="zh-CN" altLang="en-US" dirty="0"/>
              <a:t> </a:t>
            </a:r>
            <a:r>
              <a:rPr lang="en-US" altLang="zh-CN" dirty="0"/>
              <a:t>operation,</a:t>
            </a:r>
            <a:r>
              <a:rPr lang="zh-CN" altLang="en-US" dirty="0"/>
              <a:t> </a:t>
            </a:r>
            <a:r>
              <a:rPr lang="en-US" altLang="zh-CN" dirty="0"/>
              <a:t>and</a:t>
            </a:r>
            <a:r>
              <a:rPr lang="zh-CN" altLang="en-US" dirty="0"/>
              <a:t> </a:t>
            </a:r>
            <a:r>
              <a:rPr lang="en-US" altLang="zh-CN" dirty="0"/>
              <a:t>each</a:t>
            </a:r>
            <a:r>
              <a:rPr lang="zh-CN" altLang="en-US" dirty="0"/>
              <a:t> </a:t>
            </a:r>
            <a:r>
              <a:rPr lang="en-US" altLang="zh-CN" dirty="0"/>
              <a:t>edge</a:t>
            </a:r>
            <a:r>
              <a:rPr lang="zh-CN" altLang="en-US" dirty="0"/>
              <a:t> </a:t>
            </a:r>
            <a:r>
              <a:rPr lang="en-US" altLang="zh-CN" dirty="0"/>
              <a:t>denotes</a:t>
            </a:r>
            <a:r>
              <a:rPr lang="zh-CN" altLang="en-US" dirty="0"/>
              <a:t> </a:t>
            </a:r>
            <a:r>
              <a:rPr lang="en-US" altLang="zh-CN" dirty="0"/>
              <a:t>the</a:t>
            </a:r>
            <a:r>
              <a:rPr lang="zh-CN" altLang="en-US" dirty="0"/>
              <a:t> </a:t>
            </a:r>
            <a:r>
              <a:rPr lang="en-US" altLang="zh-CN" dirty="0"/>
              <a:t>data</a:t>
            </a:r>
            <a:r>
              <a:rPr lang="zh-CN" altLang="en-US" dirty="0"/>
              <a:t> </a:t>
            </a:r>
            <a:r>
              <a:rPr lang="en-US" altLang="zh-CN" dirty="0"/>
              <a:t>path.</a:t>
            </a:r>
            <a:r>
              <a:rPr lang="zh-CN" altLang="en-US" dirty="0"/>
              <a:t> </a:t>
            </a:r>
            <a:endParaRPr lang="en-US" altLang="zh-CN" dirty="0"/>
          </a:p>
          <a:p>
            <a:pPr marL="0" lvl="0" indent="0" algn="l" rtl="0">
              <a:spcBef>
                <a:spcPts val="0"/>
              </a:spcBef>
              <a:spcAft>
                <a:spcPts val="0"/>
              </a:spcAft>
              <a:buNone/>
            </a:pPr>
            <a:r>
              <a:rPr lang="en-US" altLang="zh-CN" dirty="0"/>
              <a:t>[click]</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t>
            </a:r>
            <a:r>
              <a:rPr lang="zh-CN" altLang="en-US" dirty="0"/>
              <a:t> </a:t>
            </a:r>
            <a:r>
              <a:rPr lang="en-US" altLang="zh-CN" dirty="0"/>
              <a:t>For</a:t>
            </a:r>
            <a:r>
              <a:rPr lang="zh-CN" altLang="en-US" dirty="0"/>
              <a:t> </a:t>
            </a:r>
            <a:r>
              <a:rPr lang="en-US" altLang="zh-CN" dirty="0"/>
              <a:t>each</a:t>
            </a:r>
            <a:r>
              <a:rPr lang="zh-CN" altLang="en-US" dirty="0"/>
              <a:t> </a:t>
            </a:r>
            <a:r>
              <a:rPr lang="en-US" altLang="zh-CN" dirty="0"/>
              <a:t>node,</a:t>
            </a:r>
            <a:r>
              <a:rPr lang="zh-CN" altLang="en-US" dirty="0"/>
              <a:t> </a:t>
            </a:r>
            <a:r>
              <a:rPr lang="en-US" altLang="zh-CN" dirty="0"/>
              <a:t>its</a:t>
            </a:r>
            <a:r>
              <a:rPr lang="zh-CN" altLang="en-US" dirty="0"/>
              <a:t> </a:t>
            </a:r>
            <a:r>
              <a:rPr lang="en-US" altLang="zh-CN" dirty="0"/>
              <a:t>convolutional operation</a:t>
            </a:r>
            <a:r>
              <a:rPr lang="zh-CN" altLang="en-US" dirty="0"/>
              <a:t> </a:t>
            </a:r>
            <a:r>
              <a:rPr lang="en-US" altLang="zh-CN" dirty="0"/>
              <a:t>is selected from four options.</a:t>
            </a:r>
            <a:r>
              <a:rPr lang="zh-CN" altLang="en-US" sz="1600" dirty="0"/>
              <a:t>  </a:t>
            </a:r>
            <a:r>
              <a:rPr lang="en-US" altLang="zh-CN" sz="1600" dirty="0"/>
              <a:t>The</a:t>
            </a:r>
            <a:r>
              <a:rPr lang="zh-CN" altLang="en-US" sz="1600" dirty="0"/>
              <a:t> </a:t>
            </a:r>
            <a:r>
              <a:rPr lang="en-US" altLang="zh-CN" sz="1600" dirty="0"/>
              <a:t>first</a:t>
            </a:r>
            <a:r>
              <a:rPr lang="zh-CN" altLang="en-US" sz="1600" dirty="0"/>
              <a:t> </a:t>
            </a:r>
            <a:r>
              <a:rPr lang="en-US" altLang="zh-CN" sz="1600" dirty="0"/>
              <a:t>two</a:t>
            </a:r>
            <a:r>
              <a:rPr lang="zh-CN" altLang="en-US" sz="1600" dirty="0"/>
              <a:t> </a:t>
            </a:r>
            <a:r>
              <a:rPr lang="en-US" altLang="zh-CN" sz="1600" dirty="0"/>
              <a:t>options are</a:t>
            </a:r>
            <a:r>
              <a:rPr lang="zh-CN" altLang="en-US" sz="1600" dirty="0"/>
              <a:t> </a:t>
            </a:r>
            <a:r>
              <a:rPr lang="en-US" altLang="zh-CN" sz="1600" dirty="0"/>
              <a:t>standard</a:t>
            </a:r>
            <a:r>
              <a:rPr lang="zh-CN" altLang="en-US" sz="1600" dirty="0"/>
              <a:t> </a:t>
            </a:r>
            <a:r>
              <a:rPr lang="en-US" altLang="zh-CN" sz="1600" dirty="0"/>
              <a:t>convolutions</a:t>
            </a:r>
            <a:r>
              <a:rPr lang="zh-CN" altLang="en-US" sz="1600" dirty="0"/>
              <a:t> </a:t>
            </a:r>
            <a:r>
              <a:rPr lang="en-US" altLang="zh-CN" sz="1600" dirty="0"/>
              <a:t>with 32 or 64 kernels. Denoted as the C32 and C64 here. </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Besides these standard convolutions, [click] we also include the Atrous or named dilated convolution in the candidate operation. As this animation shows, it looks at a *larger* range of inputs.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In addition, [click] we also include a more complex option, [-It is a mixed convolution operation]. It supports different size of convolution kernels for different channels.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As for the edges, since these edges are [- sampled from </a:t>
            </a:r>
            <a:r>
              <a:rPr lang="en-US" sz="1600" dirty="0"/>
              <a:t>completely-ordered graph</a:t>
            </a:r>
            <a:r>
              <a:rPr lang="en-US" altLang="zh-CN" dirty="0"/>
              <a:t>], So it supports any combinations of node connections.</a:t>
            </a:r>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22</a:t>
            </a:fld>
            <a:endParaRPr lang="en-CN"/>
          </a:p>
        </p:txBody>
      </p:sp>
    </p:spTree>
    <p:extLst>
      <p:ext uri="{BB962C8B-B14F-4D97-AF65-F5344CB8AC3E}">
        <p14:creationId xmlns:p14="http://schemas.microsoft.com/office/powerpoint/2010/main" val="3833401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Besides the model </a:t>
            </a:r>
            <a:r>
              <a:rPr lang="en-US" altLang="zh-CN" b="1" u="sng" dirty="0"/>
              <a:t>search space</a:t>
            </a:r>
            <a:r>
              <a:rPr lang="en-US" altLang="zh-CN" dirty="0"/>
              <a:t>, the other key component of the method is searching </a:t>
            </a:r>
            <a:r>
              <a:rPr lang="en-US" altLang="zh-CN" b="1" dirty="0"/>
              <a:t>algorithm</a:t>
            </a:r>
            <a:r>
              <a:rPr lang="zh-CN" altLang="en-US" b="1" dirty="0"/>
              <a:t> </a:t>
            </a:r>
            <a:r>
              <a:rPr lang="en-US" altLang="zh-CN" b="1" dirty="0"/>
              <a:t>we</a:t>
            </a:r>
            <a:r>
              <a:rPr lang="zh-CN" altLang="en-US" b="1" dirty="0"/>
              <a:t> </a:t>
            </a:r>
            <a:r>
              <a:rPr lang="en-US" altLang="zh-CN" b="1" dirty="0"/>
              <a:t>used</a:t>
            </a:r>
            <a:r>
              <a:rPr lang="zh-CN" altLang="en-US" b="1" dirty="0"/>
              <a:t> </a:t>
            </a:r>
            <a:r>
              <a:rPr lang="en-US" altLang="zh-CN" b="1" dirty="0"/>
              <a:t>to</a:t>
            </a:r>
            <a:r>
              <a:rPr lang="zh-CN" altLang="en-US" b="1" dirty="0"/>
              <a:t> </a:t>
            </a:r>
            <a:r>
              <a:rPr lang="en-US" altLang="zh-CN" b="1" dirty="0"/>
              <a:t>find</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model</a:t>
            </a:r>
            <a:r>
              <a:rPr lang="en-US" altLang="zh-CN" dirty="0"/>
              <a:t>. This</a:t>
            </a:r>
            <a:r>
              <a:rPr lang="zh-CN" altLang="en-US" dirty="0"/>
              <a:t> </a:t>
            </a:r>
            <a:r>
              <a:rPr lang="en-US" altLang="zh-CN" dirty="0"/>
              <a:t>slide show</a:t>
            </a:r>
            <a:r>
              <a:rPr lang="zh-CN" altLang="en-US" dirty="0"/>
              <a:t> </a:t>
            </a:r>
            <a:r>
              <a:rPr lang="en-US" altLang="zh-CN" dirty="0"/>
              <a:t>the</a:t>
            </a:r>
            <a:r>
              <a:rPr lang="zh-CN" altLang="en-US" dirty="0"/>
              <a:t> </a:t>
            </a:r>
            <a:r>
              <a:rPr lang="en-US" altLang="zh-CN" dirty="0"/>
              <a:t>overall</a:t>
            </a:r>
            <a:r>
              <a:rPr lang="zh-CN" altLang="en-US" dirty="0"/>
              <a:t> </a:t>
            </a:r>
            <a:r>
              <a:rPr lang="en-US" altLang="zh-CN" dirty="0"/>
              <a:t>searching</a:t>
            </a:r>
            <a:r>
              <a:rPr lang="zh-CN" altLang="en-US" dirty="0"/>
              <a:t> </a:t>
            </a:r>
            <a:r>
              <a:rPr lang="en-US" altLang="zh-CN" dirty="0"/>
              <a:t>framework, which consists of three simple steps in each searching iteration.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[click]</a:t>
            </a:r>
          </a:p>
          <a:p>
            <a:pPr marL="0" lvl="0" indent="0" algn="l" rtl="0">
              <a:spcBef>
                <a:spcPts val="0"/>
              </a:spcBef>
              <a:spcAft>
                <a:spcPts val="0"/>
              </a:spcAft>
              <a:buNone/>
            </a:pPr>
            <a:r>
              <a:rPr lang="en-US" altLang="zh-CN" dirty="0"/>
              <a:t>In</a:t>
            </a:r>
            <a:r>
              <a:rPr lang="zh-CN" altLang="en-US" dirty="0"/>
              <a:t> </a:t>
            </a:r>
            <a:r>
              <a:rPr lang="en-US" altLang="zh-CN" dirty="0"/>
              <a:t>the</a:t>
            </a:r>
            <a:r>
              <a:rPr lang="zh-CN" altLang="en-US" dirty="0"/>
              <a:t> </a:t>
            </a:r>
            <a:r>
              <a:rPr lang="en-US" altLang="zh-CN" dirty="0"/>
              <a:t>first</a:t>
            </a:r>
            <a:r>
              <a:rPr lang="zh-CN" altLang="en-US" dirty="0"/>
              <a:t> </a:t>
            </a:r>
            <a:r>
              <a:rPr lang="en-US" altLang="zh-CN" dirty="0"/>
              <a:t>step,</a:t>
            </a:r>
            <a:r>
              <a:rPr lang="zh-CN" altLang="en-US" dirty="0"/>
              <a:t> </a:t>
            </a:r>
            <a:r>
              <a:rPr lang="en-US" altLang="zh-CN" dirty="0"/>
              <a:t>each blue searchable block is sampled from </a:t>
            </a:r>
            <a:r>
              <a:rPr lang="en-US" altLang="zh-CN" sz="1200" dirty="0"/>
              <a:t>the</a:t>
            </a:r>
            <a:r>
              <a:rPr lang="en-US" sz="1200" dirty="0"/>
              <a:t> </a:t>
            </a:r>
            <a:r>
              <a:rPr lang="en-US" altLang="zh-CN" sz="1200" dirty="0"/>
              <a:t>aforementioned</a:t>
            </a:r>
            <a:r>
              <a:rPr lang="zh-CN" altLang="en-US" sz="1200" dirty="0"/>
              <a:t> </a:t>
            </a:r>
            <a:r>
              <a:rPr lang="en-US" sz="1200" dirty="0"/>
              <a:t>completely-ordered graph as search space</a:t>
            </a:r>
            <a:r>
              <a:rPr lang="en-US" altLang="zh-CN" dirty="0"/>
              <a:t>. </a:t>
            </a:r>
          </a:p>
          <a:p>
            <a:pPr marL="0" lvl="0" indent="0" algn="l" rtl="0">
              <a:spcBef>
                <a:spcPts val="0"/>
              </a:spcBef>
              <a:spcAft>
                <a:spcPts val="0"/>
              </a:spcAft>
              <a:buNone/>
            </a:pPr>
            <a:endParaRPr lang="en-CN" altLang="zh-CN" dirty="0"/>
          </a:p>
          <a:p>
            <a:pPr marL="0" lvl="0" indent="0" algn="l" rtl="0">
              <a:spcBef>
                <a:spcPts val="0"/>
              </a:spcBef>
              <a:spcAft>
                <a:spcPts val="0"/>
              </a:spcAft>
              <a:buNone/>
            </a:pPr>
            <a:r>
              <a:rPr lang="en-US" altLang="zh-CN" dirty="0"/>
              <a:t>[click]</a:t>
            </a:r>
          </a:p>
          <a:p>
            <a:pPr marL="0" lvl="0" indent="0" algn="l" rtl="0">
              <a:spcBef>
                <a:spcPts val="0"/>
              </a:spcBef>
              <a:spcAft>
                <a:spcPts val="0"/>
              </a:spcAft>
              <a:buNone/>
            </a:pPr>
            <a:r>
              <a:rPr lang="en-US" altLang="zh-CN" dirty="0"/>
              <a:t>After</a:t>
            </a:r>
            <a:r>
              <a:rPr lang="zh-CN" altLang="en-US" dirty="0"/>
              <a:t> </a:t>
            </a:r>
            <a:r>
              <a:rPr lang="en-US" altLang="zh-CN" dirty="0"/>
              <a:t>the</a:t>
            </a:r>
            <a:r>
              <a:rPr lang="zh-CN" altLang="en-US" dirty="0"/>
              <a:t> </a:t>
            </a:r>
            <a:r>
              <a:rPr lang="en-US" altLang="zh-CN" dirty="0"/>
              <a:t>sampling,</a:t>
            </a:r>
            <a:r>
              <a:rPr lang="zh-CN" altLang="en-US" dirty="0"/>
              <a:t> </a:t>
            </a:r>
            <a:r>
              <a:rPr lang="en-US" altLang="zh-CN" dirty="0"/>
              <a:t>we</a:t>
            </a:r>
            <a:r>
              <a:rPr lang="zh-CN" altLang="en-US" dirty="0"/>
              <a:t> </a:t>
            </a:r>
            <a:r>
              <a:rPr lang="en-US" altLang="zh-CN" dirty="0"/>
              <a:t>train</a:t>
            </a:r>
            <a:r>
              <a:rPr lang="zh-CN" altLang="en-US" dirty="0"/>
              <a:t> </a:t>
            </a:r>
            <a:r>
              <a:rPr lang="en-US" altLang="zh-CN" dirty="0"/>
              <a:t>the sampled model and</a:t>
            </a:r>
            <a:r>
              <a:rPr lang="zh-CN" altLang="en-US" dirty="0"/>
              <a:t> </a:t>
            </a:r>
            <a:r>
              <a:rPr lang="en-US" altLang="zh-CN" dirty="0"/>
              <a:t>then</a:t>
            </a:r>
            <a:r>
              <a:rPr lang="zh-CN" altLang="en-US" dirty="0"/>
              <a:t> </a:t>
            </a:r>
            <a:r>
              <a:rPr lang="en-US" altLang="zh-CN" dirty="0"/>
              <a:t>evaluate its performance on the validation set.</a:t>
            </a:r>
            <a:r>
              <a:rPr lang="zh-CN" altLang="en-US" dirty="0"/>
              <a:t> </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[click]</a:t>
            </a:r>
            <a:endParaRPr lang="en-US" dirty="0"/>
          </a:p>
          <a:p>
            <a:pPr marL="0" lvl="0" indent="0" algn="l" rtl="0">
              <a:spcBef>
                <a:spcPts val="0"/>
              </a:spcBef>
              <a:spcAft>
                <a:spcPts val="0"/>
              </a:spcAft>
              <a:buNone/>
            </a:pPr>
            <a:r>
              <a:rPr lang="en-US" altLang="zh-CN" dirty="0"/>
              <a:t>Then we</a:t>
            </a:r>
            <a:r>
              <a:rPr lang="zh-CN" altLang="en-US" dirty="0"/>
              <a:t> </a:t>
            </a:r>
            <a:r>
              <a:rPr lang="en-US" altLang="zh-CN" dirty="0"/>
              <a:t>just</a:t>
            </a:r>
            <a:r>
              <a:rPr lang="zh-CN" altLang="en-US" dirty="0"/>
              <a:t> </a:t>
            </a:r>
            <a:r>
              <a:rPr lang="en-US" altLang="zh-CN" dirty="0"/>
              <a:t>use</a:t>
            </a:r>
            <a:r>
              <a:rPr lang="zh-CN" altLang="en-US" dirty="0"/>
              <a:t> </a:t>
            </a:r>
            <a:r>
              <a:rPr lang="en-US" altLang="zh-CN" dirty="0"/>
              <a:t>the evaluation result</a:t>
            </a:r>
            <a:r>
              <a:rPr lang="zh-CN" altLang="en-US" dirty="0"/>
              <a:t> </a:t>
            </a:r>
            <a:r>
              <a:rPr lang="en-US" altLang="zh-CN" dirty="0"/>
              <a:t>to</a:t>
            </a:r>
            <a:r>
              <a:rPr lang="zh-CN" altLang="en-US" dirty="0"/>
              <a:t> </a:t>
            </a:r>
            <a:r>
              <a:rPr lang="en-US" altLang="zh-CN" dirty="0"/>
              <a:t>update</a:t>
            </a:r>
            <a:r>
              <a:rPr lang="zh-CN" altLang="en-US" dirty="0"/>
              <a:t> </a:t>
            </a:r>
            <a:r>
              <a:rPr lang="en-US" altLang="zh-CN" dirty="0"/>
              <a:t>the</a:t>
            </a:r>
            <a:r>
              <a:rPr lang="zh-CN" altLang="en-US" dirty="0"/>
              <a:t> </a:t>
            </a:r>
            <a:r>
              <a:rPr lang="en-US" altLang="zh-CN" dirty="0"/>
              <a:t>sampling</a:t>
            </a:r>
            <a:r>
              <a:rPr lang="zh-CN" altLang="en-US" dirty="0"/>
              <a:t> </a:t>
            </a:r>
            <a:r>
              <a:rPr lang="en-US" altLang="zh-CN" dirty="0"/>
              <a:t>probability.</a:t>
            </a:r>
            <a:r>
              <a:rPr lang="zh-CN" altLang="en-US" dirty="0"/>
              <a:t> </a:t>
            </a:r>
            <a:r>
              <a:rPr lang="en-US" altLang="zh-CN" dirty="0"/>
              <a:t>So the idea is, if</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good,</a:t>
            </a:r>
            <a:r>
              <a:rPr lang="zh-CN" altLang="en-US" dirty="0"/>
              <a:t> </a:t>
            </a:r>
            <a:r>
              <a:rPr lang="en-US" altLang="zh-CN" dirty="0"/>
              <a:t>then</a:t>
            </a:r>
            <a:r>
              <a:rPr lang="zh-CN" altLang="en-US" dirty="0"/>
              <a:t> </a:t>
            </a:r>
            <a:r>
              <a:rPr lang="en-US" altLang="zh-CN" dirty="0"/>
              <a:t>the</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corresponding</a:t>
            </a:r>
            <a:r>
              <a:rPr lang="zh-CN" altLang="en-US" dirty="0"/>
              <a:t> </a:t>
            </a:r>
            <a:r>
              <a:rPr lang="en-US" altLang="zh-CN" dirty="0"/>
              <a:t>structures</a:t>
            </a:r>
            <a:r>
              <a:rPr lang="zh-CN" altLang="en-US" dirty="0"/>
              <a:t> </a:t>
            </a:r>
            <a:r>
              <a:rPr lang="en-US" altLang="zh-CN" dirty="0"/>
              <a:t>being</a:t>
            </a:r>
            <a:r>
              <a:rPr lang="zh-CN" altLang="en-US" dirty="0"/>
              <a:t> </a:t>
            </a:r>
            <a:r>
              <a:rPr lang="en-US" altLang="zh-CN" dirty="0"/>
              <a:t>sampled</a:t>
            </a:r>
            <a:r>
              <a:rPr lang="zh-CN" altLang="en-US" dirty="0"/>
              <a:t> </a:t>
            </a:r>
            <a:r>
              <a:rPr lang="en-US" altLang="zh-CN" dirty="0"/>
              <a:t>again</a:t>
            </a:r>
            <a:r>
              <a:rPr lang="zh-CN" altLang="en-US" dirty="0"/>
              <a:t> </a:t>
            </a:r>
            <a:r>
              <a:rPr lang="en-US" altLang="zh-CN" dirty="0"/>
              <a:t>becomes</a:t>
            </a:r>
            <a:r>
              <a:rPr lang="zh-CN" altLang="en-US" dirty="0"/>
              <a:t> </a:t>
            </a:r>
            <a:r>
              <a:rPr lang="en-US" altLang="zh-CN" dirty="0"/>
              <a:t>higher.</a:t>
            </a:r>
            <a:r>
              <a:rPr lang="zh-CN" altLang="en-US" dirty="0"/>
              <a:t> </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[click]</a:t>
            </a:r>
          </a:p>
          <a:p>
            <a:pPr marL="0" lvl="0" indent="0" algn="l" rtl="0">
              <a:spcBef>
                <a:spcPts val="0"/>
              </a:spcBef>
              <a:spcAft>
                <a:spcPts val="0"/>
              </a:spcAft>
              <a:buNone/>
            </a:pPr>
            <a:r>
              <a:rPr lang="en-US" altLang="zh-CN" dirty="0"/>
              <a:t>And let's look at the result.</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This simple</a:t>
            </a:r>
            <a:r>
              <a:rPr lang="zh-CN" altLang="en-US" dirty="0"/>
              <a:t> </a:t>
            </a:r>
            <a:r>
              <a:rPr lang="en-US" altLang="zh-CN" dirty="0"/>
              <a:t>and</a:t>
            </a:r>
            <a:r>
              <a:rPr lang="zh-CN" altLang="en-US" dirty="0"/>
              <a:t> </a:t>
            </a:r>
            <a:r>
              <a:rPr lang="en-US" altLang="zh-CN" dirty="0"/>
              <a:t>straightforward algorithm turns out to work surprisingly well. The model development can finish within one day without human developers, and it outperforms all tested</a:t>
            </a:r>
            <a:r>
              <a:rPr lang="zh-CN" altLang="en-US" dirty="0"/>
              <a:t> </a:t>
            </a:r>
            <a:r>
              <a:rPr lang="en-US" altLang="zh-CN" dirty="0"/>
              <a:t>previous human designed models,</a:t>
            </a:r>
            <a:r>
              <a:rPr lang="zh-CN" altLang="en-US" dirty="0"/>
              <a:t> </a:t>
            </a:r>
            <a:r>
              <a:rPr lang="en-US" altLang="zh-CN" dirty="0"/>
              <a:t>in</a:t>
            </a:r>
            <a:r>
              <a:rPr lang="zh-CN" altLang="en-US" dirty="0"/>
              <a:t> </a:t>
            </a:r>
            <a:r>
              <a:rPr lang="en-US" altLang="zh-CN" dirty="0"/>
              <a:t>our</a:t>
            </a:r>
            <a:r>
              <a:rPr lang="zh-CN" altLang="en-US" dirty="0"/>
              <a:t> </a:t>
            </a:r>
            <a:r>
              <a:rPr lang="en-US" altLang="zh-CN" dirty="0"/>
              <a:t>experiment. </a:t>
            </a:r>
          </a:p>
          <a:p>
            <a:pPr marL="0" lvl="0" indent="0" algn="l" rtl="0">
              <a:spcBef>
                <a:spcPts val="0"/>
              </a:spcBef>
              <a:spcAft>
                <a:spcPts val="0"/>
              </a:spcAft>
              <a:buNone/>
            </a:pPr>
            <a:r>
              <a:rPr lang="en-US" altLang="zh-CN" dirty="0"/>
              <a:t>[pause]</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[And Before</a:t>
            </a:r>
            <a:r>
              <a:rPr lang="zh-CN" altLang="en-US" dirty="0"/>
              <a:t> </a:t>
            </a:r>
            <a:r>
              <a:rPr lang="en-US" altLang="zh-CN" dirty="0"/>
              <a:t>I finish introducing this work,]</a:t>
            </a:r>
            <a:r>
              <a:rPr lang="zh-CN" altLang="en-US" dirty="0"/>
              <a:t> </a:t>
            </a:r>
            <a:r>
              <a:rPr lang="en-US" altLang="zh-CN" dirty="0"/>
              <a:t>I</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show what the</a:t>
            </a:r>
            <a:r>
              <a:rPr lang="zh-CN" altLang="en-US" dirty="0"/>
              <a:t> </a:t>
            </a:r>
            <a:r>
              <a:rPr lang="en-US" altLang="zh-CN" b="1" dirty="0"/>
              <a:t>automatically</a:t>
            </a:r>
            <a:r>
              <a:rPr lang="zh-CN" altLang="en-US" b="1" dirty="0"/>
              <a:t> </a:t>
            </a:r>
            <a:r>
              <a:rPr lang="en-US" altLang="zh-CN" b="1" dirty="0"/>
              <a:t>developed</a:t>
            </a:r>
            <a:r>
              <a:rPr lang="zh-CN" altLang="en-US" b="1" dirty="0"/>
              <a:t> </a:t>
            </a:r>
            <a:r>
              <a:rPr lang="en-US" altLang="zh-CN" b="1" dirty="0"/>
              <a:t>models</a:t>
            </a:r>
            <a:r>
              <a:rPr lang="zh-CN" altLang="en-US" dirty="0"/>
              <a:t> </a:t>
            </a:r>
            <a:r>
              <a:rPr lang="en-US" altLang="zh-CN" dirty="0"/>
              <a:t>*look* like.</a:t>
            </a:r>
            <a:r>
              <a:rPr lang="zh-CN" altLang="en-US" dirty="0"/>
              <a:t> </a:t>
            </a:r>
            <a:r>
              <a:rPr lang="en-US" altLang="zh-CN" dirty="0"/>
              <a:t>Their structures</a:t>
            </a:r>
            <a:r>
              <a:rPr lang="zh-CN" altLang="en-US" dirty="0"/>
              <a:t> </a:t>
            </a:r>
            <a:r>
              <a:rPr lang="en-US" altLang="zh-CN" dirty="0"/>
              <a:t>turn</a:t>
            </a:r>
            <a:r>
              <a:rPr lang="zh-CN" altLang="en-US" dirty="0"/>
              <a:t> </a:t>
            </a:r>
            <a:r>
              <a:rPr lang="en-US" altLang="zh-CN" dirty="0"/>
              <a:t>out</a:t>
            </a:r>
            <a:r>
              <a:rPr lang="zh-CN" altLang="en-US" dirty="0"/>
              <a:t> </a:t>
            </a:r>
            <a:r>
              <a:rPr lang="en-US" altLang="zh-CN" dirty="0"/>
              <a:t>to</a:t>
            </a:r>
            <a:r>
              <a:rPr lang="zh-CN" altLang="en-US" dirty="0"/>
              <a:t> </a:t>
            </a:r>
            <a:r>
              <a:rPr lang="en-US" altLang="zh-CN" dirty="0"/>
              <a:t>be</a:t>
            </a:r>
            <a:r>
              <a:rPr lang="zh-CN" altLang="en-US" dirty="0"/>
              <a:t> </a:t>
            </a:r>
            <a:r>
              <a:rPr lang="en-US" altLang="zh-CN" dirty="0"/>
              <a:t>very</a:t>
            </a:r>
            <a:r>
              <a:rPr lang="zh-CN" altLang="en-US" dirty="0"/>
              <a:t> </a:t>
            </a:r>
            <a:r>
              <a:rPr lang="en-US" altLang="zh-CN" dirty="0"/>
              <a:t>interesting.</a:t>
            </a:r>
            <a:r>
              <a:rPr lang="zh-CN" altLang="en-US" dirty="0"/>
              <a:t> </a:t>
            </a:r>
            <a:endParaRPr lang="en-US" altLang="zh-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23</a:t>
            </a:fld>
            <a:endParaRPr lang="en-CN"/>
          </a:p>
        </p:txBody>
      </p:sp>
    </p:spTree>
    <p:extLst>
      <p:ext uri="{BB962C8B-B14F-4D97-AF65-F5344CB8AC3E}">
        <p14:creationId xmlns:p14="http://schemas.microsoft.com/office/powerpoint/2010/main" val="1127270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charset="0"/>
                <a:ea typeface="新細明體" charset="-120"/>
                <a:cs typeface="+mn-cs"/>
              </a:rPr>
              <a:t>This is the </a:t>
            </a:r>
            <a:r>
              <a:rPr kumimoji="1" lang="en-US" sz="1200" b="0" kern="1200" dirty="0">
                <a:solidFill>
                  <a:schemeClr val="tx1"/>
                </a:solidFill>
                <a:effectLst/>
                <a:latin typeface="Arial" charset="0"/>
                <a:ea typeface="新細明體" charset="-120"/>
                <a:cs typeface="+mn-cs"/>
              </a:rPr>
              <a:t>au</a:t>
            </a:r>
            <a:r>
              <a:rPr lang="en-US" altLang="zh-TW" sz="1200" b="0" dirty="0"/>
              <a:t>tomatically developed model on *DRC hotspot detection*</a:t>
            </a:r>
            <a:r>
              <a:rPr lang="en-US" altLang="zh-CN" sz="1200" b="0" dirty="0"/>
              <a:t>,</a:t>
            </a:r>
            <a:r>
              <a:rPr lang="zh-CN" altLang="en-US" sz="1200" b="0" dirty="0"/>
              <a:t> </a:t>
            </a:r>
            <a:r>
              <a:rPr lang="en-US" altLang="zh-CN" sz="1200" b="0" dirty="0"/>
              <a:t>the</a:t>
            </a:r>
            <a:r>
              <a:rPr lang="zh-CN" altLang="en-US" sz="1200" b="0" dirty="0"/>
              <a:t> </a:t>
            </a:r>
            <a:r>
              <a:rPr lang="en-US" altLang="zh-CN" sz="1200" b="0" dirty="0"/>
              <a:t>second</a:t>
            </a:r>
            <a:r>
              <a:rPr lang="zh-CN" altLang="en-US" sz="1200" b="0" dirty="0"/>
              <a:t> </a:t>
            </a:r>
            <a:r>
              <a:rPr lang="en-US" altLang="zh-CN" sz="1200" b="0" dirty="0"/>
              <a:t>task I introduced</a:t>
            </a:r>
            <a:r>
              <a:rPr lang="en-US" altLang="zh-TW" sz="1200" b="0" dirty="0"/>
              <a:t>.</a:t>
            </a:r>
            <a:r>
              <a:rPr lang="zh-CN" altLang="en-US" sz="1200" b="0" dirty="0"/>
              <a:t> </a:t>
            </a:r>
            <a:r>
              <a:rPr lang="en-US" altLang="zh-CN" sz="1200" b="0" dirty="0"/>
              <a:t>And</a:t>
            </a:r>
            <a:r>
              <a:rPr lang="zh-CN" altLang="en-US" sz="1200" b="0" dirty="0"/>
              <a:t> </a:t>
            </a:r>
            <a:r>
              <a:rPr lang="en-US" altLang="zh-CN" sz="1200" b="0" dirty="0"/>
              <a:t>remember</a:t>
            </a:r>
            <a:r>
              <a:rPr lang="zh-CN" altLang="en-US" sz="1200" b="0" dirty="0"/>
              <a:t> </a:t>
            </a:r>
            <a:r>
              <a:rPr lang="en-US" altLang="zh-CN" sz="1200" b="0" dirty="0"/>
              <a:t>that</a:t>
            </a:r>
            <a:r>
              <a:rPr lang="zh-CN" altLang="en-US" sz="1200" b="0" dirty="0"/>
              <a:t> </a:t>
            </a:r>
            <a:r>
              <a:rPr lang="en-US" altLang="zh-CN" sz="1200" b="0" dirty="0"/>
              <a:t>the</a:t>
            </a:r>
            <a:r>
              <a:rPr lang="zh-CN" altLang="en-US" sz="1200" b="0" dirty="0"/>
              <a:t> </a:t>
            </a:r>
            <a:r>
              <a:rPr lang="en-US" altLang="zh-CN" sz="1200" b="0" dirty="0"/>
              <a:t>nodes</a:t>
            </a:r>
            <a:r>
              <a:rPr lang="zh-CN" altLang="en-US" sz="1200" b="0" dirty="0"/>
              <a:t> </a:t>
            </a:r>
            <a:r>
              <a:rPr lang="en-US" altLang="zh-CN" sz="1200" b="0" dirty="0"/>
              <a:t>denote</a:t>
            </a:r>
            <a:r>
              <a:rPr lang="zh-CN" altLang="en-US" sz="1200" b="0" dirty="0"/>
              <a:t> </a:t>
            </a:r>
            <a:r>
              <a:rPr lang="en-US" altLang="zh-CN" sz="1200" b="0" dirty="0"/>
              <a:t>different</a:t>
            </a:r>
            <a:r>
              <a:rPr lang="zh-CN" altLang="en-US" sz="1200" b="0" dirty="0"/>
              <a:t> </a:t>
            </a:r>
            <a:r>
              <a:rPr lang="en-US" altLang="zh-CN" sz="1200" b="0" dirty="0"/>
              <a:t>convolution</a:t>
            </a:r>
            <a:r>
              <a:rPr lang="zh-CN" altLang="en-US" sz="1200" b="0" dirty="0"/>
              <a:t> </a:t>
            </a:r>
            <a:r>
              <a:rPr lang="en-US" altLang="zh-CN" sz="1200" b="0" dirty="0"/>
              <a:t>operations.</a:t>
            </a:r>
            <a:r>
              <a:rPr lang="en-US" altLang="zh-TW" sz="1200" b="0" dirty="0"/>
              <a:t> We can see that this structure is obviously not designed by human engineers. </a:t>
            </a:r>
            <a:endParaRPr lang="en-CN" sz="1200" b="0" dirty="0"/>
          </a:p>
          <a:p>
            <a:endParaRPr kumimoji="1" lang="en-US" sz="1200" kern="1200" dirty="0">
              <a:solidFill>
                <a:schemeClr val="tx1"/>
              </a:solidFill>
              <a:effectLst/>
              <a:latin typeface="Arial" charset="0"/>
              <a:ea typeface="新細明體" charset="-120"/>
              <a:cs typeface="+mn-cs"/>
            </a:endParaRPr>
          </a:p>
          <a:p>
            <a:r>
              <a:rPr kumimoji="1" lang="en-US" sz="1200" kern="1200" dirty="0">
                <a:solidFill>
                  <a:schemeClr val="tx1"/>
                </a:solidFill>
                <a:effectLst/>
                <a:latin typeface="Arial" charset="0"/>
                <a:ea typeface="新細明體" charset="-120"/>
                <a:cs typeface="+mn-cs"/>
              </a:rPr>
              <a:t>[click]</a:t>
            </a:r>
          </a:p>
          <a:p>
            <a:r>
              <a:rPr kumimoji="1" lang="zh-CN" altLang="en-US" sz="1200" kern="1200" dirty="0">
                <a:solidFill>
                  <a:schemeClr val="tx1"/>
                </a:solidFill>
                <a:effectLst/>
                <a:latin typeface="Arial" charset="0"/>
                <a:ea typeface="新細明體" charset="-120"/>
                <a:cs typeface="+mn-cs"/>
              </a:rPr>
              <a:t> </a:t>
            </a:r>
            <a:r>
              <a:rPr kumimoji="1" lang="en-US" altLang="zh-CN" sz="1200" kern="1200" dirty="0">
                <a:solidFill>
                  <a:schemeClr val="tx1"/>
                </a:solidFill>
                <a:effectLst/>
                <a:latin typeface="Arial" charset="0"/>
                <a:ea typeface="新細明體" charset="-120"/>
                <a:cs typeface="+mn-cs"/>
              </a:rPr>
              <a:t>Because</a:t>
            </a:r>
            <a:r>
              <a:rPr kumimoji="1" lang="zh-CN" altLang="en-US" sz="1200" kern="1200" dirty="0">
                <a:solidFill>
                  <a:schemeClr val="tx1"/>
                </a:solidFill>
                <a:effectLst/>
                <a:latin typeface="Arial" charset="0"/>
                <a:ea typeface="新細明體" charset="-120"/>
                <a:cs typeface="+mn-cs"/>
              </a:rPr>
              <a:t> </a:t>
            </a:r>
            <a:r>
              <a:rPr kumimoji="1" lang="en-US" altLang="zh-CN" sz="1200" kern="1200" dirty="0">
                <a:solidFill>
                  <a:schemeClr val="tx1"/>
                </a:solidFill>
                <a:effectLst/>
                <a:latin typeface="Arial" charset="0"/>
                <a:ea typeface="新細明體" charset="-120"/>
                <a:cs typeface="+mn-cs"/>
              </a:rPr>
              <a:t>m</a:t>
            </a:r>
            <a:r>
              <a:rPr kumimoji="1" lang="en-US" sz="1200" kern="1200" dirty="0">
                <a:solidFill>
                  <a:schemeClr val="tx1"/>
                </a:solidFill>
                <a:effectLst/>
                <a:latin typeface="Arial" charset="0"/>
                <a:ea typeface="新細明體" charset="-120"/>
                <a:cs typeface="+mn-cs"/>
              </a:rPr>
              <a:t>ost human-crafted models tend to adopt a [highly hierarchical and organized architecture], which may lack the flexibility to aggregate different levels of embeddings. In addition, they usually only adopt a limited number of convolutional operators.</a:t>
            </a:r>
          </a:p>
          <a:p>
            <a:endParaRPr kumimoji="1" lang="en-US" sz="1200" kern="1200" dirty="0">
              <a:solidFill>
                <a:schemeClr val="tx1"/>
              </a:solidFill>
              <a:effectLst/>
              <a:latin typeface="Arial" charset="0"/>
              <a:ea typeface="新細明體" charset="-120"/>
              <a:cs typeface="+mn-cs"/>
            </a:endParaRPr>
          </a:p>
          <a:p>
            <a:r>
              <a:rPr kumimoji="1" lang="en-US" sz="1200" kern="1200" dirty="0">
                <a:solidFill>
                  <a:schemeClr val="tx1"/>
                </a:solidFill>
                <a:effectLst/>
                <a:latin typeface="Arial" charset="0"/>
                <a:ea typeface="新細明體" charset="-120"/>
                <a:cs typeface="+mn-cs"/>
              </a:rPr>
              <a:t>[click]</a:t>
            </a:r>
          </a:p>
          <a:p>
            <a:r>
              <a:rPr kumimoji="1" lang="en-US" sz="1200" kern="1200" dirty="0">
                <a:solidFill>
                  <a:schemeClr val="tx1"/>
                </a:solidFill>
                <a:effectLst/>
                <a:latin typeface="Arial" charset="0"/>
                <a:ea typeface="新細明體" charset="-120"/>
                <a:cs typeface="+mn-cs"/>
              </a:rPr>
              <a:t>In contrast, the automatically developed model supports many parallel branches and flexible interactions. </a:t>
            </a:r>
            <a:r>
              <a:rPr kumimoji="1" lang="en-US" altLang="zh-CN" sz="1200" kern="1200" dirty="0">
                <a:solidFill>
                  <a:schemeClr val="tx1"/>
                </a:solidFill>
                <a:effectLst/>
                <a:latin typeface="Arial" charset="0"/>
                <a:ea typeface="新細明體" charset="-120"/>
                <a:cs typeface="+mn-cs"/>
              </a:rPr>
              <a:t>This</a:t>
            </a:r>
            <a:r>
              <a:rPr kumimoji="1" lang="en-US" sz="1200" kern="1200" dirty="0">
                <a:solidFill>
                  <a:schemeClr val="tx1"/>
                </a:solidFill>
                <a:effectLst/>
                <a:latin typeface="Arial" charset="0"/>
                <a:ea typeface="新細明體" charset="-120"/>
                <a:cs typeface="+mn-cs"/>
              </a:rPr>
              <a:t> </a:t>
            </a:r>
            <a:r>
              <a:rPr kumimoji="1" lang="en-US" sz="1200" kern="1200" dirty="0" err="1">
                <a:solidFill>
                  <a:schemeClr val="tx1"/>
                </a:solidFill>
                <a:effectLst/>
                <a:latin typeface="Arial" charset="0"/>
                <a:ea typeface="新細明體" charset="-120"/>
                <a:cs typeface="+mn-cs"/>
              </a:rPr>
              <a:t>inherents</a:t>
            </a:r>
            <a:r>
              <a:rPr kumimoji="1" lang="en-US" sz="1200" kern="1200" dirty="0">
                <a:solidFill>
                  <a:schemeClr val="tx1"/>
                </a:solidFill>
                <a:effectLst/>
                <a:latin typeface="Arial" charset="0"/>
                <a:ea typeface="新細明體" charset="-120"/>
                <a:cs typeface="+mn-cs"/>
              </a:rPr>
              <a:t> from the topology of the graph-based search space. </a:t>
            </a:r>
          </a:p>
          <a:p>
            <a:endParaRPr kumimoji="1" lang="en-US" sz="1200" kern="1200" dirty="0">
              <a:solidFill>
                <a:schemeClr val="tx1"/>
              </a:solidFill>
              <a:effectLst/>
              <a:latin typeface="Arial" charset="0"/>
              <a:ea typeface="新細明體" charset="-120"/>
              <a:cs typeface="+mn-cs"/>
            </a:endParaRPr>
          </a:p>
          <a:p>
            <a:r>
              <a:rPr kumimoji="1" lang="en-US" sz="1600" kern="1200" dirty="0">
                <a:solidFill>
                  <a:schemeClr val="tx1"/>
                </a:solidFill>
                <a:effectLst/>
                <a:latin typeface="Arial" charset="0"/>
                <a:ea typeface="新細明體" charset="-120"/>
                <a:cs typeface="+mn-cs"/>
              </a:rPr>
              <a:t>In addition, it support</a:t>
            </a:r>
            <a:r>
              <a:rPr kumimoji="1" lang="en-US" altLang="zh-CN" sz="1600" kern="1200" dirty="0">
                <a:solidFill>
                  <a:schemeClr val="tx1"/>
                </a:solidFill>
                <a:effectLst/>
                <a:latin typeface="Arial" charset="0"/>
                <a:ea typeface="新細明體" charset="-120"/>
                <a:cs typeface="+mn-cs"/>
              </a:rPr>
              <a:t>s</a:t>
            </a:r>
            <a:r>
              <a:rPr kumimoji="1" lang="en-US" sz="1600" kern="1200" dirty="0">
                <a:solidFill>
                  <a:schemeClr val="tx1"/>
                </a:solidFill>
                <a:effectLst/>
                <a:latin typeface="Arial" charset="0"/>
                <a:ea typeface="新細明體" charset="-120"/>
                <a:cs typeface="+mn-cs"/>
              </a:rPr>
              <a:t> </a:t>
            </a:r>
            <a:r>
              <a:rPr kumimoji="1" lang="en-US" altLang="zh-CN" sz="1600" kern="1200" dirty="0">
                <a:solidFill>
                  <a:schemeClr val="tx1"/>
                </a:solidFill>
                <a:effectLst/>
                <a:latin typeface="Arial" charset="0"/>
                <a:ea typeface="新細明體" charset="-120"/>
                <a:cs typeface="+mn-cs"/>
              </a:rPr>
              <a:t>us to increase</a:t>
            </a:r>
            <a:r>
              <a:rPr kumimoji="1" lang="zh-CN" altLang="en-US" sz="1600" kern="1200" dirty="0">
                <a:solidFill>
                  <a:schemeClr val="tx1"/>
                </a:solidFill>
                <a:effectLst/>
                <a:latin typeface="Arial" charset="0"/>
                <a:ea typeface="新細明體" charset="-120"/>
                <a:cs typeface="+mn-cs"/>
              </a:rPr>
              <a:t> </a:t>
            </a:r>
            <a:r>
              <a:rPr kumimoji="1" lang="en-US" altLang="zh-CN" sz="1600" kern="1200" dirty="0">
                <a:solidFill>
                  <a:schemeClr val="tx1"/>
                </a:solidFill>
                <a:effectLst/>
                <a:latin typeface="Arial" charset="0"/>
                <a:ea typeface="新細明體" charset="-120"/>
                <a:cs typeface="+mn-cs"/>
              </a:rPr>
              <a:t>the</a:t>
            </a:r>
            <a:r>
              <a:rPr kumimoji="1" lang="zh-CN" altLang="en-US" sz="1600" kern="1200" dirty="0">
                <a:solidFill>
                  <a:schemeClr val="tx1"/>
                </a:solidFill>
                <a:effectLst/>
                <a:latin typeface="Arial" charset="0"/>
                <a:ea typeface="新細明體" charset="-120"/>
                <a:cs typeface="+mn-cs"/>
              </a:rPr>
              <a:t> </a:t>
            </a:r>
            <a:r>
              <a:rPr kumimoji="1" lang="en-US" altLang="zh-CN" sz="1600" kern="1200" dirty="0">
                <a:solidFill>
                  <a:schemeClr val="tx1"/>
                </a:solidFill>
                <a:effectLst/>
                <a:latin typeface="Arial" charset="0"/>
                <a:ea typeface="新細明體" charset="-120"/>
                <a:cs typeface="+mn-cs"/>
              </a:rPr>
              <a:t>number</a:t>
            </a:r>
            <a:r>
              <a:rPr kumimoji="1" lang="zh-CN" altLang="en-US" sz="1600" kern="1200" dirty="0">
                <a:solidFill>
                  <a:schemeClr val="tx1"/>
                </a:solidFill>
                <a:effectLst/>
                <a:latin typeface="Arial" charset="0"/>
                <a:ea typeface="新細明體" charset="-120"/>
                <a:cs typeface="+mn-cs"/>
              </a:rPr>
              <a:t> </a:t>
            </a:r>
            <a:r>
              <a:rPr kumimoji="1" lang="en-US" altLang="zh-CN" sz="1600" kern="1200" dirty="0">
                <a:solidFill>
                  <a:schemeClr val="tx1"/>
                </a:solidFill>
                <a:effectLst/>
                <a:latin typeface="Arial" charset="0"/>
                <a:ea typeface="新細明體" charset="-120"/>
                <a:cs typeface="+mn-cs"/>
              </a:rPr>
              <a:t>of</a:t>
            </a:r>
            <a:r>
              <a:rPr kumimoji="1" lang="en-US" sz="1600" kern="1200" dirty="0">
                <a:solidFill>
                  <a:schemeClr val="tx1"/>
                </a:solidFill>
                <a:effectLst/>
                <a:latin typeface="Arial" charset="0"/>
                <a:ea typeface="新細明體" charset="-120"/>
                <a:cs typeface="+mn-cs"/>
              </a:rPr>
              <a:t> operations at the nodes, which increase the diversity of feature representations. </a:t>
            </a:r>
          </a:p>
          <a:p>
            <a:endParaRPr kumimoji="1" lang="en-US" sz="1600" kern="1200" dirty="0">
              <a:solidFill>
                <a:schemeClr val="tx1"/>
              </a:solidFill>
              <a:effectLst/>
              <a:latin typeface="Arial" charset="0"/>
              <a:ea typeface="新細明體"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24</a:t>
            </a:fld>
            <a:endParaRPr lang="en-CN"/>
          </a:p>
        </p:txBody>
      </p:sp>
    </p:spTree>
    <p:extLst>
      <p:ext uri="{BB962C8B-B14F-4D97-AF65-F5344CB8AC3E}">
        <p14:creationId xmlns:p14="http://schemas.microsoft.com/office/powerpoint/2010/main" val="1006076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charset="0"/>
                <a:ea typeface="新細明體" charset="-120"/>
                <a:cs typeface="+mn-cs"/>
              </a:rPr>
              <a:t>And we also compare the developed models for both tasks.</a:t>
            </a:r>
            <a:r>
              <a:rPr kumimoji="1" lang="en-US" altLang="zh-TW" dirty="0"/>
              <a:t> The task 2 at the bottom is much more challenging because of its fine-grained prediction.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As a result, the developed model for task 2 at bottom is </a:t>
            </a:r>
            <a:r>
              <a:rPr kumimoji="1" lang="zh-CN" altLang="en-US" dirty="0"/>
              <a:t>*</a:t>
            </a:r>
            <a:r>
              <a:rPr kumimoji="1" lang="en-US" altLang="zh-TW" dirty="0"/>
              <a:t>also much more complex</a:t>
            </a:r>
            <a:r>
              <a:rPr kumimoji="1" lang="zh-CN" altLang="en-US" dirty="0"/>
              <a:t>*</a:t>
            </a:r>
            <a:r>
              <a:rPr kumimoji="1" lang="en-US" altLang="zh-TW" dirty="0"/>
              <a:t>, [click] especially near its output.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So the essential difference between these two tasks is clearly captured and reflected by the two discovered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In summary, we not only have better performance with much less development time and human effort, the output models are also intuitively reasonable. It may </a:t>
            </a:r>
            <a:r>
              <a:rPr kumimoji="1" lang="en-US" altLang="zh-CN" dirty="0"/>
              <a:t>directly</a:t>
            </a:r>
            <a:r>
              <a:rPr kumimoji="1" lang="en-US" altLang="zh-TW" dirty="0"/>
              <a:t> inspire   *further* model development for routability estimation in the future.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 </a:t>
            </a:r>
            <a:endParaRPr kumimoji="1" lang="zh-TW" altLang="en-US"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25</a:t>
            </a:fld>
            <a:endParaRPr lang="en-CN"/>
          </a:p>
        </p:txBody>
      </p:sp>
    </p:spTree>
    <p:extLst>
      <p:ext uri="{BB962C8B-B14F-4D97-AF65-F5344CB8AC3E}">
        <p14:creationId xmlns:p14="http://schemas.microsoft.com/office/powerpoint/2010/main" val="208274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New: 17.5 mins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have presented the concept of ML for chip</a:t>
            </a:r>
            <a:r>
              <a:rPr lang="zh-CN" altLang="en-US" dirty="0"/>
              <a:t> </a:t>
            </a:r>
            <a:r>
              <a:rPr lang="en-US" altLang="zh-CN" dirty="0"/>
              <a:t>design</a:t>
            </a:r>
            <a:r>
              <a:rPr lang="en-US" dirty="0"/>
              <a:t> and auto-ML for </a:t>
            </a:r>
            <a:r>
              <a:rPr lang="en-US" altLang="zh-CN" dirty="0"/>
              <a:t>chip</a:t>
            </a:r>
            <a:r>
              <a:rPr lang="zh-CN" altLang="en-US" dirty="0"/>
              <a:t> </a:t>
            </a:r>
            <a:r>
              <a:rPr lang="en-US" altLang="zh-CN" dirty="0"/>
              <a:t>design,</a:t>
            </a:r>
            <a:r>
              <a:rPr lang="en-US" dirty="0"/>
              <a:t> using the challenges from routability problems.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next</a:t>
            </a:r>
            <a:r>
              <a:rPr lang="zh-CN" altLang="en-US" dirty="0"/>
              <a:t> </a:t>
            </a:r>
            <a:r>
              <a:rPr lang="en-US" altLang="zh-CN" dirty="0"/>
              <a:t>and more important topic</a:t>
            </a:r>
            <a:r>
              <a:rPr lang="zh-CN" altLang="en-US" dirty="0"/>
              <a:t> </a:t>
            </a:r>
            <a:r>
              <a:rPr lang="en-US" altLang="zh-CN" dirty="0"/>
              <a:t>that I would like to discuss is about</a:t>
            </a:r>
            <a:r>
              <a:rPr lang="zh-CN" altLang="en-US" dirty="0"/>
              <a:t> </a:t>
            </a:r>
            <a:r>
              <a:rPr lang="en-US" altLang="zh-CN" dirty="0"/>
              <a:t>power and power delivery challenges. </a:t>
            </a:r>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26</a:t>
            </a:fld>
            <a:endParaRPr lang="en-CN"/>
          </a:p>
        </p:txBody>
      </p:sp>
    </p:spTree>
    <p:extLst>
      <p:ext uri="{BB962C8B-B14F-4D97-AF65-F5344CB8AC3E}">
        <p14:creationId xmlns:p14="http://schemas.microsoft.com/office/powerpoint/2010/main" val="1067079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case</a:t>
            </a:r>
            <a:r>
              <a:rPr lang="zh-CN" altLang="en-US" dirty="0"/>
              <a:t> </a:t>
            </a:r>
            <a:r>
              <a:rPr lang="en-US" altLang="zh-CN" dirty="0"/>
              <a:t>study,</a:t>
            </a:r>
            <a:r>
              <a:rPr lang="zh-CN" altLang="en-US" dirty="0"/>
              <a:t> </a:t>
            </a:r>
            <a:r>
              <a:rPr lang="en-US" altLang="zh-CN" dirty="0"/>
              <a:t>I</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another latest work which</a:t>
            </a:r>
            <a:r>
              <a:rPr lang="zh-CN" altLang="en-US" dirty="0"/>
              <a:t> </a:t>
            </a:r>
            <a:r>
              <a:rPr lang="en-US" altLang="zh-CN" dirty="0"/>
              <a:t>achieves</a:t>
            </a:r>
            <a:r>
              <a:rPr lang="zh-CN" altLang="en-US" dirty="0"/>
              <a:t> </a:t>
            </a:r>
            <a:r>
              <a:rPr lang="en-US" altLang="zh-CN" dirty="0"/>
              <a:t>my</a:t>
            </a:r>
            <a:r>
              <a:rPr lang="zh-CN" altLang="en-US" dirty="0"/>
              <a:t> </a:t>
            </a:r>
            <a:r>
              <a:rPr lang="en-US" altLang="zh-CN" dirty="0"/>
              <a:t>higher</a:t>
            </a:r>
            <a:r>
              <a:rPr lang="zh-CN" altLang="en-US" dirty="0"/>
              <a:t> </a:t>
            </a:r>
            <a:r>
              <a:rPr lang="en-US" altLang="zh-CN" dirty="0"/>
              <a:t>goal.</a:t>
            </a:r>
            <a:r>
              <a:rPr lang="zh-CN" altLang="en-US" dirty="0"/>
              <a:t> </a:t>
            </a:r>
            <a:r>
              <a:rPr lang="en-US" altLang="zh-CN" dirty="0"/>
              <a:t>It</a:t>
            </a:r>
            <a:r>
              <a:rPr lang="zh-CN" altLang="en-US" dirty="0"/>
              <a:t> </a:t>
            </a:r>
            <a:r>
              <a:rPr lang="en-US" altLang="zh-CN" dirty="0"/>
              <a:t>is</a:t>
            </a:r>
            <a:r>
              <a:rPr lang="zh-CN" altLang="en-US" dirty="0"/>
              <a:t> </a:t>
            </a:r>
            <a:r>
              <a:rPr lang="en-US" altLang="zh-CN" dirty="0"/>
              <a:t>not</a:t>
            </a:r>
            <a:r>
              <a:rPr lang="zh-CN" altLang="en-US" dirty="0"/>
              <a:t> </a:t>
            </a:r>
            <a:r>
              <a:rPr lang="en-US" altLang="zh-CN" dirty="0"/>
              <a:t>only</a:t>
            </a:r>
            <a:r>
              <a:rPr lang="zh-CN" altLang="en-US" dirty="0"/>
              <a:t> </a:t>
            </a:r>
            <a:r>
              <a:rPr lang="en-US" altLang="zh-CN" dirty="0"/>
              <a:t>automatically</a:t>
            </a:r>
            <a:r>
              <a:rPr lang="zh-CN" altLang="en-US" dirty="0"/>
              <a:t> </a:t>
            </a:r>
            <a:r>
              <a:rPr lang="en-US" altLang="zh-CN" dirty="0"/>
              <a:t>developed,</a:t>
            </a:r>
            <a:r>
              <a:rPr lang="zh-CN" altLang="en-US" dirty="0"/>
              <a:t> </a:t>
            </a:r>
            <a:r>
              <a:rPr lang="en-US" altLang="zh-CN" dirty="0"/>
              <a:t>but</a:t>
            </a:r>
            <a:r>
              <a:rPr lang="zh-CN" altLang="en-US" dirty="0"/>
              <a:t> </a:t>
            </a:r>
            <a:r>
              <a:rPr lang="en-US" altLang="zh-CN" dirty="0"/>
              <a:t>also</a:t>
            </a:r>
            <a:r>
              <a:rPr lang="zh-CN" altLang="en-US" dirty="0"/>
              <a:t> </a:t>
            </a:r>
            <a:r>
              <a:rPr lang="en-US" altLang="zh-CN" dirty="0"/>
              <a:t>provides</a:t>
            </a:r>
            <a:r>
              <a:rPr lang="zh-CN" altLang="en-US" dirty="0"/>
              <a:t> </a:t>
            </a:r>
            <a:r>
              <a:rPr lang="en-US" altLang="zh-CN" dirty="0"/>
              <a:t>a</a:t>
            </a:r>
            <a:r>
              <a:rPr lang="zh-CN" altLang="en-US" dirty="0"/>
              <a:t> </a:t>
            </a:r>
            <a:r>
              <a:rPr lang="en-US" altLang="zh-CN" dirty="0"/>
              <a:t>unified</a:t>
            </a:r>
            <a:r>
              <a:rPr lang="zh-CN" altLang="en-US" dirty="0"/>
              <a:t> </a:t>
            </a:r>
            <a:r>
              <a:rPr lang="en-US" altLang="zh-CN" dirty="0"/>
              <a:t>ML</a:t>
            </a:r>
            <a:r>
              <a:rPr lang="zh-CN" altLang="en-US" dirty="0"/>
              <a:t> </a:t>
            </a:r>
            <a:r>
              <a:rPr lang="en-US" altLang="zh-CN" dirty="0"/>
              <a:t>model</a:t>
            </a:r>
            <a:r>
              <a:rPr lang="zh-CN" altLang="en-US" dirty="0"/>
              <a:t> </a:t>
            </a:r>
            <a:r>
              <a:rPr lang="en-US" altLang="zh-CN" dirty="0"/>
              <a:t>for</a:t>
            </a:r>
            <a:r>
              <a:rPr lang="zh-CN" altLang="en-US" dirty="0"/>
              <a:t> </a:t>
            </a:r>
            <a:r>
              <a:rPr lang="en-US" altLang="zh-CN" dirty="0"/>
              <a:t>both</a:t>
            </a:r>
            <a:r>
              <a:rPr lang="zh-CN" altLang="en-US" dirty="0"/>
              <a:t> </a:t>
            </a:r>
            <a:r>
              <a:rPr lang="en-US" altLang="zh-CN" dirty="0"/>
              <a:t>design</a:t>
            </a:r>
            <a:r>
              <a:rPr lang="zh-CN" altLang="en-US" dirty="0"/>
              <a:t> </a:t>
            </a:r>
            <a:r>
              <a:rPr lang="en-US" altLang="zh-CN" dirty="0"/>
              <a:t>and</a:t>
            </a:r>
            <a:r>
              <a:rPr lang="zh-CN" altLang="en-US" dirty="0"/>
              <a:t> </a:t>
            </a:r>
            <a:r>
              <a:rPr lang="en-US" altLang="zh-CN" dirty="0"/>
              <a:t>runtime,</a:t>
            </a:r>
            <a:r>
              <a:rPr lang="zh-CN" altLang="en-US" dirty="0"/>
              <a:t> </a:t>
            </a:r>
            <a:r>
              <a:rPr lang="en-US" altLang="zh-CN" dirty="0"/>
              <a:t>benefiting</a:t>
            </a:r>
            <a:r>
              <a:rPr lang="zh-CN" altLang="en-US" dirty="0"/>
              <a:t> </a:t>
            </a:r>
            <a:r>
              <a:rPr lang="en-US" altLang="zh-CN" dirty="0"/>
              <a:t>the</a:t>
            </a:r>
            <a:r>
              <a:rPr lang="zh-CN" altLang="en-US" dirty="0"/>
              <a:t> </a:t>
            </a:r>
            <a:r>
              <a:rPr lang="en-US" altLang="zh-CN" dirty="0"/>
              <a:t>whole</a:t>
            </a:r>
            <a:r>
              <a:rPr lang="zh-CN" altLang="en-US" dirty="0"/>
              <a:t> </a:t>
            </a:r>
            <a:r>
              <a:rPr lang="en-US" altLang="zh-CN" dirty="0"/>
              <a:t>chip</a:t>
            </a:r>
            <a:r>
              <a:rPr lang="zh-CN" altLang="en-US" dirty="0"/>
              <a:t> </a:t>
            </a:r>
            <a:r>
              <a:rPr lang="en-US" altLang="zh-CN" dirty="0"/>
              <a:t>life</a:t>
            </a:r>
            <a:r>
              <a:rPr lang="zh-CN" altLang="en-US" dirty="0"/>
              <a:t> </a:t>
            </a:r>
            <a:r>
              <a:rPr lang="en-US" altLang="zh-CN" dirty="0"/>
              <a:t>cycle.</a:t>
            </a:r>
            <a:r>
              <a:rPr lang="zh-CN" altLang="en-US" dirty="0"/>
              <a:t> </a:t>
            </a:r>
            <a:endParaRPr lang="en-US" altLang="zh-CN" dirty="0"/>
          </a:p>
          <a:p>
            <a:endParaRPr lang="en-US" dirty="0"/>
          </a:p>
          <a:p>
            <a:r>
              <a:rPr lang="en-US" dirty="0"/>
              <a:t>So in this case, it's not only machine learning for circuits, but also machine learning in circuits.</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27</a:t>
            </a:fld>
            <a:endParaRPr lang="en-CN"/>
          </a:p>
        </p:txBody>
      </p:sp>
    </p:spTree>
    <p:extLst>
      <p:ext uri="{BB962C8B-B14F-4D97-AF65-F5344CB8AC3E}">
        <p14:creationId xmlns:p14="http://schemas.microsoft.com/office/powerpoint/2010/main" val="477558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[pause]</a:t>
            </a:r>
          </a:p>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 want to begin by</a:t>
            </a:r>
            <a:r>
              <a:rPr lang="zh-CN" altLang="en-US" dirty="0"/>
              <a:t> </a:t>
            </a:r>
            <a:r>
              <a:rPr lang="en-US" altLang="zh-CN" dirty="0"/>
              <a:t>talking</a:t>
            </a:r>
            <a:r>
              <a:rPr lang="zh-CN" altLang="en-US" dirty="0"/>
              <a:t> </a:t>
            </a:r>
            <a:r>
              <a:rPr lang="en-US" altLang="zh-CN" dirty="0"/>
              <a:t>about</a:t>
            </a:r>
            <a:r>
              <a:rPr lang="en-GB" dirty="0"/>
              <a:t> the problems that drive this work. And that starts with the fundamental trade-off between CPU performance and power-consumption. </a:t>
            </a:r>
          </a:p>
          <a:p>
            <a:endParaRPr lang="en-CN"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As</a:t>
            </a:r>
            <a:r>
              <a:rPr lang="zh-CN" altLang="en-US" dirty="0"/>
              <a:t> </a:t>
            </a:r>
            <a:r>
              <a:rPr lang="en-US" altLang="zh-CN" dirty="0"/>
              <a:t>I</a:t>
            </a:r>
            <a:r>
              <a:rPr lang="zh-CN" altLang="en-US" dirty="0"/>
              <a:t> </a:t>
            </a:r>
            <a:r>
              <a:rPr lang="en-US" altLang="zh-CN" dirty="0"/>
              <a:t>introduced,</a:t>
            </a:r>
            <a:r>
              <a:rPr lang="zh-CN" altLang="en-US" dirty="0"/>
              <a:t> </a:t>
            </a:r>
            <a:r>
              <a:rPr lang="en-CN" dirty="0"/>
              <a:t>CPU designers</a:t>
            </a:r>
            <a:r>
              <a:rPr lang="en-GB" dirty="0"/>
              <a:t> put significant effort in </a:t>
            </a:r>
            <a:r>
              <a:rPr lang="en-US" altLang="zh-CN" dirty="0"/>
              <a:t>[</a:t>
            </a:r>
            <a:r>
              <a:rPr lang="en-GB" dirty="0"/>
              <a:t>delivering generational gains in performance</a:t>
            </a:r>
            <a:r>
              <a:rPr lang="en-US" altLang="zh-CN" dirty="0"/>
              <a:t>]</a:t>
            </a:r>
            <a:r>
              <a:rPr lang="en-GB" dirty="0"/>
              <a:t>. However, this is increasingly difficult and requires more transistor integration, further parallelism and more vectored executions. </a:t>
            </a:r>
            <a:r>
              <a:rPr lang="zh-CN" altLang="en-US" dirty="0"/>
              <a:t>  </a:t>
            </a:r>
            <a:endParaRPr lang="en-US" altLang="zh-CN"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a:t>
            </a:r>
            <a:r>
              <a:rPr lang="en-US" altLang="zh-CN" dirty="0"/>
              <a:t>of</a:t>
            </a:r>
            <a:r>
              <a:rPr lang="zh-CN" altLang="en-US" dirty="0"/>
              <a:t> </a:t>
            </a:r>
            <a:r>
              <a:rPr lang="en-US" altLang="zh-CN" dirty="0"/>
              <a:t>course</a:t>
            </a:r>
            <a:r>
              <a:rPr lang="zh-CN" altLang="en-US" dirty="0"/>
              <a:t> </a:t>
            </a:r>
            <a:r>
              <a:rPr lang="en-GB" b="1" dirty="0"/>
              <a:t>inevitably</a:t>
            </a:r>
            <a:r>
              <a:rPr lang="en-GB" dirty="0"/>
              <a:t> cause higher switching activities, which adversely impacts</a:t>
            </a:r>
            <a:r>
              <a:rPr lang="zh-CN" altLang="en-US" dirty="0"/>
              <a:t> </a:t>
            </a:r>
            <a:r>
              <a:rPr lang="en-GB" dirty="0"/>
              <a:t>the CPU power</a:t>
            </a:r>
            <a:r>
              <a:rPr lang="zh-CN" altLang="en-US" dirty="0"/>
              <a:t> </a:t>
            </a:r>
            <a:r>
              <a:rPr lang="en-US" altLang="zh-CN" dirty="0"/>
              <a:t>and</a:t>
            </a:r>
            <a:r>
              <a:rPr lang="zh-CN" altLang="en-US" dirty="0"/>
              <a:t> </a:t>
            </a:r>
            <a:r>
              <a:rPr lang="en-US" altLang="zh-CN" dirty="0"/>
              <a:t>current</a:t>
            </a:r>
            <a:r>
              <a:rPr lang="zh-CN" altLang="en-US" dirty="0"/>
              <a:t> </a:t>
            </a:r>
            <a:r>
              <a:rPr lang="en-US" altLang="zh-CN" dirty="0"/>
              <a:t>demand</a:t>
            </a:r>
            <a:r>
              <a:rPr lang="en-GB" dirty="0"/>
              <a:t>.</a:t>
            </a:r>
            <a:r>
              <a:rPr lang="zh-CN" altLang="en-US" dirty="0"/>
              <a:t> </a:t>
            </a:r>
            <a:endParaRPr lang="en-US" altLang="zh-CN"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On</a:t>
            </a:r>
            <a:r>
              <a:rPr lang="zh-CN" altLang="en-US" dirty="0"/>
              <a:t> </a:t>
            </a:r>
            <a:r>
              <a:rPr lang="en-US" altLang="zh-CN" dirty="0"/>
              <a:t>the</a:t>
            </a:r>
            <a:r>
              <a:rPr lang="zh-CN" altLang="en-US" dirty="0"/>
              <a:t> </a:t>
            </a:r>
            <a:r>
              <a:rPr lang="en-US" altLang="zh-CN" dirty="0"/>
              <a:t>other</a:t>
            </a:r>
            <a:r>
              <a:rPr lang="zh-CN" altLang="en-US" dirty="0"/>
              <a:t> </a:t>
            </a:r>
            <a:r>
              <a:rPr lang="en-US" altLang="zh-CN" dirty="0"/>
              <a:t>hand, [click]</a:t>
            </a:r>
            <a:r>
              <a:rPr lang="zh-CN" altLang="en-US" dirty="0"/>
              <a:t> </a:t>
            </a:r>
            <a:r>
              <a:rPr lang="en-US" altLang="zh-CN" dirty="0"/>
              <a:t>[</a:t>
            </a:r>
            <a:r>
              <a:rPr lang="en-GB" dirty="0"/>
              <a:t>Power-</a:t>
            </a:r>
            <a:r>
              <a:rPr lang="zh-CN" altLang="en-US" dirty="0"/>
              <a:t>*</a:t>
            </a:r>
            <a:r>
              <a:rPr lang="en-GB" dirty="0"/>
              <a:t>delivery</a:t>
            </a:r>
            <a:r>
              <a:rPr lang="zh-CN" altLang="en-US" dirty="0"/>
              <a:t>*</a:t>
            </a:r>
            <a:r>
              <a:rPr lang="en-GB" dirty="0"/>
              <a:t> resources </a:t>
            </a:r>
            <a:r>
              <a:rPr lang="en-US" altLang="zh-CN" dirty="0"/>
              <a:t>have not kept pace. </a:t>
            </a:r>
            <a:r>
              <a:rPr lang="en-GB" dirty="0"/>
              <a:t>For </a:t>
            </a:r>
            <a:r>
              <a:rPr lang="en-US" altLang="zh-CN" dirty="0"/>
              <a:t>example</a:t>
            </a:r>
            <a:r>
              <a:rPr lang="en-GB" dirty="0"/>
              <a:t>, metal interconnects </a:t>
            </a:r>
            <a:r>
              <a:rPr lang="en-US" altLang="zh-CN" dirty="0"/>
              <a:t>are</a:t>
            </a:r>
            <a:r>
              <a:rPr lang="en-GB" dirty="0"/>
              <a:t> particularly resistive at 5nm and below. Also, packaging technology has progressed at a slower rate and unable to sustain </a:t>
            </a:r>
            <a:r>
              <a:rPr lang="en-GB" u="sng" dirty="0"/>
              <a:t>the di/dt demands</a:t>
            </a:r>
            <a:r>
              <a:rPr lang="en-GB" dirty="0"/>
              <a:t> of modern CPUs.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[click] Due to this [increased</a:t>
            </a:r>
            <a:r>
              <a:rPr lang="zh-CN" altLang="en-US" dirty="0"/>
              <a:t> </a:t>
            </a:r>
            <a:r>
              <a:rPr lang="en-US" altLang="zh-CN" dirty="0"/>
              <a:t>power</a:t>
            </a:r>
            <a:r>
              <a:rPr lang="zh-CN" altLang="en-US" dirty="0"/>
              <a:t> </a:t>
            </a:r>
            <a:r>
              <a:rPr lang="en-US" altLang="zh-CN" dirty="0"/>
              <a:t>sensitivity, </a:t>
            </a:r>
            <a:r>
              <a:rPr lang="zh-CN" altLang="en-US" dirty="0"/>
              <a:t> </a:t>
            </a:r>
            <a:r>
              <a:rPr lang="en-US" altLang="zh-CN" dirty="0"/>
              <a:t>there is a greater </a:t>
            </a:r>
            <a:r>
              <a:rPr lang="en-GB" b="1" dirty="0">
                <a:solidFill>
                  <a:schemeClr val="tx1"/>
                </a:solidFill>
              </a:rPr>
              <a:t>need for design-time p</a:t>
            </a:r>
            <a:r>
              <a:rPr lang="en-US" altLang="zh-CN" b="1" dirty="0" err="1">
                <a:solidFill>
                  <a:schemeClr val="tx1"/>
                </a:solidFill>
              </a:rPr>
              <a:t>ower</a:t>
            </a:r>
            <a:r>
              <a:rPr lang="zh-CN" altLang="en-US" b="1" dirty="0">
                <a:solidFill>
                  <a:schemeClr val="tx1"/>
                </a:solidFill>
              </a:rPr>
              <a:t> </a:t>
            </a:r>
            <a:r>
              <a:rPr lang="en-GB" b="1" dirty="0">
                <a:solidFill>
                  <a:schemeClr val="tx1"/>
                </a:solidFill>
              </a:rPr>
              <a:t>introspection</a:t>
            </a:r>
            <a:r>
              <a:rPr lang="en-US" b="1" dirty="0">
                <a:solidFill>
                  <a:schemeClr val="tx1"/>
                </a:solidFill>
              </a:rPr>
              <a:t>]</a:t>
            </a:r>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altLang="zh-CN"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altLang="zh-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28</a:t>
            </a:fld>
            <a:endParaRPr lang="en-CN"/>
          </a:p>
        </p:txBody>
      </p:sp>
    </p:spTree>
    <p:extLst>
      <p:ext uri="{BB962C8B-B14F-4D97-AF65-F5344CB8AC3E}">
        <p14:creationId xmlns:p14="http://schemas.microsoft.com/office/powerpoint/2010/main" val="3637682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just design-time, modern CPU systems also </a:t>
            </a:r>
            <a:r>
              <a:rPr lang="en-US" altLang="zh-CN" dirty="0"/>
              <a:t>need</a:t>
            </a:r>
            <a:r>
              <a:rPr lang="zh-CN" altLang="en-US" dirty="0"/>
              <a:t> </a:t>
            </a:r>
            <a:r>
              <a:rPr lang="en-GB" dirty="0"/>
              <a:t>power and</a:t>
            </a:r>
            <a:r>
              <a:rPr lang="zh-CN" altLang="en-US" dirty="0"/>
              <a:t> </a:t>
            </a:r>
            <a:r>
              <a:rPr lang="en-GB" dirty="0"/>
              <a:t>thermal management</a:t>
            </a:r>
            <a:r>
              <a:rPr lang="zh-CN" altLang="en-US" dirty="0"/>
              <a:t> </a:t>
            </a:r>
            <a:r>
              <a:rPr lang="en-US" altLang="zh-CN" dirty="0"/>
              <a:t>at</a:t>
            </a:r>
            <a:r>
              <a:rPr lang="zh-CN" altLang="en-US" dirty="0"/>
              <a:t> </a:t>
            </a:r>
            <a:r>
              <a:rPr lang="en-US" altLang="zh-CN" dirty="0"/>
              <a:t>their</a:t>
            </a:r>
            <a:r>
              <a:rPr lang="zh-CN" altLang="en-US" dirty="0"/>
              <a:t> </a:t>
            </a:r>
            <a:r>
              <a:rPr lang="en-US" altLang="zh-CN" dirty="0"/>
              <a:t>runtime</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 peak-power mitigation</a:t>
            </a:r>
            <a:r>
              <a:rPr lang="en-US" dirty="0"/>
              <a:t> techniques </a:t>
            </a:r>
            <a:r>
              <a:rPr lang="en-GB" dirty="0"/>
              <a:t>often rely on pipeline instruction throttling</a:t>
            </a:r>
            <a:r>
              <a:rPr lang="en-US" altLang="zh-CN" dirty="0"/>
              <a:t>.</a:t>
            </a:r>
            <a:r>
              <a:rPr lang="zh-CN" altLang="en-US" dirty="0"/>
              <a:t> </a:t>
            </a:r>
            <a:r>
              <a:rPr lang="en-US" altLang="zh-CN" dirty="0"/>
              <a:t>The</a:t>
            </a:r>
            <a:r>
              <a:rPr lang="en-GB" dirty="0"/>
              <a:t> throttling algorithms are driven by </a:t>
            </a:r>
            <a:r>
              <a:rPr lang="en-GB" b="1" dirty="0"/>
              <a:t>manually</a:t>
            </a:r>
            <a:r>
              <a:rPr lang="en-GB" dirty="0"/>
              <a:t> inferred power-proxies. However, inferring proxies manually is very difficult in complex modern CPUs.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r>
              <a:rPr lang="zh-CN" altLang="en-US" dirty="0"/>
              <a:t> </a:t>
            </a:r>
            <a:r>
              <a:rPr lang="en-US" altLang="zh-CN" dirty="0"/>
              <a:t>A more</a:t>
            </a:r>
            <a:r>
              <a:rPr lang="zh-CN" altLang="en-US" dirty="0"/>
              <a:t> </a:t>
            </a:r>
            <a:r>
              <a:rPr lang="en-US" altLang="zh-CN" dirty="0"/>
              <a:t>serious</a:t>
            </a:r>
            <a:r>
              <a:rPr lang="zh-CN" altLang="en-US" dirty="0"/>
              <a:t> </a:t>
            </a:r>
            <a:r>
              <a:rPr lang="en-US" altLang="zh-CN" dirty="0"/>
              <a:t>problem</a:t>
            </a:r>
            <a:r>
              <a:rPr lang="zh-CN" altLang="en-US" dirty="0"/>
              <a:t> </a:t>
            </a:r>
            <a:r>
              <a:rPr lang="en-US" altLang="zh-CN" dirty="0"/>
              <a:t>is </a:t>
            </a:r>
            <a:r>
              <a:rPr lang="en-GB" dirty="0"/>
              <a:t>the </a:t>
            </a:r>
            <a:r>
              <a:rPr lang="en-US" altLang="zh-CN" dirty="0"/>
              <a:t>[ abrupt</a:t>
            </a:r>
            <a:r>
              <a:rPr lang="zh-CN" altLang="en-US" dirty="0"/>
              <a:t> </a:t>
            </a:r>
            <a:r>
              <a:rPr lang="en-US" altLang="zh-CN" dirty="0"/>
              <a:t>changes</a:t>
            </a:r>
            <a:r>
              <a:rPr lang="zh-CN" altLang="en-US" dirty="0"/>
              <a:t> </a:t>
            </a:r>
            <a:r>
              <a:rPr lang="en-US" altLang="zh-CN" dirty="0"/>
              <a:t>in</a:t>
            </a:r>
            <a:r>
              <a:rPr lang="zh-CN" altLang="en-US" dirty="0"/>
              <a:t> </a:t>
            </a:r>
            <a:r>
              <a:rPr lang="en-US" altLang="zh-CN" dirty="0"/>
              <a:t>CPU</a:t>
            </a:r>
            <a:r>
              <a:rPr lang="zh-CN" altLang="en-US" dirty="0"/>
              <a:t> </a:t>
            </a:r>
            <a:r>
              <a:rPr lang="en-US" altLang="zh-CN" dirty="0"/>
              <a:t>current</a:t>
            </a:r>
            <a:r>
              <a:rPr lang="zh-CN" altLang="en-US" dirty="0"/>
              <a:t> </a:t>
            </a:r>
            <a:r>
              <a:rPr lang="en-US" altLang="zh-CN" dirty="0"/>
              <a:t>demand,</a:t>
            </a:r>
            <a:r>
              <a:rPr lang="zh-CN" altLang="en-US" dirty="0"/>
              <a:t> </a:t>
            </a:r>
            <a:r>
              <a:rPr lang="en-US" altLang="zh-CN" dirty="0"/>
              <a:t>named</a:t>
            </a:r>
            <a:r>
              <a:rPr lang="zh-CN" altLang="en-US" dirty="0"/>
              <a:t> </a:t>
            </a:r>
            <a:r>
              <a:rPr lang="en-GB" dirty="0"/>
              <a:t>di/dt events</a:t>
            </a:r>
            <a:r>
              <a:rPr lang="en-US" altLang="zh-CN" dirty="0"/>
              <a:t>], which </a:t>
            </a:r>
            <a:r>
              <a:rPr lang="en-GB" dirty="0"/>
              <a:t>leads to deep voltage-droops.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shown in this right figure, when there is a </a:t>
            </a:r>
            <a:r>
              <a:rPr lang="en-GB" dirty="0"/>
              <a:t>workload-driven </a:t>
            </a:r>
            <a:r>
              <a:rPr lang="en-US" altLang="zh-CN" dirty="0"/>
              <a:t>increase in power or current demand, there would be a sharp voltage droop in a very short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zh-CN" altLang="en-US" dirty="0"/>
              <a:t> </a:t>
            </a:r>
            <a:r>
              <a:rPr lang="en-US" altLang="zh-CN" dirty="0"/>
              <a:t>raises</a:t>
            </a:r>
            <a:r>
              <a:rPr lang="zh-CN" altLang="en-US" dirty="0"/>
              <a:t> </a:t>
            </a:r>
            <a:r>
              <a:rPr lang="en-US" altLang="zh-CN" dirty="0"/>
              <a:t>a high</a:t>
            </a:r>
            <a:r>
              <a:rPr lang="zh-CN" altLang="en-US" dirty="0"/>
              <a:t> </a:t>
            </a:r>
            <a:r>
              <a:rPr lang="en-US" altLang="zh-CN" dirty="0"/>
              <a:t>requirement</a:t>
            </a:r>
            <a:r>
              <a:rPr lang="zh-CN" altLang="en-US" dirty="0"/>
              <a:t> </a:t>
            </a:r>
            <a:r>
              <a:rPr lang="en-US" altLang="zh-CN" dirty="0"/>
              <a:t>on</a:t>
            </a:r>
            <a:r>
              <a:rPr lang="zh-CN" altLang="en-US" dirty="0"/>
              <a:t> </a:t>
            </a:r>
            <a:r>
              <a:rPr lang="en-US" altLang="zh-CN" dirty="0"/>
              <a:t>the</a:t>
            </a:r>
            <a:r>
              <a:rPr lang="zh-CN" altLang="en-US" dirty="0"/>
              <a:t> </a:t>
            </a:r>
            <a:r>
              <a:rPr lang="en-US" altLang="zh-CN" dirty="0"/>
              <a:t>response</a:t>
            </a:r>
            <a:r>
              <a:rPr lang="zh-CN" altLang="en-US" dirty="0"/>
              <a:t> </a:t>
            </a:r>
            <a:r>
              <a:rPr lang="en-US" altLang="zh-CN" dirty="0"/>
              <a:t>latency</a:t>
            </a:r>
            <a:r>
              <a:rPr lang="zh-CN" altLang="en-US" dirty="0"/>
              <a:t> </a:t>
            </a:r>
            <a:r>
              <a:rPr lang="en-US" altLang="zh-CN" dirty="0"/>
              <a:t>of</a:t>
            </a:r>
            <a:r>
              <a:rPr lang="zh-CN" altLang="en-US" dirty="0"/>
              <a:t> </a:t>
            </a:r>
            <a:r>
              <a:rPr lang="en-US" altLang="zh-CN" dirty="0"/>
              <a:t>mitigation</a:t>
            </a:r>
            <a:r>
              <a:rPr lang="zh-CN" altLang="en-US" dirty="0"/>
              <a:t> </a:t>
            </a:r>
            <a:r>
              <a:rPr lang="en-US" altLang="zh-CN" dirty="0"/>
              <a:t>or power</a:t>
            </a:r>
            <a:r>
              <a:rPr lang="zh-CN" altLang="en-US" dirty="0"/>
              <a:t> </a:t>
            </a:r>
            <a:r>
              <a:rPr lang="en-US" altLang="zh-CN" dirty="0"/>
              <a:t>management</a:t>
            </a:r>
            <a:r>
              <a:rPr lang="zh-CN" altLang="en-US" dirty="0"/>
              <a:t> </a:t>
            </a:r>
            <a:r>
              <a:rPr lang="en-US" altLang="zh-CN" dirty="0"/>
              <a:t>techniques.</a:t>
            </a:r>
            <a:r>
              <a:rPr lang="zh-CN" altLang="en-US" dirty="0"/>
              <a: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29</a:t>
            </a:fld>
            <a:endParaRPr lang="en-CN"/>
          </a:p>
        </p:txBody>
      </p:sp>
    </p:spTree>
    <p:extLst>
      <p:ext uri="{BB962C8B-B14F-4D97-AF65-F5344CB8AC3E}">
        <p14:creationId xmlns:p14="http://schemas.microsoft.com/office/powerpoint/2010/main" val="383451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Nowadays,</a:t>
            </a:r>
            <a:r>
              <a:rPr lang="zh-CN" altLang="en-US" dirty="0"/>
              <a:t> </a:t>
            </a:r>
            <a:r>
              <a:rPr lang="en-US" altLang="zh-CN" dirty="0"/>
              <a:t>electronic</a:t>
            </a:r>
            <a:r>
              <a:rPr lang="zh-CN" altLang="en-US" dirty="0"/>
              <a:t> </a:t>
            </a:r>
            <a:r>
              <a:rPr lang="en-US" altLang="zh-CN" dirty="0"/>
              <a:t>devices</a:t>
            </a:r>
            <a:r>
              <a:rPr lang="zh-CN" altLang="en-US" dirty="0"/>
              <a:t> </a:t>
            </a:r>
            <a:r>
              <a:rPr lang="en-US" altLang="zh-CN" dirty="0"/>
              <a:t>are</a:t>
            </a:r>
            <a:r>
              <a:rPr lang="zh-CN" altLang="en-US" dirty="0"/>
              <a:t> </a:t>
            </a:r>
            <a:r>
              <a:rPr lang="en-US" altLang="zh-CN" dirty="0"/>
              <a:t>everywhere</a:t>
            </a:r>
            <a:r>
              <a:rPr lang="zh-CN" altLang="en-US" dirty="0"/>
              <a:t> </a:t>
            </a:r>
            <a:r>
              <a:rPr lang="en-US" altLang="zh-CN" dirty="0"/>
              <a:t>in</a:t>
            </a:r>
            <a:r>
              <a:rPr lang="zh-CN" altLang="en-US" dirty="0"/>
              <a:t> </a:t>
            </a:r>
            <a:r>
              <a:rPr lang="en-US" altLang="zh-CN" dirty="0"/>
              <a:t>our</a:t>
            </a:r>
            <a:r>
              <a:rPr lang="zh-CN" altLang="en-US" dirty="0"/>
              <a:t> </a:t>
            </a:r>
            <a:r>
              <a:rPr lang="en-US" altLang="zh-CN" dirty="0"/>
              <a:t>daily</a:t>
            </a:r>
            <a:r>
              <a:rPr lang="zh-CN" altLang="en-US" dirty="0"/>
              <a:t> </a:t>
            </a:r>
            <a:r>
              <a:rPr lang="en-US" altLang="zh-CN" dirty="0"/>
              <a:t>life, including</a:t>
            </a:r>
            <a:r>
              <a:rPr lang="zh-CN" altLang="en-US" dirty="0"/>
              <a:t> </a:t>
            </a:r>
            <a:r>
              <a:rPr lang="en-US" altLang="zh-CN" dirty="0"/>
              <a:t>smartphones,</a:t>
            </a:r>
            <a:r>
              <a:rPr lang="zh-CN" altLang="en-US" dirty="0"/>
              <a:t> </a:t>
            </a:r>
            <a:r>
              <a:rPr lang="en-US" altLang="zh-CN" dirty="0"/>
              <a:t>laptop,</a:t>
            </a:r>
            <a:r>
              <a:rPr lang="zh-CN" altLang="en-US" dirty="0"/>
              <a:t> </a:t>
            </a:r>
            <a:r>
              <a:rPr lang="en-US" altLang="zh-CN" dirty="0"/>
              <a:t>and</a:t>
            </a:r>
            <a:r>
              <a:rPr lang="zh-CN" altLang="en-US" dirty="0"/>
              <a:t> </a:t>
            </a:r>
            <a:r>
              <a:rPr lang="en-US" altLang="zh-CN" dirty="0"/>
              <a:t>personal</a:t>
            </a:r>
            <a:r>
              <a:rPr lang="zh-CN" altLang="en-US" dirty="0"/>
              <a:t> </a:t>
            </a:r>
            <a:r>
              <a:rPr lang="en-US" altLang="zh-CN" dirty="0"/>
              <a:t>computers.</a:t>
            </a:r>
            <a:r>
              <a:rPr lang="zh-CN" altLang="en-US" dirty="0"/>
              <a:t> </a:t>
            </a:r>
            <a:endParaRPr lang="en-US" altLang="zh-CN" dirty="0"/>
          </a:p>
          <a:p>
            <a:endParaRPr lang="en-US" dirty="0"/>
          </a:p>
          <a:p>
            <a:r>
              <a:rPr lang="en-US" altLang="zh-CN" dirty="0"/>
              <a:t>:)</a:t>
            </a:r>
            <a:endParaRPr lang="en-US" dirty="0"/>
          </a:p>
          <a:p>
            <a:r>
              <a:rPr lang="en-US" altLang="zh-CN" dirty="0"/>
              <a:t>Let's</a:t>
            </a:r>
            <a:r>
              <a:rPr lang="zh-CN" altLang="en-US" dirty="0"/>
              <a:t> </a:t>
            </a:r>
            <a:r>
              <a:rPr lang="en-US" altLang="zh-CN" dirty="0"/>
              <a:t>begin</a:t>
            </a:r>
            <a:r>
              <a:rPr lang="zh-CN" altLang="en-US" dirty="0"/>
              <a:t> </a:t>
            </a:r>
            <a:r>
              <a:rPr lang="en-US" altLang="zh-CN" dirty="0"/>
              <a:t>our</a:t>
            </a:r>
            <a:r>
              <a:rPr lang="zh-CN" altLang="en-US" dirty="0"/>
              <a:t> </a:t>
            </a:r>
            <a:r>
              <a:rPr lang="en-US" altLang="zh-CN" dirty="0"/>
              <a:t>story</a:t>
            </a:r>
            <a:r>
              <a:rPr lang="zh-CN" altLang="en-US" dirty="0"/>
              <a:t> </a:t>
            </a:r>
            <a:r>
              <a:rPr lang="en-US" altLang="zh-CN" dirty="0"/>
              <a:t>with</a:t>
            </a:r>
            <a:r>
              <a:rPr lang="zh-CN" altLang="en-US" dirty="0"/>
              <a:t> </a:t>
            </a:r>
            <a:r>
              <a:rPr lang="en-US" altLang="zh-CN" dirty="0"/>
              <a:t>this</a:t>
            </a:r>
            <a:r>
              <a:rPr lang="zh-CN" altLang="en-US" dirty="0"/>
              <a:t> </a:t>
            </a:r>
            <a:r>
              <a:rPr lang="en-US" altLang="zh-CN" b="1" dirty="0"/>
              <a:t>tiny</a:t>
            </a:r>
            <a:r>
              <a:rPr lang="en-US" altLang="zh-CN" dirty="0"/>
              <a:t> smartphone.</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a:t>
            </a:fld>
            <a:endParaRPr lang="en-CN"/>
          </a:p>
        </p:txBody>
      </p:sp>
    </p:spTree>
    <p:extLst>
      <p:ext uri="{BB962C8B-B14F-4D97-AF65-F5344CB8AC3E}">
        <p14:creationId xmlns:p14="http://schemas.microsoft.com/office/powerpoint/2010/main" val="1927682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Getting these runtime mitigations correct is </a:t>
            </a:r>
            <a:r>
              <a:rPr lang="en-US" altLang="zh-CN" b="1" dirty="0"/>
              <a:t>very</a:t>
            </a:r>
            <a:r>
              <a:rPr lang="zh-CN" altLang="en-US" dirty="0"/>
              <a:t> </a:t>
            </a:r>
            <a:r>
              <a:rPr lang="en-GB" dirty="0"/>
              <a:t>important and difficult</a:t>
            </a:r>
            <a:r>
              <a:rPr lang="en-US" altLang="zh-CN" dirty="0"/>
              <a:t>.</a:t>
            </a:r>
            <a:r>
              <a:rPr lang="zh-CN" altLang="en-US" dirty="0"/>
              <a:t> </a:t>
            </a:r>
            <a:r>
              <a:rPr lang="en-US" altLang="zh-CN" dirty="0"/>
              <a:t>To</a:t>
            </a:r>
            <a:r>
              <a:rPr lang="zh-CN" altLang="en-US" dirty="0"/>
              <a:t> </a:t>
            </a:r>
            <a:r>
              <a:rPr lang="en-US" altLang="zh-CN" dirty="0"/>
              <a:t>ensure</a:t>
            </a:r>
            <a:r>
              <a:rPr lang="zh-CN" altLang="en-US" dirty="0"/>
              <a:t> </a:t>
            </a:r>
            <a:r>
              <a:rPr lang="en-US" altLang="zh-CN" dirty="0"/>
              <a:t>the correct mitigation,</a:t>
            </a:r>
            <a:r>
              <a:rPr lang="zh-CN" altLang="en-US" dirty="0"/>
              <a:t> </a:t>
            </a:r>
            <a:r>
              <a:rPr lang="en-US" altLang="zh-CN" dirty="0"/>
              <a:t>designers need</a:t>
            </a:r>
            <a:r>
              <a:rPr lang="en-GB" dirty="0"/>
              <a:t> </a:t>
            </a:r>
            <a:r>
              <a:rPr lang="en-US" altLang="zh-CN" dirty="0"/>
              <a:t>careful</a:t>
            </a:r>
            <a:r>
              <a:rPr lang="zh-CN" altLang="en-US" dirty="0"/>
              <a:t> </a:t>
            </a:r>
            <a:r>
              <a:rPr lang="en-US" altLang="zh-CN" dirty="0"/>
              <a:t>and extensive </a:t>
            </a:r>
            <a:r>
              <a:rPr lang="en-GB" dirty="0"/>
              <a:t>power-characterization</a:t>
            </a:r>
            <a:r>
              <a:rPr lang="en-US" dirty="0"/>
              <a:t>, or </a:t>
            </a:r>
            <a:r>
              <a:rPr lang="en-US" altLang="zh-CN" dirty="0"/>
              <a:t>modeling</a:t>
            </a:r>
            <a:r>
              <a:rPr lang="en-GB" dirty="0"/>
              <a:t> with real-world workloads. </a:t>
            </a:r>
            <a:r>
              <a:rPr lang="en-US" altLang="zh-CN" dirty="0"/>
              <a:t>(instead</a:t>
            </a:r>
            <a:r>
              <a:rPr lang="zh-CN" altLang="en-US" dirty="0"/>
              <a:t> </a:t>
            </a:r>
            <a:r>
              <a:rPr lang="en-US" altLang="zh-CN" dirty="0"/>
              <a:t>of</a:t>
            </a:r>
            <a:r>
              <a:rPr lang="zh-CN" altLang="en-US" dirty="0"/>
              <a:t> </a:t>
            </a:r>
            <a:r>
              <a:rPr lang="en-US" altLang="zh-CN" dirty="0"/>
              <a:t>simple</a:t>
            </a:r>
            <a:r>
              <a:rPr lang="zh-CN" altLang="en-US" dirty="0"/>
              <a:t> </a:t>
            </a:r>
            <a:r>
              <a:rPr lang="en-US" altLang="zh-CN" dirty="0"/>
              <a:t>micro-benchmarks)</a:t>
            </a:r>
            <a:endParaRPr lang="en-GB" dirty="0"/>
          </a:p>
          <a:p>
            <a:endParaRPr lang="en-GB" dirty="0"/>
          </a:p>
          <a:p>
            <a:r>
              <a:rPr lang="en-GB" b="1" dirty="0"/>
              <a:t>[click]</a:t>
            </a:r>
            <a:r>
              <a:rPr lang="en-GB" dirty="0"/>
              <a:t> In industry, this</a:t>
            </a:r>
            <a:r>
              <a:rPr lang="zh-CN" altLang="en-US" dirty="0"/>
              <a:t> </a:t>
            </a:r>
            <a:r>
              <a:rPr lang="en-GB" dirty="0"/>
              <a:t>is done by using an </a:t>
            </a:r>
            <a:r>
              <a:rPr lang="en-GB" b="1" dirty="0"/>
              <a:t>emulator </a:t>
            </a:r>
            <a:r>
              <a:rPr lang="en-GB" dirty="0"/>
              <a:t>to emulate the entire netlist. However, the emulator is expensive and this flow can take </a:t>
            </a:r>
            <a:r>
              <a:rPr lang="en-US" altLang="zh-CN" dirty="0"/>
              <a:t>up</a:t>
            </a:r>
            <a:r>
              <a:rPr lang="zh-CN" altLang="en-US" dirty="0"/>
              <a:t> </a:t>
            </a:r>
            <a:r>
              <a:rPr lang="en-US" altLang="zh-CN" dirty="0"/>
              <a:t>to</a:t>
            </a:r>
            <a:r>
              <a:rPr lang="zh-CN" altLang="en-US" dirty="0"/>
              <a:t> </a:t>
            </a:r>
            <a:r>
              <a:rPr lang="en-GB" dirty="0"/>
              <a:t>week</a:t>
            </a:r>
            <a:r>
              <a:rPr lang="en-US" altLang="zh-CN" dirty="0"/>
              <a:t>s</a:t>
            </a:r>
            <a:r>
              <a:rPr lang="en-GB" dirty="0"/>
              <a:t>. </a:t>
            </a:r>
          </a:p>
          <a:p>
            <a:endParaRPr lang="en-GB" dirty="0"/>
          </a:p>
          <a:p>
            <a:r>
              <a:rPr lang="en-GB" dirty="0"/>
              <a:t>[click] In addition, this only gives us average power consumption over millions of cycles. This does not scale to the analysis on aforementioned di/dt events, because of its limited temporal resolution. </a:t>
            </a:r>
          </a:p>
          <a:p>
            <a:endParaRPr lang="en-GB" dirty="0"/>
          </a:p>
          <a:p>
            <a:r>
              <a:rPr lang="en-GB" altLang="zh-CN" dirty="0"/>
              <a:t>[21 min]</a:t>
            </a:r>
            <a:endParaRPr lang="en-GB" dirty="0"/>
          </a:p>
          <a:p>
            <a:endParaRPr lang="en-GB" dirty="0"/>
          </a:p>
          <a:p>
            <a:endParaRPr lang="en-GB" dirty="0"/>
          </a:p>
          <a:p>
            <a:endParaRPr lang="en-GB" dirty="0"/>
          </a:p>
          <a:p>
            <a:endParaRPr lang="en-GB" dirty="0"/>
          </a:p>
          <a:p>
            <a:endParaRPr lang="en-GB" dirty="0"/>
          </a:p>
          <a:p>
            <a:r>
              <a:rPr lang="en-GB" dirty="0"/>
              <a:t> </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a:p>
        </p:txBody>
      </p:sp>
    </p:spTree>
    <p:extLst>
      <p:ext uri="{BB962C8B-B14F-4D97-AF65-F5344CB8AC3E}">
        <p14:creationId xmlns:p14="http://schemas.microsoft.com/office/powerpoint/2010/main" val="1616898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encounter combined challenges from both design-time and runtime. And here is a summary of </a:t>
            </a:r>
            <a:r>
              <a:rPr lang="en-US" altLang="zh-CN" dirty="0"/>
              <a:t>these</a:t>
            </a:r>
            <a:r>
              <a:rPr lang="zh-CN" altLang="en-US" dirty="0"/>
              <a:t> </a:t>
            </a:r>
            <a:r>
              <a:rPr lang="en-US" altLang="zh-CN" dirty="0"/>
              <a:t>challenges.</a:t>
            </a:r>
            <a:r>
              <a:rPr lang="zh-CN" altLang="en-US" dirty="0"/>
              <a:t> </a:t>
            </a:r>
            <a:endParaRPr lang="en-US" dirty="0"/>
          </a:p>
          <a:p>
            <a:r>
              <a:rPr lang="en-US" dirty="0"/>
              <a:t>[pause]</a:t>
            </a:r>
          </a:p>
          <a:p>
            <a:endParaRPr lang="en-US" altLang="zh-CN" dirty="0"/>
          </a:p>
          <a:p>
            <a:r>
              <a:rPr lang="en-US" altLang="zh-CN" dirty="0"/>
              <a:t>To solve all these problems, we have a much higher</a:t>
            </a:r>
            <a:r>
              <a:rPr lang="zh-CN" altLang="en-US" dirty="0"/>
              <a:t> </a:t>
            </a:r>
            <a:r>
              <a:rPr lang="en-US" altLang="zh-CN" dirty="0"/>
              <a:t>requirement on *power modeling*, which is significantly beyond the capability of all existing power estimators.</a:t>
            </a:r>
          </a:p>
          <a:p>
            <a:endParaRPr lang="en-US" altLang="zh-CN" dirty="0"/>
          </a:p>
          <a:p>
            <a:r>
              <a:rPr lang="en-US" altLang="zh-CN" dirty="0"/>
              <a:t>  [click]</a:t>
            </a:r>
          </a:p>
          <a:p>
            <a:r>
              <a:rPr lang="en-US" altLang="zh-CN" dirty="0"/>
              <a:t>And that drives me to think [what is an ‘ideal’ power estimator]?</a:t>
            </a:r>
            <a:r>
              <a:rPr lang="zh-CN" altLang="en-US" dirty="0"/>
              <a:t> </a:t>
            </a:r>
            <a:r>
              <a:rPr lang="en-US" altLang="zh-CN" dirty="0"/>
              <a:t>Let’s</a:t>
            </a:r>
            <a:r>
              <a:rPr lang="zh-CN" altLang="en-US" dirty="0"/>
              <a:t> </a:t>
            </a:r>
            <a:r>
              <a:rPr lang="en-US" altLang="zh-CN" dirty="0"/>
              <a:t>dream</a:t>
            </a:r>
            <a:r>
              <a:rPr lang="zh-CN" altLang="en-US" dirty="0"/>
              <a:t> </a:t>
            </a:r>
            <a:r>
              <a:rPr lang="en-US" altLang="zh-CN" dirty="0"/>
              <a:t>big</a:t>
            </a:r>
            <a:r>
              <a:rPr lang="zh-CN" altLang="en-US" dirty="0"/>
              <a:t> </a:t>
            </a:r>
            <a:r>
              <a:rPr lang="en-US" altLang="zh-CN" dirty="0"/>
              <a:t>on</a:t>
            </a:r>
            <a:r>
              <a:rPr lang="zh-CN" altLang="en-US" dirty="0"/>
              <a:t> </a:t>
            </a:r>
            <a:r>
              <a:rPr lang="en-US" altLang="zh-CN" dirty="0"/>
              <a:t>this.</a:t>
            </a:r>
            <a:r>
              <a:rPr lang="zh-CN" altLang="en-US" dirty="0"/>
              <a:t> </a:t>
            </a:r>
            <a:endParaRPr lang="en-US" altLang="zh-CN" dirty="0"/>
          </a:p>
          <a:p>
            <a:endParaRPr lang="en-US" altLang="zh-CN" dirty="0"/>
          </a:p>
          <a:p>
            <a:r>
              <a:rPr lang="en-US" altLang="zh-CN" dirty="0"/>
              <a:t>First,</a:t>
            </a:r>
            <a:r>
              <a:rPr lang="zh-CN" altLang="en-US" dirty="0"/>
              <a:t> </a:t>
            </a:r>
            <a:r>
              <a:rPr lang="en-US" altLang="zh-CN" dirty="0"/>
              <a:t>of</a:t>
            </a:r>
            <a:r>
              <a:rPr lang="zh-CN" altLang="en-US" dirty="0"/>
              <a:t> </a:t>
            </a:r>
            <a:r>
              <a:rPr lang="en-US" altLang="zh-CN" dirty="0"/>
              <a:t>course</a:t>
            </a:r>
            <a:r>
              <a:rPr lang="zh-CN" altLang="en-US" dirty="0"/>
              <a:t> </a:t>
            </a:r>
            <a:r>
              <a:rPr lang="en-US" altLang="zh-CN" dirty="0"/>
              <a:t>an ideal power estimator</a:t>
            </a:r>
            <a:r>
              <a:rPr lang="zh-CN" altLang="en-US" dirty="0"/>
              <a:t> </a:t>
            </a:r>
            <a:r>
              <a:rPr lang="en-US" altLang="zh-CN" dirty="0"/>
              <a:t>has</a:t>
            </a:r>
            <a:r>
              <a:rPr lang="zh-CN" altLang="en-US" dirty="0"/>
              <a:t> </a:t>
            </a:r>
            <a:r>
              <a:rPr lang="en-US" altLang="zh-CN" dirty="0"/>
              <a:t>to</a:t>
            </a:r>
            <a:r>
              <a:rPr lang="zh-CN" altLang="en-US" dirty="0"/>
              <a:t> </a:t>
            </a:r>
            <a:r>
              <a:rPr lang="en-US" altLang="zh-CN" dirty="0"/>
              <a:t>be</a:t>
            </a:r>
            <a:r>
              <a:rPr lang="zh-CN" altLang="en-US" dirty="0"/>
              <a:t> </a:t>
            </a:r>
            <a:r>
              <a:rPr lang="en-US" altLang="zh-CN" dirty="0"/>
              <a:t>accurate</a:t>
            </a:r>
            <a:r>
              <a:rPr lang="zh-CN" altLang="en-US" dirty="0"/>
              <a:t> </a:t>
            </a:r>
            <a:r>
              <a:rPr lang="en-US" altLang="zh-CN" dirty="0"/>
              <a:t>and</a:t>
            </a:r>
            <a:r>
              <a:rPr lang="zh-CN" altLang="en-US" dirty="0"/>
              <a:t> </a:t>
            </a:r>
            <a:r>
              <a:rPr lang="en-US" altLang="zh-CN" dirty="0"/>
              <a:t>also</a:t>
            </a:r>
            <a:r>
              <a:rPr lang="zh-CN" altLang="en-US" dirty="0"/>
              <a:t> </a:t>
            </a:r>
            <a:r>
              <a:rPr lang="en-US" altLang="zh-CN" dirty="0"/>
              <a:t>fast.</a:t>
            </a:r>
            <a:r>
              <a:rPr lang="zh-CN" altLang="en-US" dirty="0"/>
              <a:t> </a:t>
            </a:r>
            <a:endParaRPr lang="en-US" altLang="zh-CN" dirty="0"/>
          </a:p>
          <a:p>
            <a:endParaRPr lang="en-US" altLang="zh-CN" dirty="0"/>
          </a:p>
          <a:p>
            <a:r>
              <a:rPr lang="en-US" altLang="zh-CN" dirty="0"/>
              <a:t>Second,</a:t>
            </a:r>
            <a:r>
              <a:rPr lang="zh-CN" altLang="en-US" dirty="0"/>
              <a:t> </a:t>
            </a:r>
            <a:r>
              <a:rPr lang="en-US" altLang="zh-CN" dirty="0"/>
              <a:t>it</a:t>
            </a:r>
            <a:r>
              <a:rPr lang="zh-CN" altLang="en-US" dirty="0"/>
              <a:t> </a:t>
            </a:r>
            <a:r>
              <a:rPr lang="en-US" altLang="zh-CN" dirty="0"/>
              <a:t>should</a:t>
            </a:r>
            <a:r>
              <a:rPr lang="zh-CN" altLang="en-US" dirty="0"/>
              <a:t> </a:t>
            </a:r>
            <a:r>
              <a:rPr lang="en-US" altLang="zh-CN" dirty="0"/>
              <a:t>achieve</a:t>
            </a:r>
            <a:r>
              <a:rPr lang="zh-CN" altLang="en-US" dirty="0"/>
              <a:t> </a:t>
            </a:r>
            <a:r>
              <a:rPr lang="en-US" altLang="zh-CN" dirty="0"/>
              <a:t>high</a:t>
            </a:r>
            <a:r>
              <a:rPr lang="zh-CN" altLang="en-US" dirty="0"/>
              <a:t> </a:t>
            </a:r>
            <a:r>
              <a:rPr lang="en-US" altLang="zh-CN" dirty="0"/>
              <a:t>temporal</a:t>
            </a:r>
            <a:r>
              <a:rPr lang="zh-CN" altLang="en-US" dirty="0"/>
              <a:t> </a:t>
            </a:r>
            <a:r>
              <a:rPr lang="en-US" altLang="zh-CN" dirty="0"/>
              <a:t>resolution</a:t>
            </a:r>
            <a:r>
              <a:rPr lang="zh-CN" altLang="en-US" dirty="0"/>
              <a:t> </a:t>
            </a:r>
            <a:r>
              <a:rPr lang="en-US" altLang="zh-CN" dirty="0"/>
              <a:t>with</a:t>
            </a:r>
            <a:r>
              <a:rPr lang="zh-CN" altLang="en-US" dirty="0"/>
              <a:t> </a:t>
            </a:r>
            <a:r>
              <a:rPr lang="en-US" altLang="zh-CN" dirty="0"/>
              <a:t>fine-grained</a:t>
            </a:r>
            <a:r>
              <a:rPr lang="zh-CN" altLang="en-US" dirty="0"/>
              <a:t> </a:t>
            </a:r>
            <a:r>
              <a:rPr lang="en-US" altLang="zh-CN" dirty="0"/>
              <a:t>power</a:t>
            </a:r>
            <a:r>
              <a:rPr lang="zh-CN" altLang="en-US" dirty="0"/>
              <a:t> </a:t>
            </a:r>
            <a:r>
              <a:rPr lang="en-US" altLang="zh-CN" dirty="0"/>
              <a:t>measurement</a:t>
            </a:r>
            <a:r>
              <a:rPr lang="zh-CN" altLang="en-US" dirty="0"/>
              <a:t> </a:t>
            </a:r>
            <a:r>
              <a:rPr lang="en-US" altLang="zh-CN" dirty="0"/>
              <a:t>windows,</a:t>
            </a:r>
            <a:r>
              <a:rPr lang="zh-CN" altLang="en-US" dirty="0"/>
              <a:t> </a:t>
            </a:r>
            <a:r>
              <a:rPr lang="en-US" altLang="zh-CN" dirty="0"/>
              <a:t>such</a:t>
            </a:r>
            <a:r>
              <a:rPr lang="zh-CN" altLang="en-US" dirty="0"/>
              <a:t> </a:t>
            </a:r>
            <a:r>
              <a:rPr lang="en-US" altLang="zh-CN" dirty="0"/>
              <a:t>that</a:t>
            </a:r>
            <a:r>
              <a:rPr lang="zh-CN" altLang="en-US" dirty="0"/>
              <a:t> </a:t>
            </a:r>
            <a:r>
              <a:rPr lang="en-US" altLang="zh-CN" dirty="0"/>
              <a:t>it enables us to</a:t>
            </a:r>
            <a:r>
              <a:rPr lang="zh-CN" altLang="en-US" dirty="0"/>
              <a:t> </a:t>
            </a:r>
            <a:r>
              <a:rPr lang="en-US" altLang="zh-CN" dirty="0"/>
              <a:t>look into the</a:t>
            </a:r>
            <a:r>
              <a:rPr lang="zh-CN" altLang="en-US" dirty="0"/>
              <a:t> </a:t>
            </a:r>
            <a:r>
              <a:rPr lang="en-US" altLang="zh-CN" dirty="0"/>
              <a:t>peak</a:t>
            </a:r>
            <a:r>
              <a:rPr lang="zh-CN" altLang="en-US" dirty="0"/>
              <a:t> </a:t>
            </a:r>
            <a:r>
              <a:rPr lang="en-US" altLang="zh-CN" dirty="0"/>
              <a:t>power</a:t>
            </a:r>
            <a:r>
              <a:rPr lang="zh-CN" altLang="en-US" dirty="0"/>
              <a:t> </a:t>
            </a:r>
            <a:r>
              <a:rPr lang="en-US" altLang="zh-CN" dirty="0"/>
              <a:t>problem and</a:t>
            </a:r>
            <a:r>
              <a:rPr lang="zh-CN" altLang="en-US" dirty="0"/>
              <a:t> </a:t>
            </a:r>
            <a:r>
              <a:rPr lang="en-US" altLang="zh-CN" dirty="0"/>
              <a:t>di/dt</a:t>
            </a:r>
            <a:r>
              <a:rPr lang="zh-CN" altLang="en-US" dirty="0"/>
              <a:t> </a:t>
            </a:r>
            <a:r>
              <a:rPr lang="en-US" altLang="zh-CN" dirty="0"/>
              <a:t>events</a:t>
            </a:r>
          </a:p>
          <a:p>
            <a:endParaRPr lang="en-US" altLang="zh-CN" dirty="0"/>
          </a:p>
          <a:p>
            <a:r>
              <a:rPr lang="en-US" altLang="zh-CN" dirty="0"/>
              <a:t>Third,</a:t>
            </a:r>
            <a:r>
              <a:rPr lang="zh-CN" altLang="en-US" dirty="0"/>
              <a:t> </a:t>
            </a:r>
            <a:r>
              <a:rPr lang="en-US" altLang="zh-CN" dirty="0"/>
              <a:t>we</a:t>
            </a:r>
            <a:r>
              <a:rPr lang="zh-CN" altLang="en-US" dirty="0"/>
              <a:t> </a:t>
            </a:r>
            <a:r>
              <a:rPr lang="en-US" altLang="zh-CN" dirty="0"/>
              <a:t>should</a:t>
            </a:r>
            <a:r>
              <a:rPr lang="zh-CN" altLang="en-US" dirty="0"/>
              <a:t> </a:t>
            </a:r>
            <a:r>
              <a:rPr lang="en-US" altLang="zh-CN" dirty="0"/>
              <a:t>be</a:t>
            </a:r>
            <a:r>
              <a:rPr lang="zh-CN" altLang="en-US" dirty="0"/>
              <a:t> </a:t>
            </a:r>
            <a:r>
              <a:rPr lang="en-US" altLang="zh-CN" dirty="0"/>
              <a:t>able</a:t>
            </a:r>
            <a:r>
              <a:rPr lang="zh-CN" altLang="en-US" dirty="0"/>
              <a:t> </a:t>
            </a:r>
            <a:r>
              <a:rPr lang="en-US" altLang="zh-CN" dirty="0"/>
              <a:t>to</a:t>
            </a:r>
            <a:r>
              <a:rPr lang="zh-CN" altLang="en-US" dirty="0"/>
              <a:t> </a:t>
            </a:r>
            <a:r>
              <a:rPr lang="en-US" altLang="zh-CN" dirty="0"/>
              <a:t>implement</a:t>
            </a:r>
            <a:r>
              <a:rPr lang="zh-CN" altLang="en-US" dirty="0"/>
              <a:t> </a:t>
            </a:r>
            <a:r>
              <a:rPr lang="en-US" altLang="zh-CN" dirty="0"/>
              <a:t>the</a:t>
            </a:r>
            <a:r>
              <a:rPr lang="zh-CN" altLang="en-US" dirty="0"/>
              <a:t> </a:t>
            </a:r>
            <a:r>
              <a:rPr lang="en-US" altLang="zh-CN" dirty="0"/>
              <a:t>model</a:t>
            </a:r>
            <a:r>
              <a:rPr lang="zh-CN" altLang="en-US" dirty="0"/>
              <a:t> </a:t>
            </a:r>
            <a:r>
              <a:rPr lang="en-US" altLang="zh-CN" dirty="0"/>
              <a:t>on-chip</a:t>
            </a:r>
            <a:r>
              <a:rPr lang="zh-CN" altLang="en-US" dirty="0"/>
              <a:t> </a:t>
            </a:r>
            <a:r>
              <a:rPr lang="en-US" altLang="zh-CN" b="1" dirty="0"/>
              <a:t>as</a:t>
            </a:r>
            <a:r>
              <a:rPr lang="zh-CN" altLang="en-US" b="1" dirty="0"/>
              <a:t> </a:t>
            </a:r>
            <a:r>
              <a:rPr lang="en-US" altLang="zh-CN" b="1" dirty="0"/>
              <a:t>part</a:t>
            </a:r>
            <a:r>
              <a:rPr lang="zh-CN" altLang="en-US" b="1" dirty="0"/>
              <a:t> </a:t>
            </a:r>
            <a:r>
              <a:rPr lang="en-US" altLang="zh-CN" b="1" dirty="0"/>
              <a:t>of</a:t>
            </a:r>
            <a:r>
              <a:rPr lang="zh-CN" altLang="en-US" b="1" dirty="0"/>
              <a:t> </a:t>
            </a:r>
            <a:r>
              <a:rPr lang="en-US" altLang="zh-CN" b="1" dirty="0"/>
              <a:t>the</a:t>
            </a:r>
            <a:r>
              <a:rPr lang="zh-CN" altLang="en-US" b="1" dirty="0"/>
              <a:t> </a:t>
            </a:r>
            <a:r>
              <a:rPr lang="en-US" altLang="zh-CN" b="1" dirty="0"/>
              <a:t>CPU</a:t>
            </a:r>
            <a:r>
              <a:rPr lang="zh-CN" altLang="en-US" b="1" dirty="0"/>
              <a:t> </a:t>
            </a:r>
            <a:r>
              <a:rPr lang="en-US" altLang="zh-CN" b="1" dirty="0"/>
              <a:t>core</a:t>
            </a:r>
            <a:r>
              <a:rPr lang="zh-CN" altLang="en-US" b="1" dirty="0"/>
              <a:t> </a:t>
            </a:r>
            <a:r>
              <a:rPr lang="en-US" altLang="zh-CN" b="1" dirty="0"/>
              <a:t>with</a:t>
            </a:r>
            <a:r>
              <a:rPr lang="zh-CN" altLang="en-US" b="1" dirty="0"/>
              <a:t> </a:t>
            </a:r>
            <a:r>
              <a:rPr lang="en-US" altLang="zh-CN" b="1" dirty="0"/>
              <a:t>very</a:t>
            </a:r>
            <a:r>
              <a:rPr lang="zh-CN" altLang="en-US" b="1" dirty="0"/>
              <a:t> </a:t>
            </a:r>
            <a:r>
              <a:rPr lang="en-US" altLang="zh-CN" b="1" dirty="0"/>
              <a:t>low</a:t>
            </a:r>
            <a:r>
              <a:rPr lang="zh-CN" altLang="en-US" b="1" dirty="0"/>
              <a:t> </a:t>
            </a:r>
            <a:r>
              <a:rPr lang="en-US" altLang="zh-CN" b="1" dirty="0"/>
              <a:t>overheads.</a:t>
            </a:r>
            <a:r>
              <a:rPr lang="zh-CN" altLang="en-US" b="1" dirty="0"/>
              <a:t> </a:t>
            </a:r>
            <a:endParaRPr lang="en-US" altLang="zh-CN" dirty="0"/>
          </a:p>
          <a:p>
            <a:endParaRPr lang="en-US" altLang="zh-CN" dirty="0"/>
          </a:p>
          <a:p>
            <a:r>
              <a:rPr lang="en-US" altLang="zh-CN" dirty="0"/>
              <a:t>And</a:t>
            </a:r>
            <a:r>
              <a:rPr lang="zh-CN" altLang="en-US" dirty="0"/>
              <a:t> </a:t>
            </a:r>
            <a:r>
              <a:rPr lang="en-US" altLang="zh-CN" dirty="0"/>
              <a:t>last,</a:t>
            </a:r>
            <a:r>
              <a:rPr lang="zh-CN" altLang="en-US" dirty="0"/>
              <a:t> </a:t>
            </a:r>
            <a:r>
              <a:rPr lang="en-US" altLang="zh-CN" dirty="0"/>
              <a:t>this</a:t>
            </a:r>
            <a:r>
              <a:rPr lang="zh-CN" altLang="en-US" dirty="0"/>
              <a:t> </a:t>
            </a:r>
            <a:r>
              <a:rPr lang="en-US" altLang="zh-CN" dirty="0"/>
              <a:t>estimator</a:t>
            </a:r>
            <a:r>
              <a:rPr lang="zh-CN" altLang="en-US" dirty="0"/>
              <a:t> </a:t>
            </a:r>
            <a:r>
              <a:rPr lang="en-US" altLang="zh-CN" dirty="0"/>
              <a:t>should</a:t>
            </a:r>
            <a:r>
              <a:rPr lang="zh-CN" altLang="en-US" dirty="0"/>
              <a:t> </a:t>
            </a:r>
            <a:r>
              <a:rPr lang="en-US" altLang="zh-CN" dirty="0"/>
              <a:t>be</a:t>
            </a:r>
            <a:r>
              <a:rPr lang="zh-CN" altLang="en-US" dirty="0"/>
              <a:t> </a:t>
            </a:r>
            <a:r>
              <a:rPr lang="en-US" altLang="zh-CN" dirty="0"/>
              <a:t>easily</a:t>
            </a:r>
            <a:r>
              <a:rPr lang="zh-CN" altLang="en-US" dirty="0"/>
              <a:t> </a:t>
            </a:r>
            <a:r>
              <a:rPr lang="en-US" altLang="zh-CN" dirty="0"/>
              <a:t>extensible</a:t>
            </a:r>
            <a:r>
              <a:rPr lang="zh-CN" altLang="en-US" dirty="0"/>
              <a:t> </a:t>
            </a:r>
            <a:r>
              <a:rPr lang="en-US" altLang="zh-CN" dirty="0"/>
              <a:t>to</a:t>
            </a:r>
            <a:r>
              <a:rPr lang="zh-CN" altLang="en-US" dirty="0"/>
              <a:t> </a:t>
            </a:r>
            <a:r>
              <a:rPr lang="en-US" altLang="zh-CN" dirty="0"/>
              <a:t>diverse</a:t>
            </a:r>
            <a:r>
              <a:rPr lang="zh-CN" altLang="en-US" dirty="0"/>
              <a:t> </a:t>
            </a:r>
            <a:r>
              <a:rPr lang="en-US" altLang="zh-CN" dirty="0"/>
              <a:t>designs.</a:t>
            </a:r>
            <a:r>
              <a:rPr lang="zh-CN" altLang="en-US" dirty="0"/>
              <a:t> </a:t>
            </a:r>
            <a:r>
              <a:rPr lang="en-US" altLang="zh-CN" dirty="0"/>
              <a:t>so</a:t>
            </a:r>
            <a:r>
              <a:rPr lang="zh-CN" altLang="en-US" dirty="0"/>
              <a:t> </a:t>
            </a:r>
            <a:r>
              <a:rPr lang="en-US" altLang="zh-CN" dirty="0"/>
              <a:t>we</a:t>
            </a:r>
            <a:r>
              <a:rPr lang="zh-CN" altLang="en-US" dirty="0"/>
              <a:t> </a:t>
            </a:r>
            <a:r>
              <a:rPr lang="en-US" altLang="zh-CN" dirty="0"/>
              <a:t>do</a:t>
            </a:r>
            <a:r>
              <a:rPr lang="zh-CN" altLang="en-US" dirty="0"/>
              <a:t> </a:t>
            </a:r>
            <a:r>
              <a:rPr lang="en-US" altLang="zh-CN" dirty="0"/>
              <a:t>not</a:t>
            </a:r>
            <a:r>
              <a:rPr lang="zh-CN" altLang="en-US" dirty="0"/>
              <a:t> </a:t>
            </a:r>
            <a:r>
              <a:rPr lang="en-US" altLang="zh-CN" dirty="0"/>
              <a:t>need</a:t>
            </a:r>
            <a:r>
              <a:rPr lang="zh-CN" altLang="en-US" dirty="0"/>
              <a:t> </a:t>
            </a:r>
            <a:r>
              <a:rPr lang="en-US" altLang="zh-CN" dirty="0"/>
              <a:t>to</a:t>
            </a:r>
            <a:r>
              <a:rPr lang="zh-CN" altLang="en-US" dirty="0"/>
              <a:t> </a:t>
            </a:r>
            <a:r>
              <a:rPr lang="en-US" altLang="zh-CN" dirty="0"/>
              <a:t>develop</a:t>
            </a:r>
            <a:r>
              <a:rPr lang="zh-CN" altLang="en-US" dirty="0"/>
              <a:t> </a:t>
            </a:r>
            <a:r>
              <a:rPr lang="en-US" altLang="zh-CN" dirty="0"/>
              <a:t>it</a:t>
            </a:r>
            <a:r>
              <a:rPr lang="zh-CN" altLang="en-US" dirty="0"/>
              <a:t> </a:t>
            </a:r>
            <a:r>
              <a:rPr lang="en-US" altLang="zh-CN" dirty="0"/>
              <a:t>separately</a:t>
            </a:r>
            <a:r>
              <a:rPr lang="zh-CN" altLang="en-US" dirty="0"/>
              <a:t> </a:t>
            </a:r>
            <a:r>
              <a:rPr lang="en-US" altLang="zh-CN" dirty="0"/>
              <a:t>for</a:t>
            </a:r>
            <a:r>
              <a:rPr lang="zh-CN" altLang="en-US" dirty="0"/>
              <a:t> </a:t>
            </a:r>
            <a:r>
              <a:rPr lang="en-US" altLang="zh-CN" dirty="0"/>
              <a:t>each</a:t>
            </a:r>
            <a:r>
              <a:rPr lang="zh-CN" altLang="en-US" dirty="0"/>
              <a:t> </a:t>
            </a:r>
            <a:r>
              <a:rPr lang="en-US" altLang="zh-CN" dirty="0"/>
              <a:t>design.</a:t>
            </a:r>
            <a:r>
              <a:rPr lang="zh-CN" altLang="en-US" dirty="0"/>
              <a:t> </a:t>
            </a:r>
            <a:endParaRPr lang="en-US" altLang="zh-CN" dirty="0"/>
          </a:p>
          <a:p>
            <a:endParaRPr lang="en-US" altLang="zh-CN" dirty="0"/>
          </a:p>
          <a:p>
            <a:r>
              <a:rPr lang="en-US" altLang="zh-CN" dirty="0"/>
              <a:t>So</a:t>
            </a:r>
            <a:r>
              <a:rPr lang="zh-CN" altLang="en-US" dirty="0"/>
              <a:t> </a:t>
            </a:r>
            <a:r>
              <a:rPr lang="en-US" altLang="zh-CN" dirty="0"/>
              <a:t>this</a:t>
            </a:r>
            <a:r>
              <a:rPr lang="zh-CN" altLang="en-US" dirty="0"/>
              <a:t> </a:t>
            </a:r>
            <a:r>
              <a:rPr lang="en-US" altLang="zh-CN" dirty="0"/>
              <a:t>the</a:t>
            </a:r>
            <a:r>
              <a:rPr lang="zh-CN" altLang="en-US" dirty="0"/>
              <a:t> </a:t>
            </a:r>
            <a:r>
              <a:rPr lang="en-US" altLang="zh-CN" dirty="0"/>
              <a:t>most</a:t>
            </a:r>
            <a:r>
              <a:rPr lang="zh-CN" altLang="en-US" dirty="0"/>
              <a:t> </a:t>
            </a:r>
            <a:r>
              <a:rPr lang="en-US" altLang="zh-CN" dirty="0"/>
              <a:t>‘ideal’</a:t>
            </a:r>
            <a:r>
              <a:rPr lang="zh-CN" altLang="en-US" dirty="0"/>
              <a:t> </a:t>
            </a:r>
            <a:r>
              <a:rPr lang="en-US" altLang="zh-CN" dirty="0"/>
              <a:t>or</a:t>
            </a:r>
            <a:r>
              <a:rPr lang="zh-CN" altLang="en-US" dirty="0"/>
              <a:t> </a:t>
            </a:r>
            <a:r>
              <a:rPr lang="en-US" altLang="zh-CN" dirty="0"/>
              <a:t>even</a:t>
            </a:r>
            <a:r>
              <a:rPr lang="zh-CN" altLang="en-US" dirty="0"/>
              <a:t> </a:t>
            </a:r>
            <a:r>
              <a:rPr lang="en-US" altLang="zh-CN" dirty="0"/>
              <a:t>‘perfect’</a:t>
            </a:r>
            <a:r>
              <a:rPr lang="zh-CN" altLang="en-US" dirty="0"/>
              <a:t> </a:t>
            </a:r>
            <a:r>
              <a:rPr lang="en-US" altLang="zh-CN" dirty="0"/>
              <a:t>power</a:t>
            </a:r>
            <a:r>
              <a:rPr lang="zh-CN" altLang="en-US" dirty="0"/>
              <a:t> </a:t>
            </a:r>
            <a:r>
              <a:rPr lang="en-US" altLang="zh-CN" dirty="0"/>
              <a:t>estimator</a:t>
            </a:r>
            <a:r>
              <a:rPr lang="zh-CN" altLang="en-US" dirty="0"/>
              <a:t> </a:t>
            </a:r>
            <a:r>
              <a:rPr lang="en-US" altLang="zh-CN" dirty="0"/>
              <a:t>I</a:t>
            </a:r>
            <a:r>
              <a:rPr lang="zh-CN" altLang="en-US" dirty="0"/>
              <a:t> </a:t>
            </a:r>
            <a:r>
              <a:rPr lang="en-US" altLang="zh-CN" dirty="0"/>
              <a:t>can</a:t>
            </a:r>
            <a:r>
              <a:rPr lang="zh-CN" altLang="en-US" dirty="0"/>
              <a:t> </a:t>
            </a:r>
            <a:r>
              <a:rPr lang="en-US" altLang="zh-CN" dirty="0"/>
              <a:t>dream</a:t>
            </a:r>
            <a:r>
              <a:rPr lang="zh-CN" altLang="en-US" dirty="0"/>
              <a:t> </a:t>
            </a:r>
            <a:r>
              <a:rPr lang="en-US" altLang="zh-CN" dirty="0"/>
              <a:t>of.</a:t>
            </a:r>
            <a:r>
              <a:rPr lang="zh-CN" altLang="en-US" dirty="0"/>
              <a:t> </a:t>
            </a:r>
            <a:r>
              <a:rPr lang="en-US" altLang="zh-CN" dirty="0"/>
              <a:t>And then I</a:t>
            </a:r>
            <a:r>
              <a:rPr lang="zh-CN" altLang="en-US" dirty="0"/>
              <a:t> </a:t>
            </a:r>
            <a:r>
              <a:rPr lang="en-US" altLang="zh-CN" dirty="0"/>
              <a:t>make</a:t>
            </a:r>
            <a:r>
              <a:rPr lang="zh-CN" altLang="en-US" dirty="0"/>
              <a:t> </a:t>
            </a:r>
            <a:r>
              <a:rPr lang="en-US" altLang="zh-CN" dirty="0"/>
              <a:t>it</a:t>
            </a:r>
            <a:r>
              <a:rPr lang="zh-CN" altLang="en-US" dirty="0"/>
              <a:t> </a:t>
            </a:r>
            <a:r>
              <a:rPr lang="en-US" altLang="zh-CN" dirty="0"/>
              <a:t>is</a:t>
            </a:r>
            <a:r>
              <a:rPr lang="zh-CN" altLang="en-US" dirty="0"/>
              <a:t> </a:t>
            </a:r>
            <a:r>
              <a:rPr lang="en-US" altLang="zh-CN" dirty="0"/>
              <a:t>possible</a:t>
            </a:r>
            <a:r>
              <a:rPr lang="zh-CN" altLang="en-US" dirty="0"/>
              <a:t> </a:t>
            </a:r>
            <a:r>
              <a:rPr lang="en-US" altLang="zh-CN" dirty="0"/>
              <a:t>in</a:t>
            </a:r>
            <a:r>
              <a:rPr lang="zh-CN" altLang="en-US" dirty="0"/>
              <a:t> </a:t>
            </a:r>
            <a:r>
              <a:rPr lang="en-US" altLang="zh-CN" dirty="0"/>
              <a:t>this</a:t>
            </a:r>
            <a:r>
              <a:rPr lang="zh-CN" altLang="en-US" dirty="0"/>
              <a:t> </a:t>
            </a:r>
            <a:r>
              <a:rPr lang="en-US" altLang="zh-CN" dirty="0"/>
              <a:t>latest</a:t>
            </a:r>
            <a:r>
              <a:rPr lang="zh-CN" altLang="en-US" dirty="0"/>
              <a:t> </a:t>
            </a:r>
            <a:r>
              <a:rPr lang="en-US" altLang="zh-CN" dirty="0"/>
              <a:t>work.</a:t>
            </a:r>
            <a:r>
              <a:rPr lang="zh-CN" altLang="en-US" dirty="0"/>
              <a:t> </a:t>
            </a:r>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A68CE120-882A-C349-9195-5861423BFB9B}" type="slidenum">
              <a:rPr lang="en-CN" smtClean="0"/>
              <a:t>31</a:t>
            </a:fld>
            <a:endParaRPr lang="en-CN"/>
          </a:p>
        </p:txBody>
      </p:sp>
    </p:spTree>
    <p:extLst>
      <p:ext uri="{BB962C8B-B14F-4D97-AF65-F5344CB8AC3E}">
        <p14:creationId xmlns:p14="http://schemas.microsoft.com/office/powerpoint/2010/main" val="3406167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I</a:t>
            </a:r>
            <a:r>
              <a:rPr lang="zh-CN" altLang="en-US" dirty="0"/>
              <a:t> </a:t>
            </a:r>
            <a:r>
              <a:rPr lang="en-US" altLang="zh-CN" dirty="0"/>
              <a:t>propose</a:t>
            </a:r>
            <a:r>
              <a:rPr lang="zh-CN" altLang="en-US" dirty="0"/>
              <a:t> </a:t>
            </a:r>
            <a:r>
              <a:rPr lang="en-US" altLang="zh-CN" dirty="0"/>
              <a:t>a</a:t>
            </a:r>
            <a:r>
              <a:rPr lang="zh-CN" altLang="en-US" dirty="0"/>
              <a:t> </a:t>
            </a:r>
            <a:r>
              <a:rPr lang="en-US" altLang="zh-CN" dirty="0"/>
              <a:t>unified</a:t>
            </a:r>
            <a:r>
              <a:rPr lang="zh-CN" altLang="en-US" dirty="0"/>
              <a:t> </a:t>
            </a:r>
            <a:r>
              <a:rPr lang="en-US" altLang="zh-CN" dirty="0"/>
              <a:t>power</a:t>
            </a:r>
            <a:r>
              <a:rPr lang="zh-CN" altLang="en-US" dirty="0"/>
              <a:t> </a:t>
            </a:r>
            <a:r>
              <a:rPr lang="en-US" altLang="zh-CN" dirty="0"/>
              <a:t>modeling</a:t>
            </a:r>
            <a:r>
              <a:rPr lang="zh-CN" altLang="en-US" dirty="0"/>
              <a:t> </a:t>
            </a:r>
            <a:r>
              <a:rPr lang="en-US" altLang="zh-CN" dirty="0"/>
              <a:t>framework</a:t>
            </a:r>
            <a:r>
              <a:rPr lang="zh-CN" altLang="en-US" dirty="0"/>
              <a:t> </a:t>
            </a:r>
            <a:r>
              <a:rPr lang="en-US" altLang="zh-CN" dirty="0"/>
              <a:t>targeting</a:t>
            </a:r>
            <a:r>
              <a:rPr lang="zh-CN" altLang="en-US" dirty="0"/>
              <a:t> </a:t>
            </a:r>
            <a:r>
              <a:rPr lang="en-US" altLang="zh-CN" dirty="0"/>
              <a:t>both</a:t>
            </a:r>
            <a:r>
              <a:rPr lang="zh-CN" altLang="en-US" dirty="0"/>
              <a:t> </a:t>
            </a:r>
            <a:r>
              <a:rPr lang="en-US" altLang="zh-CN" dirty="0"/>
              <a:t>design-time</a:t>
            </a:r>
            <a:r>
              <a:rPr lang="zh-CN" altLang="en-US" dirty="0"/>
              <a:t> </a:t>
            </a:r>
            <a:r>
              <a:rPr lang="en-US" altLang="zh-CN" dirty="0"/>
              <a:t>and</a:t>
            </a:r>
            <a:r>
              <a:rPr lang="zh-CN" altLang="en-US" dirty="0"/>
              <a:t> </a:t>
            </a:r>
            <a:r>
              <a:rPr lang="en-US" altLang="zh-CN" dirty="0"/>
              <a:t>runtime</a:t>
            </a:r>
            <a:r>
              <a:rPr lang="zh-CN" altLang="en-US" dirty="0"/>
              <a:t> </a:t>
            </a:r>
            <a:r>
              <a:rPr lang="en-US" altLang="zh-CN" dirty="0"/>
              <a:t>scenarios, named APOLLO, as shown in t</a:t>
            </a:r>
            <a:r>
              <a:rPr lang="en-US" dirty="0"/>
              <a:t>his   figure.</a:t>
            </a:r>
            <a:endParaRPr lang="en-US" altLang="zh-CN" dirty="0"/>
          </a:p>
          <a:p>
            <a:endParaRPr lang="en-US" altLang="zh-CN" dirty="0"/>
          </a:p>
          <a:p>
            <a:r>
              <a:rPr lang="en-US" altLang="zh-CN" dirty="0"/>
              <a:t>[click]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Firstly, It provides fast and accurate power simulation at the CPU design-time. It</a:t>
            </a:r>
            <a:r>
              <a:rPr lang="zh-CN" altLang="en-US" dirty="0"/>
              <a:t> </a:t>
            </a:r>
            <a:r>
              <a:rPr lang="en-US" altLang="zh-CN" dirty="0"/>
              <a:t>finishes</a:t>
            </a:r>
            <a:r>
              <a:rPr lang="zh-CN" altLang="en-US" dirty="0"/>
              <a:t> </a:t>
            </a:r>
            <a:r>
              <a:rPr lang="en-US" altLang="zh-CN" dirty="0"/>
              <a:t>the</a:t>
            </a:r>
            <a:r>
              <a:rPr lang="zh-CN" altLang="en-US" dirty="0"/>
              <a:t> </a:t>
            </a:r>
            <a:r>
              <a:rPr lang="en-US" altLang="zh-CN" dirty="0"/>
              <a:t>power</a:t>
            </a:r>
            <a:r>
              <a:rPr lang="zh-CN" altLang="en-US" dirty="0"/>
              <a:t> </a:t>
            </a:r>
            <a:r>
              <a:rPr lang="en-US" altLang="zh-CN" dirty="0"/>
              <a:t>simulation</a:t>
            </a:r>
            <a:r>
              <a:rPr lang="zh-CN" altLang="en-US" dirty="0"/>
              <a:t> </a:t>
            </a:r>
            <a:r>
              <a:rPr lang="en-US" altLang="zh-CN" dirty="0"/>
              <a:t>of</a:t>
            </a:r>
            <a:r>
              <a:rPr lang="zh-CN" altLang="en-US" dirty="0"/>
              <a:t> </a:t>
            </a:r>
            <a:r>
              <a:rPr lang="en-US" altLang="zh-CN" dirty="0"/>
              <a:t>millions</a:t>
            </a:r>
            <a:r>
              <a:rPr lang="zh-CN" altLang="en-US" dirty="0"/>
              <a:t> </a:t>
            </a:r>
            <a:r>
              <a:rPr lang="en-US" altLang="zh-CN" dirty="0"/>
              <a:t>of</a:t>
            </a:r>
            <a:r>
              <a:rPr lang="zh-CN" altLang="en-US" dirty="0"/>
              <a:t> </a:t>
            </a:r>
            <a:r>
              <a:rPr lang="en-US" altLang="zh-CN" dirty="0"/>
              <a:t>cycles</a:t>
            </a:r>
            <a:r>
              <a:rPr lang="zh-CN" altLang="en-US" dirty="0"/>
              <a:t> </a:t>
            </a:r>
            <a:r>
              <a:rPr lang="en-US" altLang="zh-CN" dirty="0"/>
              <a:t>in</a:t>
            </a:r>
            <a:r>
              <a:rPr lang="zh-CN" altLang="en-US" dirty="0"/>
              <a:t> </a:t>
            </a:r>
            <a:r>
              <a:rPr lang="en-US" altLang="zh-CN" dirty="0"/>
              <a:t>minutes</a:t>
            </a:r>
            <a:r>
              <a:rPr lang="zh-CN" altLang="en-US" dirty="0"/>
              <a:t> </a:t>
            </a:r>
            <a:r>
              <a:rPr lang="en-US" altLang="zh-CN" dirty="0"/>
              <a:t>with</a:t>
            </a:r>
            <a:r>
              <a:rPr lang="zh-CN" altLang="en-US" dirty="0"/>
              <a:t> </a:t>
            </a:r>
            <a:r>
              <a:rPr lang="en-US" altLang="zh-CN" dirty="0"/>
              <a:t>90%-95%</a:t>
            </a:r>
            <a:r>
              <a:rPr lang="zh-CN" altLang="en-US" dirty="0"/>
              <a:t> </a:t>
            </a:r>
            <a:r>
              <a:rPr lang="en-US" altLang="zh-CN" dirty="0"/>
              <a:t>accuracy.</a:t>
            </a:r>
            <a:r>
              <a:rPr lang="zh-CN" altLang="en-US" dirty="0"/>
              <a:t> </a:t>
            </a:r>
            <a:r>
              <a:rPr lang="en-US" altLang="zh-CN" dirty="0"/>
              <a:t>[</a:t>
            </a:r>
            <a:r>
              <a:rPr lang="en-US" altLang="zh-CN" b="1" u="sng" dirty="0"/>
              <a:t>click</a:t>
            </a:r>
            <a:r>
              <a:rPr lang="en-US" altLang="zh-CN" dirty="0"/>
              <a:t>] And</a:t>
            </a:r>
            <a:r>
              <a:rPr lang="zh-CN" altLang="en-US" dirty="0"/>
              <a:t> </a:t>
            </a:r>
            <a:r>
              <a:rPr lang="en-US" altLang="zh-CN" dirty="0"/>
              <a:t>it</a:t>
            </a:r>
            <a:r>
              <a:rPr lang="zh-CN" altLang="en-US" dirty="0"/>
              <a:t> </a:t>
            </a:r>
            <a:r>
              <a:rPr lang="en-US" altLang="zh-CN" dirty="0"/>
              <a:t>supports</a:t>
            </a:r>
            <a:r>
              <a:rPr lang="zh-CN" altLang="en-US" dirty="0"/>
              <a:t> </a:t>
            </a:r>
            <a:r>
              <a:rPr lang="en-US" altLang="zh-CN" dirty="0"/>
              <a:t>single-cycle temporal</a:t>
            </a:r>
            <a:r>
              <a:rPr lang="zh-CN" altLang="en-US" dirty="0"/>
              <a:t> </a:t>
            </a:r>
            <a:r>
              <a:rPr lang="en-US" altLang="zh-CN" dirty="0"/>
              <a:t>resolution.</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a:t>
            </a:r>
            <a:r>
              <a:rPr lang="zh-CN" altLang="en-US" dirty="0"/>
              <a:t> </a:t>
            </a:r>
            <a:r>
              <a:rPr lang="en-US" altLang="zh-CN" dirty="0"/>
              <a:t>the APOLLO</a:t>
            </a:r>
            <a:r>
              <a:rPr lang="zh-CN" altLang="en-US" dirty="0"/>
              <a:t> </a:t>
            </a:r>
            <a:r>
              <a:rPr lang="en-US" altLang="zh-CN" dirty="0"/>
              <a:t>model</a:t>
            </a:r>
            <a:r>
              <a:rPr lang="zh-CN" altLang="en-US" dirty="0"/>
              <a:t> </a:t>
            </a:r>
            <a:r>
              <a:rPr lang="en-US" altLang="zh-CN" dirty="0"/>
              <a:t>can</a:t>
            </a:r>
            <a:r>
              <a:rPr lang="zh-CN" altLang="en-US" dirty="0"/>
              <a:t> </a:t>
            </a:r>
            <a:r>
              <a:rPr lang="en-US" altLang="zh-CN" dirty="0"/>
              <a:t>be</a:t>
            </a:r>
            <a:r>
              <a:rPr lang="zh-CN" altLang="en-US" dirty="0"/>
              <a:t> </a:t>
            </a:r>
            <a:r>
              <a:rPr lang="en-US" altLang="zh-CN" b="1" dirty="0"/>
              <a:t>directly</a:t>
            </a:r>
            <a:r>
              <a:rPr lang="zh-CN" altLang="en-US" dirty="0"/>
              <a:t> </a:t>
            </a:r>
            <a:r>
              <a:rPr lang="en-US" altLang="zh-CN" dirty="0"/>
              <a:t>synthesized</a:t>
            </a:r>
            <a:r>
              <a:rPr lang="zh-CN" altLang="en-US" dirty="0"/>
              <a:t> </a:t>
            </a:r>
            <a:r>
              <a:rPr lang="en-US" altLang="zh-CN" dirty="0"/>
              <a:t>as</a:t>
            </a:r>
            <a:r>
              <a:rPr lang="zh-CN" altLang="en-US" dirty="0"/>
              <a:t> </a:t>
            </a:r>
            <a:r>
              <a:rPr lang="en-US" altLang="zh-CN" b="1" dirty="0"/>
              <a:t>part</a:t>
            </a:r>
            <a:r>
              <a:rPr lang="zh-CN" altLang="en-US" dirty="0"/>
              <a:t> </a:t>
            </a:r>
            <a:r>
              <a:rPr lang="en-US" altLang="zh-CN" dirty="0"/>
              <a:t>of</a:t>
            </a:r>
            <a:r>
              <a:rPr lang="zh-CN" altLang="en-US" dirty="0"/>
              <a:t> </a:t>
            </a:r>
            <a:r>
              <a:rPr lang="en-US" altLang="zh-CN" dirty="0"/>
              <a:t>the</a:t>
            </a:r>
            <a:r>
              <a:rPr lang="zh-CN" altLang="en-US" dirty="0"/>
              <a:t> </a:t>
            </a:r>
            <a:r>
              <a:rPr lang="en-US" altLang="zh-CN" dirty="0"/>
              <a:t>CPU</a:t>
            </a:r>
            <a:r>
              <a:rPr lang="zh-CN" altLang="en-US" dirty="0"/>
              <a:t> </a:t>
            </a:r>
            <a:r>
              <a:rPr lang="en-US" altLang="zh-CN" dirty="0"/>
              <a:t>RTL.</a:t>
            </a:r>
            <a:r>
              <a:rPr lang="zh-CN" altLang="en-US" dirty="0"/>
              <a:t> </a:t>
            </a:r>
            <a:r>
              <a:rPr lang="en-US" altLang="zh-CN" dirty="0"/>
              <a:t>It</a:t>
            </a:r>
            <a:r>
              <a:rPr lang="zh-CN" altLang="en-US" dirty="0"/>
              <a:t> </a:t>
            </a:r>
            <a:r>
              <a:rPr lang="en-US" altLang="zh-CN" dirty="0"/>
              <a:t>achieves</a:t>
            </a:r>
            <a:r>
              <a:rPr lang="zh-CN" altLang="en-US" dirty="0"/>
              <a:t> </a:t>
            </a:r>
            <a:r>
              <a:rPr lang="en-US" altLang="zh-CN" dirty="0"/>
              <a:t>extremely</a:t>
            </a:r>
            <a:r>
              <a:rPr lang="zh-CN" altLang="en-US" dirty="0"/>
              <a:t> </a:t>
            </a:r>
            <a:r>
              <a:rPr lang="en-US" altLang="zh-CN" dirty="0"/>
              <a:t>low</a:t>
            </a:r>
            <a:r>
              <a:rPr lang="zh-CN" altLang="en-US" dirty="0"/>
              <a:t> </a:t>
            </a:r>
            <a:r>
              <a:rPr lang="en-US" altLang="zh-CN" dirty="0"/>
              <a:t>cost</a:t>
            </a:r>
            <a:r>
              <a:rPr lang="zh-CN" altLang="en-US" dirty="0"/>
              <a:t> </a:t>
            </a:r>
            <a:r>
              <a:rPr lang="en-US" altLang="zh-CN" dirty="0"/>
              <a:t>and</a:t>
            </a:r>
            <a:r>
              <a:rPr lang="zh-CN" altLang="en-US" dirty="0"/>
              <a:t> </a:t>
            </a:r>
            <a:r>
              <a:rPr lang="en-US" altLang="zh-CN" dirty="0"/>
              <a:t>accurate</a:t>
            </a:r>
            <a:r>
              <a:rPr lang="zh-CN" altLang="en-US" dirty="0"/>
              <a:t> </a:t>
            </a:r>
            <a:r>
              <a:rPr lang="en-US" altLang="zh-CN" dirty="0"/>
              <a:t>runtime</a:t>
            </a:r>
            <a:r>
              <a:rPr lang="zh-CN" altLang="en-US" dirty="0"/>
              <a:t> </a:t>
            </a:r>
            <a:r>
              <a:rPr lang="en-US" altLang="zh-CN" dirty="0"/>
              <a:t>on-chip power</a:t>
            </a:r>
            <a:r>
              <a:rPr lang="zh-CN" altLang="en-US" dirty="0"/>
              <a:t> </a:t>
            </a:r>
            <a:r>
              <a:rPr lang="en-US" altLang="zh-CN" dirty="0"/>
              <a:t>monitoring.</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endParaRPr lang="en-US" dirty="0"/>
          </a:p>
          <a:p>
            <a:r>
              <a:rPr lang="en-US" altLang="zh-CN" dirty="0"/>
              <a:t>In addition, the</a:t>
            </a:r>
            <a:r>
              <a:rPr lang="zh-CN" altLang="en-US" dirty="0"/>
              <a:t> </a:t>
            </a:r>
            <a:r>
              <a:rPr lang="en-US" altLang="zh-CN" dirty="0"/>
              <a:t>development</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r>
              <a:rPr lang="en-US" altLang="zh-CN" dirty="0"/>
              <a:t>is</a:t>
            </a:r>
            <a:r>
              <a:rPr lang="zh-CN" altLang="en-US" dirty="0"/>
              <a:t> </a:t>
            </a:r>
            <a:r>
              <a:rPr lang="en-US" altLang="zh-CN" dirty="0"/>
              <a:t>fully</a:t>
            </a:r>
            <a:r>
              <a:rPr lang="zh-CN" altLang="en-US" dirty="0"/>
              <a:t> </a:t>
            </a:r>
            <a:r>
              <a:rPr lang="en-US" altLang="zh-CN" dirty="0"/>
              <a:t>automated</a:t>
            </a:r>
            <a:r>
              <a:rPr lang="zh-CN" altLang="en-US" dirty="0"/>
              <a:t> </a:t>
            </a:r>
            <a:r>
              <a:rPr lang="en-US" altLang="zh-CN" dirty="0"/>
              <a:t>without</a:t>
            </a:r>
            <a:r>
              <a:rPr lang="zh-CN" altLang="en-US" dirty="0"/>
              <a:t> </a:t>
            </a:r>
            <a:r>
              <a:rPr lang="en-US" altLang="zh-CN" dirty="0"/>
              <a:t>human</a:t>
            </a:r>
            <a:r>
              <a:rPr lang="zh-CN" altLang="en-US" dirty="0"/>
              <a:t> </a:t>
            </a:r>
            <a:r>
              <a:rPr lang="en-US" altLang="zh-CN" dirty="0"/>
              <a:t>knowledge,</a:t>
            </a:r>
            <a:r>
              <a:rPr lang="zh-CN" altLang="en-US" dirty="0"/>
              <a:t> </a:t>
            </a:r>
            <a:r>
              <a:rPr lang="en-US" altLang="zh-CN" dirty="0"/>
              <a:t>and</a:t>
            </a:r>
            <a:r>
              <a:rPr lang="zh-CN" altLang="en-US" dirty="0"/>
              <a:t> </a:t>
            </a:r>
            <a:r>
              <a:rPr lang="en-US" altLang="zh-CN" dirty="0"/>
              <a:t>it</a:t>
            </a:r>
            <a:r>
              <a:rPr lang="zh-CN" altLang="en-US" dirty="0"/>
              <a:t> </a:t>
            </a:r>
            <a:r>
              <a:rPr lang="en-US" altLang="zh-CN" dirty="0"/>
              <a:t>is</a:t>
            </a:r>
            <a:r>
              <a:rPr lang="zh-CN" altLang="en-US" dirty="0"/>
              <a:t> </a:t>
            </a:r>
            <a:r>
              <a:rPr lang="en-US" altLang="zh-CN" dirty="0"/>
              <a:t>design-agnostic.</a:t>
            </a:r>
            <a:r>
              <a:rPr lang="zh-CN" altLang="en-US" dirty="0"/>
              <a:t> </a:t>
            </a:r>
            <a:r>
              <a:rPr lang="en-US" altLang="zh-CN" dirty="0"/>
              <a:t>It</a:t>
            </a:r>
            <a:r>
              <a:rPr lang="zh-CN" altLang="en-US" dirty="0"/>
              <a:t> </a:t>
            </a:r>
            <a:r>
              <a:rPr lang="en-US" altLang="zh-CN" dirty="0"/>
              <a:t>means</a:t>
            </a:r>
            <a:r>
              <a:rPr lang="zh-CN" altLang="en-US" dirty="0"/>
              <a:t> </a:t>
            </a:r>
            <a:r>
              <a:rPr lang="en-US" altLang="zh-CN" dirty="0"/>
              <a:t>that</a:t>
            </a:r>
            <a:r>
              <a:rPr lang="zh-CN" altLang="en-US" dirty="0"/>
              <a:t> </a:t>
            </a:r>
            <a:r>
              <a:rPr lang="en-US" altLang="zh-CN" dirty="0"/>
              <a:t>this</a:t>
            </a:r>
            <a:r>
              <a:rPr lang="zh-CN" altLang="en-US" dirty="0"/>
              <a:t> </a:t>
            </a:r>
            <a:r>
              <a:rPr lang="en-US" altLang="zh-CN" dirty="0"/>
              <a:t>method</a:t>
            </a:r>
            <a:r>
              <a:rPr lang="zh-CN" altLang="en-US" dirty="0"/>
              <a:t> </a:t>
            </a:r>
            <a:r>
              <a:rPr lang="en-US" altLang="zh-CN" dirty="0"/>
              <a:t>applies</a:t>
            </a:r>
            <a:r>
              <a:rPr lang="zh-CN" altLang="en-US" dirty="0"/>
              <a:t> </a:t>
            </a:r>
            <a:r>
              <a:rPr lang="en-US" altLang="zh-CN" dirty="0"/>
              <a:t>to</a:t>
            </a:r>
            <a:r>
              <a:rPr lang="zh-CN" altLang="en-US" dirty="0"/>
              <a:t> </a:t>
            </a:r>
            <a:r>
              <a:rPr lang="en-US" altLang="zh-CN" dirty="0"/>
              <a:t>all</a:t>
            </a:r>
            <a:r>
              <a:rPr lang="zh-CN" altLang="en-US" dirty="0"/>
              <a:t> </a:t>
            </a:r>
            <a:r>
              <a:rPr lang="en-US" altLang="zh-CN" dirty="0"/>
              <a:t>manners</a:t>
            </a:r>
            <a:r>
              <a:rPr lang="zh-CN" altLang="en-US" dirty="0"/>
              <a:t> </a:t>
            </a:r>
            <a:r>
              <a:rPr lang="en-US" altLang="zh-CN" dirty="0"/>
              <a:t>of</a:t>
            </a:r>
            <a:r>
              <a:rPr lang="zh-CN" altLang="en-US" dirty="0"/>
              <a:t> </a:t>
            </a:r>
            <a:r>
              <a:rPr lang="en-US" altLang="zh-CN" dirty="0"/>
              <a:t>compute</a:t>
            </a:r>
            <a:r>
              <a:rPr lang="zh-CN" altLang="en-US" dirty="0"/>
              <a:t> </a:t>
            </a:r>
            <a:r>
              <a:rPr lang="en-US" altLang="zh-CN" dirty="0"/>
              <a:t>solutions,</a:t>
            </a:r>
            <a:r>
              <a:rPr lang="zh-CN" altLang="en-US" dirty="0"/>
              <a:t> </a:t>
            </a:r>
            <a:r>
              <a:rPr lang="en-US" altLang="zh-CN" dirty="0"/>
              <a:t>not</a:t>
            </a:r>
            <a:r>
              <a:rPr lang="zh-CN" altLang="en-US" dirty="0"/>
              <a:t> </a:t>
            </a:r>
            <a:r>
              <a:rPr lang="en-US" altLang="zh-CN" dirty="0"/>
              <a:t>just</a:t>
            </a:r>
            <a:r>
              <a:rPr lang="zh-CN" altLang="en-US" dirty="0"/>
              <a:t> </a:t>
            </a:r>
            <a:r>
              <a:rPr lang="en-US" altLang="zh-CN" dirty="0"/>
              <a:t>different versions of CPUs,</a:t>
            </a:r>
            <a:r>
              <a:rPr lang="zh-CN" altLang="en-US" dirty="0"/>
              <a:t> </a:t>
            </a:r>
            <a:r>
              <a:rPr lang="en-US" altLang="zh-CN" dirty="0"/>
              <a:t>but</a:t>
            </a:r>
            <a:r>
              <a:rPr lang="zh-CN" altLang="en-US" dirty="0"/>
              <a:t> </a:t>
            </a:r>
            <a:r>
              <a:rPr lang="en-US" altLang="zh-CN" dirty="0"/>
              <a:t>also</a:t>
            </a:r>
            <a:r>
              <a:rPr lang="zh-CN" altLang="en-US" dirty="0"/>
              <a:t> </a:t>
            </a:r>
            <a:r>
              <a:rPr lang="en-US" altLang="zh-CN" dirty="0"/>
              <a:t>GPUs,</a:t>
            </a:r>
            <a:r>
              <a:rPr lang="zh-CN" altLang="en-US" dirty="0"/>
              <a:t> </a:t>
            </a:r>
            <a:r>
              <a:rPr lang="en-US" altLang="zh-CN" dirty="0"/>
              <a:t>NPUs,</a:t>
            </a:r>
            <a:r>
              <a:rPr lang="zh-CN" altLang="en-US" dirty="0"/>
              <a:t> </a:t>
            </a:r>
            <a:r>
              <a:rPr lang="en-US" altLang="zh-CN" dirty="0"/>
              <a:t>and</a:t>
            </a:r>
            <a:r>
              <a:rPr lang="zh-CN" altLang="en-US" dirty="0"/>
              <a:t> </a:t>
            </a:r>
            <a:r>
              <a:rPr lang="en-US" altLang="zh-CN" dirty="0"/>
              <a:t>even</a:t>
            </a:r>
            <a:r>
              <a:rPr lang="zh-CN" altLang="en-US" dirty="0"/>
              <a:t> </a:t>
            </a:r>
            <a:r>
              <a:rPr lang="en-US" altLang="zh-CN" dirty="0"/>
              <a:t>sub-blocks.</a:t>
            </a:r>
          </a:p>
          <a:p>
            <a:endParaRPr lang="en-US" altLang="zh-CN" dirty="0"/>
          </a:p>
          <a:p>
            <a:r>
              <a:rPr lang="en-CN" dirty="0"/>
              <a:t>[23 min 15]</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32</a:t>
            </a:fld>
            <a:endParaRPr lang="en-CN"/>
          </a:p>
        </p:txBody>
      </p:sp>
    </p:spTree>
    <p:extLst>
      <p:ext uri="{BB962C8B-B14F-4D97-AF65-F5344CB8AC3E}">
        <p14:creationId xmlns:p14="http://schemas.microsoft.com/office/powerpoint/2010/main" val="3223299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Before introducing the method</a:t>
            </a:r>
            <a:r>
              <a:rPr lang="zh-CN" altLang="en-US" dirty="0"/>
              <a:t> </a:t>
            </a:r>
            <a:r>
              <a:rPr lang="en-US" altLang="zh-CN" dirty="0"/>
              <a:t>in</a:t>
            </a:r>
            <a:r>
              <a:rPr lang="zh-CN" altLang="en-US" dirty="0"/>
              <a:t> </a:t>
            </a:r>
            <a:r>
              <a:rPr lang="en-US" altLang="zh-CN" dirty="0"/>
              <a:t>detail</a:t>
            </a:r>
            <a:r>
              <a:rPr lang="en-GB" dirty="0"/>
              <a:t>, I would like to first show a workload execution preview with APOLLO. This trace </a:t>
            </a:r>
            <a:r>
              <a:rPr lang="en-US" altLang="zh-CN" dirty="0"/>
              <a:t>is</a:t>
            </a:r>
            <a:r>
              <a:rPr lang="zh-CN" altLang="en-US" dirty="0"/>
              <a:t> </a:t>
            </a:r>
            <a:r>
              <a:rPr lang="en-GB" dirty="0"/>
              <a:t>hmmer simpoint </a:t>
            </a:r>
            <a:r>
              <a:rPr lang="en-US" altLang="zh-CN" dirty="0"/>
              <a:t>from</a:t>
            </a:r>
            <a:r>
              <a:rPr lang="zh-CN" altLang="en-US" dirty="0"/>
              <a:t> </a:t>
            </a:r>
            <a:r>
              <a:rPr lang="en-US" altLang="zh-CN" dirty="0"/>
              <a:t>SPEC,</a:t>
            </a:r>
            <a:r>
              <a:rPr lang="zh-CN" altLang="en-US" dirty="0"/>
              <a:t> </a:t>
            </a:r>
            <a:r>
              <a:rPr lang="en-GB" dirty="0"/>
              <a:t>running on </a:t>
            </a:r>
            <a:r>
              <a:rPr lang="en-US" altLang="zh-CN" dirty="0"/>
              <a:t>the</a:t>
            </a:r>
            <a:r>
              <a:rPr lang="zh-CN" altLang="en-US" dirty="0"/>
              <a:t> </a:t>
            </a:r>
            <a:r>
              <a:rPr lang="en-GB" dirty="0"/>
              <a:t>Neoverse N1 CPU  core. </a:t>
            </a:r>
          </a:p>
          <a:p>
            <a:endParaRPr lang="en-GB" dirty="0"/>
          </a:p>
          <a:p>
            <a:r>
              <a:rPr lang="en-GB" dirty="0"/>
              <a:t>The entire simpoint is 17 Million cycles, and here </a:t>
            </a:r>
            <a:r>
              <a:rPr lang="en-US" altLang="zh-CN" dirty="0"/>
              <a:t>I</a:t>
            </a:r>
            <a:r>
              <a:rPr lang="en-GB" dirty="0"/>
              <a:t> show part of the trace with 40 Thousand cycles. [click] Running this simpoint on the emulator takes about 2 weeks overall.  In comparison, APOLLO can approach within 90-95% of the signoff accuracy within a few minutes. </a:t>
            </a:r>
          </a:p>
          <a:p>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[click]</a:t>
            </a:r>
          </a:p>
          <a:p>
            <a:r>
              <a:rPr lang="en-GB" dirty="0"/>
              <a:t>Also, I want to emphasize the per-cycle temporal resolution in this plot – It enables us to trace workload-driven variations in current demand. This fine-grained temporal resolution cannot be achieved by other techniques with this speed. </a:t>
            </a:r>
          </a:p>
          <a:p>
            <a:endParaRPr lang="en-GB" dirty="0"/>
          </a:p>
          <a:p>
            <a:r>
              <a:rPr lang="en-GB" dirty="0"/>
              <a:t>So these are the strength of APOLLO, now I will start to introduce how we construct such a model.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a:p>
        </p:txBody>
      </p:sp>
    </p:spTree>
    <p:extLst>
      <p:ext uri="{BB962C8B-B14F-4D97-AF65-F5344CB8AC3E}">
        <p14:creationId xmlns:p14="http://schemas.microsoft.com/office/powerpoint/2010/main" val="1847866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This slide shows how </a:t>
            </a:r>
            <a:r>
              <a:rPr lang="en-US" altLang="zh-CN" dirty="0"/>
              <a:t>I</a:t>
            </a:r>
            <a:r>
              <a:rPr lang="en-US" dirty="0"/>
              <a:t> train the power model based on any given design [click]. </a:t>
            </a:r>
            <a:r>
              <a:rPr lang="en-US" altLang="zh-CN" dirty="0"/>
              <a:t>I</a:t>
            </a:r>
            <a:r>
              <a:rPr lang="en-US" dirty="0"/>
              <a:t> first generate simulation traces [click] of all RTL signals.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After that, </a:t>
            </a:r>
            <a:r>
              <a:rPr lang="en-US" b="1" dirty="0"/>
              <a:t>at each cycle</a:t>
            </a:r>
            <a:r>
              <a:rPr lang="en-US" dirty="0"/>
              <a:t>[click], </a:t>
            </a:r>
            <a:r>
              <a:rPr lang="en-US" altLang="zh-CN" dirty="0"/>
              <a:t>I</a:t>
            </a:r>
            <a:r>
              <a:rPr lang="en-US" dirty="0"/>
              <a:t> collect the toggling activity of </a:t>
            </a:r>
            <a:r>
              <a:rPr lang="en-US" b="1" dirty="0"/>
              <a:t>all</a:t>
            </a:r>
            <a:r>
              <a:rPr lang="en-US" dirty="0"/>
              <a:t> signals. Here 1 means toggle and 0 means not toggling.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this way, this waveform can be converted to [click] a matrix of toggling activities. And this is the raw input of our model [click], denoted as X. The horizontal dimension of the feature equals the number of signals in the design [click], denoted as M. </a:t>
            </a:r>
          </a:p>
          <a:p>
            <a:endParaRPr lang="en-US" dirty="0"/>
          </a:p>
          <a:p>
            <a:r>
              <a:rPr lang="en-US" dirty="0"/>
              <a:t>Our ground-truth labels are per-cycle power [click] from simulation. Denoted as this y [click]. Our goal is to [click] construct a data-driven model F by training with X and y</a:t>
            </a:r>
          </a:p>
          <a:p>
            <a:endParaRPr lang="en-US" dirty="0"/>
          </a:p>
          <a:p>
            <a:r>
              <a:rPr lang="en-US" dirty="0"/>
              <a:t>However, for industrial microprocessors, [click] the number of features M can be larger than one million. </a:t>
            </a:r>
            <a:r>
              <a:rPr lang="en-US" sz="1600" b="0" dirty="0">
                <a:solidFill>
                  <a:srgbClr val="00B050"/>
                </a:solidFill>
              </a:rPr>
              <a:t>This high dimensional input</a:t>
            </a:r>
            <a:r>
              <a:rPr lang="en-US" altLang="zh-CN" sz="1600" b="0" dirty="0">
                <a:solidFill>
                  <a:srgbClr val="00B050"/>
                </a:solidFill>
              </a:rPr>
              <a:t> will make the power model F</a:t>
            </a:r>
            <a:r>
              <a:rPr lang="zh-CN" altLang="en-US" sz="1600" b="0" dirty="0">
                <a:solidFill>
                  <a:srgbClr val="00B050"/>
                </a:solidFill>
              </a:rPr>
              <a:t> </a:t>
            </a:r>
            <a:r>
              <a:rPr lang="en-US" altLang="zh-CN" sz="1600" b="0" dirty="0">
                <a:solidFill>
                  <a:srgbClr val="00B050"/>
                </a:solidFill>
              </a:rPr>
              <a:t>rather</a:t>
            </a:r>
            <a:r>
              <a:rPr lang="zh-CN" altLang="en-US" sz="1600" b="0" dirty="0">
                <a:solidFill>
                  <a:srgbClr val="00B050"/>
                </a:solidFill>
              </a:rPr>
              <a:t> </a:t>
            </a:r>
            <a:r>
              <a:rPr lang="en-US" altLang="zh-CN" sz="1600" b="0" dirty="0">
                <a:solidFill>
                  <a:srgbClr val="00B050"/>
                </a:solidFill>
              </a:rPr>
              <a:t> inefficient. </a:t>
            </a:r>
          </a:p>
          <a:p>
            <a:endParaRPr lang="en-US" altLang="zh-CN" sz="1600" b="0" dirty="0">
              <a:solidFill>
                <a:srgbClr val="00B050"/>
              </a:solidFill>
            </a:endParaRPr>
          </a:p>
          <a:p>
            <a:endParaRPr lang="en-US" altLang="zh-CN" sz="1600" b="0" dirty="0">
              <a:solidFill>
                <a:srgbClr val="00B050"/>
              </a:solidFill>
            </a:endParaRPr>
          </a:p>
        </p:txBody>
      </p:sp>
      <p:sp>
        <p:nvSpPr>
          <p:cNvPr id="4" name="Slide Number Placeholder 3"/>
          <p:cNvSpPr>
            <a:spLocks noGrp="1"/>
          </p:cNvSpPr>
          <p:nvPr>
            <p:ph type="sldNum" sz="quarter" idx="5"/>
          </p:nvPr>
        </p:nvSpPr>
        <p:spPr/>
        <p:txBody>
          <a:bodyPr/>
          <a:lstStyle/>
          <a:p>
            <a:fld id="{A68CE120-882A-C349-9195-5861423BFB9B}" type="slidenum">
              <a:rPr lang="en-CN" smtClean="0"/>
              <a:t>34</a:t>
            </a:fld>
            <a:endParaRPr lang="en-CN"/>
          </a:p>
        </p:txBody>
      </p:sp>
    </p:spTree>
    <p:extLst>
      <p:ext uri="{BB962C8B-B14F-4D97-AF65-F5344CB8AC3E}">
        <p14:creationId xmlns:p14="http://schemas.microsoft.com/office/powerpoint/2010/main" val="2367361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solve</a:t>
            </a:r>
            <a:r>
              <a:rPr lang="zh-CN" altLang="en-US" dirty="0"/>
              <a:t> </a:t>
            </a:r>
            <a:r>
              <a:rPr lang="en-US" altLang="zh-CN" dirty="0"/>
              <a:t>this,</a:t>
            </a:r>
            <a:r>
              <a:rPr lang="en-CN" dirty="0"/>
              <a:t> my solution is </a:t>
            </a:r>
            <a:r>
              <a:rPr lang="en-US" altLang="zh-CN" dirty="0"/>
              <a:t>developed</a:t>
            </a:r>
            <a:r>
              <a:rPr lang="zh-CN" altLang="en-US" dirty="0"/>
              <a:t> </a:t>
            </a:r>
            <a:r>
              <a:rPr lang="en-CN" dirty="0"/>
              <a:t>based on two simple ideas. [click]</a:t>
            </a:r>
          </a:p>
          <a:p>
            <a:endParaRPr lang="en-CN"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CN" dirty="0"/>
              <a:t>First, the dynamic power</a:t>
            </a:r>
            <a:r>
              <a:rPr lang="zh-CN" altLang="en-US" dirty="0"/>
              <a:t> </a:t>
            </a:r>
            <a:r>
              <a:rPr lang="en-US" altLang="zh-CN" dirty="0" err="1"/>
              <a:t>iteself</a:t>
            </a:r>
            <a:r>
              <a:rPr lang="en-CN" dirty="0"/>
              <a:t> is a linear function of all swtiching capacitance. So </a:t>
            </a:r>
            <a:r>
              <a:rPr lang="en-US" altLang="zh-CN" dirty="0"/>
              <a:t>I</a:t>
            </a:r>
            <a:r>
              <a:rPr lang="en-CN" dirty="0"/>
              <a:t> reasonably assume [click] </a:t>
            </a:r>
            <a:r>
              <a:rPr lang="en-US" sz="1200" dirty="0"/>
              <a:t>a good </a:t>
            </a:r>
            <a:r>
              <a:rPr lang="en-US" sz="1200" b="1" dirty="0">
                <a:solidFill>
                  <a:srgbClr val="00B050"/>
                </a:solidFill>
              </a:rPr>
              <a:t>linear </a:t>
            </a:r>
            <a:r>
              <a:rPr lang="en-US" sz="1200" dirty="0">
                <a:solidFill>
                  <a:schemeClr val="tx1"/>
                </a:solidFill>
              </a:rPr>
              <a:t>model</a:t>
            </a:r>
            <a:r>
              <a:rPr lang="en-US" sz="1200" b="1" dirty="0">
                <a:solidFill>
                  <a:schemeClr val="tx1"/>
                </a:solidFill>
              </a:rPr>
              <a:t> </a:t>
            </a:r>
            <a:r>
              <a:rPr lang="en-US" sz="1200" dirty="0">
                <a:solidFill>
                  <a:schemeClr val="tx1"/>
                </a:solidFill>
              </a:rPr>
              <a:t>can potentially deliver accurate results. But in this case [click] the input signal number M is still large.</a:t>
            </a:r>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dirty="0">
                <a:solidFill>
                  <a:schemeClr val="tx1"/>
                </a:solidFill>
              </a:rPr>
              <a:t> </a:t>
            </a:r>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sz="1200" dirty="0">
                <a:solidFill>
                  <a:schemeClr val="tx1"/>
                </a:solidFill>
              </a:rPr>
              <a:t>So my second key idea is that [click] many signals actually</a:t>
            </a:r>
            <a:r>
              <a:rPr lang="zh-CN" altLang="en-US" sz="1200" dirty="0">
                <a:solidFill>
                  <a:schemeClr val="tx1"/>
                </a:solidFill>
              </a:rPr>
              <a:t> </a:t>
            </a:r>
            <a:r>
              <a:rPr lang="en-US" altLang="zh-CN" sz="1200" dirty="0">
                <a:solidFill>
                  <a:schemeClr val="tx1"/>
                </a:solidFill>
              </a:rPr>
              <a:t>show similar behaviors so we do not need all signal as inputs. Instead, a</a:t>
            </a:r>
            <a:r>
              <a:rPr lang="zh-CN" altLang="en-US" sz="1200" dirty="0">
                <a:solidFill>
                  <a:schemeClr val="tx1"/>
                </a:solidFill>
              </a:rPr>
              <a:t> </a:t>
            </a:r>
            <a:r>
              <a:rPr lang="en-US" altLang="zh-CN" sz="1200" b="1" dirty="0">
                <a:solidFill>
                  <a:srgbClr val="00B050"/>
                </a:solidFill>
              </a:rPr>
              <a:t>small</a:t>
            </a:r>
            <a:r>
              <a:rPr lang="zh-CN" altLang="en-US" sz="1200" b="1" dirty="0">
                <a:solidFill>
                  <a:srgbClr val="00B050"/>
                </a:solidFill>
              </a:rPr>
              <a:t> </a:t>
            </a:r>
            <a:r>
              <a:rPr lang="en-US" altLang="zh-CN" sz="1200" dirty="0">
                <a:solidFill>
                  <a:schemeClr val="tx1"/>
                </a:solidFill>
              </a:rPr>
              <a:t>portion</a:t>
            </a:r>
            <a:r>
              <a:rPr lang="zh-CN" altLang="en-US" sz="1200" dirty="0">
                <a:solidFill>
                  <a:srgbClr val="00B050"/>
                </a:solidFill>
              </a:rPr>
              <a:t> </a:t>
            </a:r>
            <a:r>
              <a:rPr lang="en-US" altLang="zh-CN" sz="1200" dirty="0">
                <a:solidFill>
                  <a:schemeClr val="tx1"/>
                </a:solidFill>
              </a:rPr>
              <a:t>of</a:t>
            </a:r>
            <a:r>
              <a:rPr lang="zh-CN" altLang="en-US" sz="1200" dirty="0">
                <a:solidFill>
                  <a:schemeClr val="tx1"/>
                </a:solidFill>
              </a:rPr>
              <a:t> </a:t>
            </a:r>
            <a:r>
              <a:rPr lang="en-US" altLang="zh-CN" sz="1200" dirty="0">
                <a:solidFill>
                  <a:schemeClr val="tx1"/>
                </a:solidFill>
              </a:rPr>
              <a:t>representative</a:t>
            </a:r>
            <a:r>
              <a:rPr lang="zh-CN" altLang="en-US" sz="1200" dirty="0">
                <a:solidFill>
                  <a:schemeClr val="tx1"/>
                </a:solidFill>
              </a:rPr>
              <a:t> </a:t>
            </a:r>
            <a:r>
              <a:rPr lang="en-US" altLang="zh-CN" sz="1200" dirty="0">
                <a:solidFill>
                  <a:schemeClr val="tx1"/>
                </a:solidFill>
              </a:rPr>
              <a:t>signals</a:t>
            </a:r>
            <a:r>
              <a:rPr lang="zh-CN" altLang="en-US" sz="1200" dirty="0">
                <a:solidFill>
                  <a:schemeClr val="tx1"/>
                </a:solidFill>
              </a:rPr>
              <a:t> </a:t>
            </a:r>
            <a:r>
              <a:rPr lang="en-US" altLang="zh-CN" sz="1200" dirty="0">
                <a:solidFill>
                  <a:schemeClr val="tx1"/>
                </a:solidFill>
              </a:rPr>
              <a:t>in</a:t>
            </a:r>
            <a:r>
              <a:rPr lang="zh-CN" altLang="en-US" sz="1200" dirty="0">
                <a:solidFill>
                  <a:schemeClr val="tx1"/>
                </a:solidFill>
              </a:rPr>
              <a:t> </a:t>
            </a:r>
            <a:r>
              <a:rPr lang="en-US" altLang="zh-CN" sz="1200" dirty="0">
                <a:solidFill>
                  <a:schemeClr val="tx1"/>
                </a:solidFill>
              </a:rPr>
              <a:t>the</a:t>
            </a:r>
            <a:r>
              <a:rPr lang="zh-CN" altLang="en-US" sz="1200" dirty="0">
                <a:solidFill>
                  <a:schemeClr val="tx1"/>
                </a:solidFill>
              </a:rPr>
              <a:t> </a:t>
            </a:r>
            <a:r>
              <a:rPr lang="en-US" altLang="zh-CN" sz="1200" dirty="0">
                <a:solidFill>
                  <a:schemeClr val="tx1"/>
                </a:solidFill>
              </a:rPr>
              <a:t>CPU,</a:t>
            </a:r>
            <a:r>
              <a:rPr lang="zh-CN" altLang="en-US" sz="1200" dirty="0">
                <a:solidFill>
                  <a:schemeClr val="tx1"/>
                </a:solidFill>
              </a:rPr>
              <a:t> </a:t>
            </a:r>
            <a:r>
              <a:rPr lang="en-US" altLang="zh-CN" sz="1200" dirty="0">
                <a:solidFill>
                  <a:schemeClr val="tx1"/>
                </a:solidFill>
              </a:rPr>
              <a:t> named power proxies,</a:t>
            </a:r>
            <a:r>
              <a:rPr lang="zh-CN" altLang="en-US" sz="1200" dirty="0">
                <a:solidFill>
                  <a:schemeClr val="tx1"/>
                </a:solidFill>
              </a:rPr>
              <a:t> </a:t>
            </a:r>
            <a:r>
              <a:rPr lang="en-US" altLang="zh-CN" sz="1200" dirty="0">
                <a:solidFill>
                  <a:schemeClr val="tx1"/>
                </a:solidFill>
              </a:rPr>
              <a:t>can provide</a:t>
            </a:r>
            <a:r>
              <a:rPr lang="zh-CN" altLang="en-US" sz="1200" dirty="0">
                <a:solidFill>
                  <a:schemeClr val="tx1"/>
                </a:solidFill>
              </a:rPr>
              <a:t> </a:t>
            </a:r>
            <a:r>
              <a:rPr lang="en-US" altLang="zh-CN" sz="1200" dirty="0">
                <a:solidFill>
                  <a:schemeClr val="tx1"/>
                </a:solidFill>
              </a:rPr>
              <a:t>enough</a:t>
            </a:r>
            <a:r>
              <a:rPr lang="zh-CN" altLang="en-US" sz="1200" dirty="0">
                <a:solidFill>
                  <a:schemeClr val="tx1"/>
                </a:solidFill>
              </a:rPr>
              <a:t> </a:t>
            </a:r>
            <a:r>
              <a:rPr lang="en-US" altLang="zh-CN" sz="1200" dirty="0">
                <a:solidFill>
                  <a:schemeClr val="tx1"/>
                </a:solidFill>
              </a:rPr>
              <a:t>information.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altLang="zh-CN" sz="1200" dirty="0">
              <a:solidFill>
                <a:schemeClr val="tx1"/>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sz="1200" dirty="0">
                <a:solidFill>
                  <a:schemeClr val="tx1"/>
                </a:solidFill>
              </a:rPr>
              <a:t>And [click] I propose to </a:t>
            </a:r>
            <a:r>
              <a:rPr lang="en-US" altLang="zh-CN" sz="1200" b="1" dirty="0">
                <a:solidFill>
                  <a:srgbClr val="00B050"/>
                </a:solidFill>
              </a:rPr>
              <a:t>automatically </a:t>
            </a:r>
            <a:r>
              <a:rPr lang="en-US" altLang="zh-CN" sz="1200" b="0" dirty="0">
                <a:solidFill>
                  <a:srgbClr val="00B050"/>
                </a:solidFill>
              </a:rPr>
              <a:t>select these Q power proxies, in </a:t>
            </a:r>
            <a:r>
              <a:rPr lang="en-US" altLang="zh-CN" sz="1200" b="0" dirty="0">
                <a:solidFill>
                  <a:schemeClr val="tx1"/>
                </a:solidFill>
              </a:rPr>
              <a:t>a pruning-based feature selection flow.</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altLang="zh-CN" sz="1200" b="0" dirty="0">
              <a:solidFill>
                <a:schemeClr val="tx1"/>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sz="1200" b="0" dirty="0">
                <a:solidFill>
                  <a:schemeClr val="tx1"/>
                </a:solidFill>
              </a:rPr>
              <a:t>[26:30]</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altLang="zh-CN" sz="1200" dirty="0">
              <a:solidFill>
                <a:schemeClr val="tx1"/>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altLang="zh-CN" sz="1200" dirty="0">
              <a:solidFill>
                <a:schemeClr val="tx1"/>
              </a:solidFill>
            </a:endParaRPr>
          </a:p>
          <a:p>
            <a:r>
              <a:rPr lang="en-CN" dirty="0"/>
              <a:t>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a:p>
        </p:txBody>
      </p:sp>
    </p:spTree>
    <p:extLst>
      <p:ext uri="{BB962C8B-B14F-4D97-AF65-F5344CB8AC3E}">
        <p14:creationId xmlns:p14="http://schemas.microsoft.com/office/powerpoint/2010/main" val="1165047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Based on the linear model with M inputs [click], </a:t>
            </a:r>
            <a:r>
              <a:rPr lang="en-US" altLang="zh-CN" dirty="0"/>
              <a:t>I</a:t>
            </a:r>
            <a:r>
              <a:rPr lang="en-US" dirty="0"/>
              <a:t> first perform proxy selection by </a:t>
            </a:r>
            <a:r>
              <a:rPr lang="en-US" b="1" dirty="0"/>
              <a:t>pruning</a:t>
            </a:r>
            <a:r>
              <a:rPr lang="en-US" dirty="0"/>
              <a:t>, which means training the model with certain extra penalty terms in the loss function. As a result, some unimportant weights will shrink to zero.</a:t>
            </a:r>
          </a:p>
          <a:p>
            <a:endParaRPr lang="en-US" dirty="0"/>
          </a:p>
          <a:p>
            <a:r>
              <a:rPr lang="en-US" dirty="0"/>
              <a:t>In this pruning process, my goal is to remove most weights and leave only Q non-zero weights. So </a:t>
            </a:r>
            <a:r>
              <a:rPr lang="en-US" altLang="zh-CN" dirty="0"/>
              <a:t>I</a:t>
            </a:r>
            <a:r>
              <a:rPr lang="en-US" dirty="0"/>
              <a:t> will set the penalty strength to be </a:t>
            </a:r>
            <a:r>
              <a:rPr lang="en-US" b="1" dirty="0"/>
              <a:t>very large </a:t>
            </a:r>
            <a:r>
              <a:rPr lang="en-US" dirty="0"/>
              <a:t>such that most weights shrink to zero. </a:t>
            </a:r>
          </a:p>
          <a:p>
            <a:r>
              <a:rPr lang="en-US" dirty="0"/>
              <a:t>Then </a:t>
            </a:r>
            <a:r>
              <a:rPr lang="en-US" altLang="zh-CN" dirty="0"/>
              <a:t>I</a:t>
            </a:r>
            <a:r>
              <a:rPr lang="en-US" dirty="0"/>
              <a:t> only keep the signals corresponding to those *</a:t>
            </a:r>
            <a:r>
              <a:rPr lang="en-US" b="1" dirty="0"/>
              <a:t>non-zero</a:t>
            </a:r>
            <a:r>
              <a:rPr lang="en-US" dirty="0"/>
              <a:t>* weights, and they  are selected as power proxies. </a:t>
            </a:r>
          </a:p>
          <a:p>
            <a:endParaRPr lang="en-CN"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For the pruning process, [click] </a:t>
            </a:r>
            <a:r>
              <a:rPr lang="en-US" altLang="zh-CN" dirty="0"/>
              <a:t>I</a:t>
            </a:r>
            <a:r>
              <a:rPr lang="en-US" dirty="0"/>
              <a:t> apply the minimax concave penalty (MCP) as the penalty term. This MCP algorithm can maintain the model accuracy during the pruning process. </a:t>
            </a:r>
            <a:r>
              <a:rPr lang="en-US" altLang="zh-CN" dirty="0"/>
              <a:t>I</a:t>
            </a:r>
            <a:r>
              <a:rPr lang="zh-CN" altLang="en-US" dirty="0"/>
              <a:t> </a:t>
            </a:r>
            <a:r>
              <a:rPr lang="en-US" altLang="zh-CN" dirty="0"/>
              <a:t>will</a:t>
            </a:r>
            <a:r>
              <a:rPr lang="zh-CN" altLang="en-US" dirty="0"/>
              <a:t> </a:t>
            </a:r>
            <a:r>
              <a:rPr lang="en-US" altLang="zh-CN" dirty="0"/>
              <a:t>briefly explain</a:t>
            </a:r>
            <a:r>
              <a:rPr lang="zh-CN" altLang="en-US" dirty="0"/>
              <a:t> </a:t>
            </a:r>
            <a:r>
              <a:rPr lang="en-US" altLang="zh-CN" dirty="0"/>
              <a:t>why</a:t>
            </a:r>
            <a:r>
              <a:rPr lang="zh-CN" altLang="en-US" dirty="0"/>
              <a:t> </a:t>
            </a:r>
            <a:r>
              <a:rPr lang="en-US" altLang="zh-CN" dirty="0"/>
              <a:t>on</a:t>
            </a:r>
            <a:r>
              <a:rPr lang="zh-CN" altLang="en-US" dirty="0"/>
              <a:t> </a:t>
            </a:r>
            <a:r>
              <a:rPr lang="en-US" altLang="zh-CN" dirty="0"/>
              <a:t>the</a:t>
            </a:r>
            <a:r>
              <a:rPr lang="zh-CN" altLang="en-US" dirty="0"/>
              <a:t> </a:t>
            </a:r>
            <a:r>
              <a:rPr lang="en-US" altLang="zh-CN" dirty="0"/>
              <a:t>next</a:t>
            </a:r>
            <a:r>
              <a:rPr lang="zh-CN" altLang="en-US" dirty="0"/>
              <a:t> </a:t>
            </a:r>
            <a:r>
              <a:rPr lang="en-US" altLang="zh-CN" dirty="0"/>
              <a:t>slide.</a:t>
            </a:r>
            <a:r>
              <a:rPr lang="zh-CN" altLang="en-US" dirty="0"/>
              <a:t> </a:t>
            </a:r>
            <a:r>
              <a:rPr lang="en-US" dirty="0"/>
              <a:t> </a:t>
            </a:r>
            <a:endParaRPr lang="en-CN" dirty="0"/>
          </a:p>
          <a:p>
            <a:endParaRPr lang="en-CN" dirty="0"/>
          </a:p>
          <a:p>
            <a:r>
              <a:rPr lang="en-US" dirty="0"/>
              <a:t>After this selection, I  will </a:t>
            </a:r>
            <a:r>
              <a:rPr lang="en-US" b="1" dirty="0"/>
              <a:t>re-train</a:t>
            </a:r>
            <a:r>
              <a:rPr lang="en-US" dirty="0"/>
              <a:t> the model [click] only on the Q selected proxies from scratch in the second step, and the output will be the finalized model.  </a:t>
            </a:r>
          </a:p>
          <a:p>
            <a:endParaRPr lang="en-US" dirty="0"/>
          </a:p>
          <a:p>
            <a:endParaRPr lang="en-US" dirty="0"/>
          </a:p>
          <a:p>
            <a:r>
              <a:rPr lang="en-US" dirty="0"/>
              <a:t>[9.5 min]  [27 min]</a:t>
            </a:r>
          </a:p>
          <a:p>
            <a:endParaRPr lang="en-US" dirty="0"/>
          </a:p>
          <a:p>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36</a:t>
            </a:fld>
            <a:endParaRPr lang="en-CN"/>
          </a:p>
        </p:txBody>
      </p:sp>
    </p:spTree>
    <p:extLst>
      <p:ext uri="{BB962C8B-B14F-4D97-AF65-F5344CB8AC3E}">
        <p14:creationId xmlns:p14="http://schemas.microsoft.com/office/powerpoint/2010/main" val="2951701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a:t>
            </a:r>
            <a:r>
              <a:rPr lang="zh-CN" altLang="en-US" dirty="0"/>
              <a:t> </a:t>
            </a:r>
            <a:r>
              <a:rPr lang="en-US" altLang="zh-CN" dirty="0"/>
              <a:t>I</a:t>
            </a:r>
            <a:r>
              <a:rPr lang="zh-CN" altLang="en-US" dirty="0"/>
              <a:t> </a:t>
            </a:r>
            <a:r>
              <a:rPr lang="en-US" altLang="zh-CN" dirty="0"/>
              <a:t>finish</a:t>
            </a:r>
            <a:r>
              <a:rPr lang="zh-CN" altLang="en-US" dirty="0"/>
              <a:t> </a:t>
            </a:r>
            <a:r>
              <a:rPr lang="en-US" altLang="zh-CN" dirty="0"/>
              <a:t>introducing</a:t>
            </a:r>
            <a:r>
              <a:rPr lang="zh-CN" altLang="en-US" dirty="0"/>
              <a:t> </a:t>
            </a:r>
            <a:r>
              <a:rPr lang="en-US" altLang="zh-CN" dirty="0"/>
              <a:t>the</a:t>
            </a:r>
            <a:r>
              <a:rPr lang="zh-CN" altLang="en-US" dirty="0"/>
              <a:t> </a:t>
            </a:r>
            <a:r>
              <a:rPr lang="en-US" altLang="zh-CN" dirty="0"/>
              <a:t>method,</a:t>
            </a:r>
            <a:r>
              <a:rPr lang="zh-CN" altLang="en-US" dirty="0"/>
              <a:t> </a:t>
            </a:r>
            <a:r>
              <a:rPr lang="en-US" altLang="zh-CN" dirty="0"/>
              <a:t>I</a:t>
            </a:r>
            <a:r>
              <a:rPr lang="zh-CN" altLang="en-US" dirty="0"/>
              <a:t> </a:t>
            </a:r>
            <a:r>
              <a:rPr lang="en-US" altLang="zh-CN" dirty="0"/>
              <a:t>hope</a:t>
            </a:r>
            <a:r>
              <a:rPr lang="zh-CN" altLang="en-US" dirty="0"/>
              <a:t> </a:t>
            </a:r>
            <a:r>
              <a:rPr lang="en-US" altLang="zh-CN" dirty="0"/>
              <a:t>to</a:t>
            </a:r>
            <a:r>
              <a:rPr lang="zh-CN" altLang="en-US" dirty="0"/>
              <a:t> </a:t>
            </a:r>
            <a:r>
              <a:rPr lang="en-US" altLang="zh-CN" dirty="0"/>
              <a:t>briefly</a:t>
            </a:r>
            <a:r>
              <a:rPr lang="zh-CN" altLang="en-US" dirty="0"/>
              <a:t> </a:t>
            </a:r>
            <a:r>
              <a:rPr lang="en-US" altLang="zh-CN" dirty="0"/>
              <a:t>explain</a:t>
            </a:r>
            <a:r>
              <a:rPr lang="zh-CN" altLang="en-US" dirty="0"/>
              <a:t> </a:t>
            </a:r>
            <a:r>
              <a:rPr lang="en-US" altLang="zh-CN" b="1" dirty="0"/>
              <a:t>why</a:t>
            </a:r>
            <a:r>
              <a:rPr lang="zh-CN" altLang="en-US" dirty="0"/>
              <a:t> </a:t>
            </a:r>
            <a:r>
              <a:rPr lang="en-US" altLang="zh-CN" dirty="0"/>
              <a:t>I</a:t>
            </a:r>
            <a:r>
              <a:rPr lang="zh-CN" altLang="en-US" dirty="0"/>
              <a:t> </a:t>
            </a:r>
            <a:r>
              <a:rPr lang="en-US" altLang="zh-CN" dirty="0"/>
              <a:t>choose</a:t>
            </a:r>
            <a:r>
              <a:rPr lang="zh-CN" altLang="en-US" dirty="0"/>
              <a:t> </a:t>
            </a:r>
            <a:r>
              <a:rPr lang="en-US" altLang="zh-CN" dirty="0"/>
              <a:t>to</a:t>
            </a:r>
            <a:r>
              <a:rPr lang="zh-CN" altLang="en-US" dirty="0"/>
              <a:t> </a:t>
            </a:r>
            <a:r>
              <a:rPr lang="en-US" altLang="zh-CN" dirty="0"/>
              <a:t>adopt</a:t>
            </a:r>
            <a:r>
              <a:rPr lang="zh-CN" altLang="en-US" dirty="0"/>
              <a:t> </a:t>
            </a:r>
            <a:r>
              <a:rPr lang="en-US" altLang="zh-CN" dirty="0"/>
              <a:t>MCP</a:t>
            </a:r>
            <a:r>
              <a:rPr lang="zh-CN" altLang="en-US" dirty="0"/>
              <a:t> </a:t>
            </a:r>
            <a:r>
              <a:rPr lang="en-US" altLang="zh-CN" dirty="0"/>
              <a:t>as</a:t>
            </a:r>
            <a:r>
              <a:rPr lang="zh-CN" altLang="en-US" dirty="0"/>
              <a:t> </a:t>
            </a:r>
            <a:r>
              <a:rPr lang="en-US" altLang="zh-CN" dirty="0"/>
              <a:t>the</a:t>
            </a:r>
            <a:r>
              <a:rPr lang="zh-CN" altLang="en-US" dirty="0"/>
              <a:t> </a:t>
            </a:r>
            <a:r>
              <a:rPr lang="en-US" altLang="zh-CN" dirty="0"/>
              <a:t>penalty</a:t>
            </a:r>
            <a:r>
              <a:rPr lang="zh-CN" altLang="en-US" dirty="0"/>
              <a:t> </a:t>
            </a:r>
            <a:r>
              <a:rPr lang="en-US" altLang="zh-CN" dirty="0"/>
              <a:t>term,</a:t>
            </a:r>
            <a:r>
              <a:rPr lang="zh-CN" altLang="en-US" dirty="0"/>
              <a:t> </a:t>
            </a:r>
            <a:r>
              <a:rPr lang="en-US" altLang="zh-CN" dirty="0"/>
              <a:t>instead</a:t>
            </a:r>
            <a:r>
              <a:rPr lang="zh-CN" altLang="en-US" dirty="0"/>
              <a:t> </a:t>
            </a:r>
            <a:r>
              <a:rPr lang="en-US" altLang="zh-CN" dirty="0"/>
              <a:t>of</a:t>
            </a:r>
            <a:r>
              <a:rPr lang="zh-CN" altLang="en-US" dirty="0"/>
              <a:t> </a:t>
            </a:r>
            <a:r>
              <a:rPr lang="en-US" altLang="zh-CN" dirty="0"/>
              <a:t>a</a:t>
            </a:r>
            <a:r>
              <a:rPr lang="zh-CN" altLang="en-US" dirty="0"/>
              <a:t> </a:t>
            </a:r>
            <a:r>
              <a:rPr lang="en-US" altLang="zh-CN" dirty="0"/>
              <a:t>simpler and more</a:t>
            </a:r>
            <a:r>
              <a:rPr lang="zh-CN" altLang="en-US" dirty="0"/>
              <a:t> </a:t>
            </a:r>
            <a:r>
              <a:rPr lang="en-US" altLang="zh-CN" dirty="0"/>
              <a:t>common</a:t>
            </a:r>
            <a:r>
              <a:rPr lang="zh-CN" altLang="en-US" dirty="0"/>
              <a:t> </a:t>
            </a:r>
            <a:r>
              <a:rPr lang="en-US" altLang="zh-CN" dirty="0"/>
              <a:t>choice, Lasso</a:t>
            </a:r>
            <a:r>
              <a:rPr lang="zh-CN" altLang="en-US" dirty="0"/>
              <a:t> </a:t>
            </a:r>
            <a:r>
              <a:rPr lang="en-US" altLang="zh-CN" dirty="0"/>
              <a:t>or</a:t>
            </a:r>
            <a:r>
              <a:rPr lang="zh-CN" altLang="en-US" dirty="0"/>
              <a:t> </a:t>
            </a:r>
            <a:r>
              <a:rPr lang="en-US" altLang="zh-CN" dirty="0"/>
              <a:t>named L1</a:t>
            </a:r>
            <a:r>
              <a:rPr lang="zh-CN" altLang="en-US" dirty="0"/>
              <a:t> </a:t>
            </a:r>
            <a:r>
              <a:rPr lang="en-US" altLang="zh-CN" dirty="0"/>
              <a:t>norm.</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zh-CN" altLang="en-US" dirty="0"/>
              <a:t> </a:t>
            </a:r>
            <a:r>
              <a:rPr lang="en-US" altLang="zh-CN" dirty="0"/>
              <a:t>bottom</a:t>
            </a:r>
            <a:r>
              <a:rPr lang="zh-CN" altLang="en-US" dirty="0"/>
              <a:t> </a:t>
            </a:r>
            <a:r>
              <a:rPr lang="en-US" altLang="zh-CN" dirty="0"/>
              <a:t>figure</a:t>
            </a:r>
            <a:r>
              <a:rPr lang="zh-CN" altLang="en-US" dirty="0"/>
              <a:t> </a:t>
            </a:r>
            <a:r>
              <a:rPr lang="en-US" altLang="zh-CN" dirty="0"/>
              <a:t>shows</a:t>
            </a:r>
            <a:r>
              <a:rPr lang="zh-CN" altLang="en-US" dirty="0"/>
              <a:t> </a:t>
            </a:r>
            <a:r>
              <a:rPr lang="en-US" altLang="zh-CN" dirty="0"/>
              <a:t>the</a:t>
            </a:r>
            <a:r>
              <a:rPr lang="zh-CN" altLang="en-US" dirty="0"/>
              <a:t> </a:t>
            </a:r>
            <a:r>
              <a:rPr lang="en-US" altLang="zh-CN" dirty="0"/>
              <a:t>value</a:t>
            </a:r>
            <a:r>
              <a:rPr lang="zh-CN" altLang="en-US" dirty="0"/>
              <a:t> </a:t>
            </a:r>
            <a:r>
              <a:rPr lang="en-US" altLang="zh-CN" dirty="0"/>
              <a:t>of</a:t>
            </a:r>
            <a:r>
              <a:rPr lang="zh-CN" altLang="en-US" dirty="0"/>
              <a:t> </a:t>
            </a:r>
            <a:r>
              <a:rPr lang="en-US" altLang="zh-CN" dirty="0"/>
              <a:t>penalty</a:t>
            </a:r>
            <a:r>
              <a:rPr lang="zh-CN" altLang="en-US" dirty="0"/>
              <a:t> </a:t>
            </a:r>
            <a:r>
              <a:rPr lang="en-US" altLang="zh-CN" dirty="0"/>
              <a:t>term</a:t>
            </a:r>
            <a:r>
              <a:rPr lang="zh-CN" altLang="en-US" dirty="0"/>
              <a:t> </a:t>
            </a:r>
            <a:r>
              <a:rPr lang="en-US" altLang="zh-CN" dirty="0"/>
              <a:t>with</a:t>
            </a:r>
            <a:r>
              <a:rPr lang="zh-CN" altLang="en-US" dirty="0"/>
              <a:t> </a:t>
            </a:r>
            <a:r>
              <a:rPr lang="en-US" altLang="zh-CN" dirty="0"/>
              <a:t>respect</a:t>
            </a:r>
            <a:r>
              <a:rPr lang="zh-CN" altLang="en-US" dirty="0"/>
              <a:t> </a:t>
            </a:r>
            <a:r>
              <a:rPr lang="en-US" altLang="zh-CN" dirty="0"/>
              <a:t>to</a:t>
            </a:r>
            <a:r>
              <a:rPr lang="zh-CN" altLang="en-US" dirty="0"/>
              <a:t> </a:t>
            </a:r>
            <a:r>
              <a:rPr lang="en-US" altLang="zh-CN" dirty="0"/>
              <a:t>different</a:t>
            </a:r>
            <a:r>
              <a:rPr lang="zh-CN" altLang="en-US" dirty="0"/>
              <a:t> </a:t>
            </a:r>
            <a:r>
              <a:rPr lang="en-US" altLang="zh-CN" dirty="0"/>
              <a:t>weight</a:t>
            </a:r>
            <a:r>
              <a:rPr lang="zh-CN" altLang="en-US" dirty="0"/>
              <a:t> </a:t>
            </a:r>
            <a:r>
              <a:rPr lang="en-US" altLang="zh-CN" dirty="0"/>
              <a:t>values.</a:t>
            </a:r>
            <a:r>
              <a:rPr lang="zh-CN" altLang="en-US" dirty="0"/>
              <a:t> </a:t>
            </a:r>
            <a:r>
              <a:rPr lang="en-US" sz="1600" kern="1200" dirty="0">
                <a:solidFill>
                  <a:schemeClr val="tx1"/>
                </a:solidFill>
                <a:effectLst/>
                <a:latin typeface="+mn-lt"/>
                <a:ea typeface="+mn-ea"/>
                <a:cs typeface="+mn-cs"/>
              </a:rPr>
              <a:t>The absolute derivative of this penalty term indicates the weight *shrinking rate* during the training process. </a:t>
            </a:r>
            <a:endParaRPr lang="en-US" dirty="0"/>
          </a:p>
          <a:p>
            <a:endParaRPr lang="en-US" altLang="zh-CN" dirty="0"/>
          </a:p>
          <a:p>
            <a:r>
              <a:rPr lang="en-US" altLang="zh-CN" dirty="0"/>
              <a:t>For</a:t>
            </a:r>
            <a:r>
              <a:rPr lang="zh-CN" altLang="en-US" dirty="0"/>
              <a:t> </a:t>
            </a:r>
            <a:r>
              <a:rPr lang="en-US" altLang="zh-CN" dirty="0"/>
              <a:t>the</a:t>
            </a:r>
            <a:r>
              <a:rPr lang="zh-CN" altLang="en-US" dirty="0"/>
              <a:t> </a:t>
            </a:r>
            <a:r>
              <a:rPr lang="en-US" altLang="zh-CN" dirty="0"/>
              <a:t>Lasso</a:t>
            </a:r>
            <a:r>
              <a:rPr lang="zh-CN" altLang="en-US" dirty="0"/>
              <a:t> </a:t>
            </a:r>
            <a:r>
              <a:rPr lang="en-US" altLang="zh-CN" dirty="0"/>
              <a:t>penalty,</a:t>
            </a:r>
            <a:r>
              <a:rPr lang="zh-CN" altLang="en-US" dirty="0"/>
              <a:t> </a:t>
            </a:r>
            <a:r>
              <a:rPr lang="en-US" altLang="zh-CN" dirty="0"/>
              <a:t>[clock]</a:t>
            </a:r>
            <a:r>
              <a:rPr lang="zh-CN" altLang="en-US" dirty="0"/>
              <a:t> </a:t>
            </a:r>
            <a:r>
              <a:rPr lang="en-US" altLang="zh-CN" dirty="0"/>
              <a:t>the</a:t>
            </a:r>
            <a:r>
              <a:rPr lang="zh-CN" altLang="en-US" dirty="0"/>
              <a:t> </a:t>
            </a:r>
            <a:r>
              <a:rPr lang="en-US" altLang="zh-CN" dirty="0"/>
              <a:t>absolute derivative</a:t>
            </a:r>
            <a:r>
              <a:rPr lang="zh-CN" altLang="en-US" dirty="0"/>
              <a:t> </a:t>
            </a:r>
            <a:r>
              <a:rPr lang="en-US" altLang="zh-CN" dirty="0"/>
              <a:t>of it is</a:t>
            </a:r>
            <a:r>
              <a:rPr lang="zh-CN" altLang="en-US" dirty="0"/>
              <a:t> </a:t>
            </a:r>
            <a:r>
              <a:rPr lang="en-US" altLang="zh-CN" dirty="0"/>
              <a:t>a</a:t>
            </a:r>
            <a:r>
              <a:rPr lang="zh-CN" altLang="en-US" dirty="0"/>
              <a:t> </a:t>
            </a:r>
            <a:r>
              <a:rPr lang="en-US" altLang="zh-CN" dirty="0"/>
              <a:t>constant</a:t>
            </a:r>
            <a:r>
              <a:rPr lang="zh-CN" altLang="en-US" dirty="0"/>
              <a:t> </a:t>
            </a:r>
            <a:r>
              <a:rPr lang="en-US" altLang="zh-CN" dirty="0"/>
              <a:t>number.</a:t>
            </a:r>
            <a:r>
              <a:rPr lang="zh-CN" altLang="en-US" dirty="0"/>
              <a:t> </a:t>
            </a:r>
            <a:r>
              <a:rPr lang="en-US" altLang="zh-CN" dirty="0"/>
              <a:t>It means that a</a:t>
            </a:r>
            <a:r>
              <a:rPr lang="zh-CN" altLang="en-US" dirty="0"/>
              <a:t> </a:t>
            </a:r>
            <a:r>
              <a:rPr lang="en-US" altLang="zh-CN" dirty="0"/>
              <a:t>*strong*</a:t>
            </a:r>
            <a:r>
              <a:rPr lang="zh-CN" altLang="en-US" dirty="0"/>
              <a:t> </a:t>
            </a:r>
            <a:r>
              <a:rPr lang="en-US" altLang="zh-CN" dirty="0"/>
              <a:t>penalty</a:t>
            </a:r>
            <a:r>
              <a:rPr lang="zh-CN" altLang="en-US" dirty="0"/>
              <a:t> </a:t>
            </a:r>
            <a:r>
              <a:rPr lang="en-US" altLang="zh-CN" dirty="0"/>
              <a:t>strength will penalize all weights to the same extent,</a:t>
            </a:r>
            <a:r>
              <a:rPr lang="zh-CN" altLang="en-US" dirty="0"/>
              <a:t> </a:t>
            </a:r>
            <a:r>
              <a:rPr lang="en-US" altLang="zh-CN" dirty="0"/>
              <a:t>and the</a:t>
            </a:r>
            <a:r>
              <a:rPr lang="zh-CN" altLang="en-US" dirty="0"/>
              <a:t> </a:t>
            </a:r>
            <a:r>
              <a:rPr lang="en-US" altLang="zh-CN" dirty="0"/>
              <a:t>model</a:t>
            </a:r>
            <a:r>
              <a:rPr lang="zh-CN" altLang="en-US" dirty="0"/>
              <a:t> </a:t>
            </a:r>
            <a:r>
              <a:rPr lang="en-US" altLang="zh-CN" dirty="0"/>
              <a:t>accuracy</a:t>
            </a:r>
            <a:r>
              <a:rPr lang="zh-CN" altLang="en-US" dirty="0"/>
              <a:t> </a:t>
            </a:r>
            <a:r>
              <a:rPr lang="en-US" altLang="zh-CN" dirty="0"/>
              <a:t>will</a:t>
            </a:r>
            <a:r>
              <a:rPr lang="zh-CN" altLang="en-US" dirty="0"/>
              <a:t> </a:t>
            </a:r>
            <a:r>
              <a:rPr lang="en-US" altLang="zh-CN" dirty="0"/>
              <a:t>degrade</a:t>
            </a:r>
            <a:r>
              <a:rPr lang="zh-CN" altLang="en-US" dirty="0"/>
              <a:t> </a:t>
            </a:r>
            <a:r>
              <a:rPr lang="en-US" altLang="zh-CN" dirty="0"/>
              <a:t>significantly due to this strong penalty. Then    proxies selection based on the inaccurate model will also be inaccurate.</a:t>
            </a:r>
          </a:p>
          <a:p>
            <a:endParaRPr lang="en-US" altLang="zh-CN" dirty="0"/>
          </a:p>
          <a:p>
            <a:r>
              <a:rPr lang="en-US" altLang="zh-CN"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comparison,</a:t>
            </a:r>
            <a:r>
              <a:rPr lang="zh-CN" altLang="en-US" dirty="0"/>
              <a:t> </a:t>
            </a:r>
            <a:r>
              <a:rPr lang="en-US" altLang="zh-CN" dirty="0"/>
              <a:t>the </a:t>
            </a:r>
            <a:r>
              <a:rPr lang="en-CN" dirty="0"/>
              <a:t>MCP </a:t>
            </a:r>
            <a:r>
              <a:rPr lang="en-CN" b="1" dirty="0">
                <a:solidFill>
                  <a:srgbClr val="00B050"/>
                </a:solidFill>
              </a:rPr>
              <a:t>protects</a:t>
            </a:r>
            <a:r>
              <a:rPr lang="en-CN" dirty="0"/>
              <a:t> large weights</a:t>
            </a:r>
            <a:r>
              <a:rPr lang="zh-CN" altLang="en-US" dirty="0"/>
              <a:t> </a:t>
            </a:r>
            <a:r>
              <a:rPr lang="en-US" altLang="zh-CN" dirty="0"/>
              <a:t>thus</a:t>
            </a:r>
            <a:r>
              <a:rPr lang="zh-CN" altLang="en-US" dirty="0"/>
              <a:t> </a:t>
            </a:r>
            <a:r>
              <a:rPr lang="en-US" altLang="zh-CN" b="1" dirty="0">
                <a:solidFill>
                  <a:srgbClr val="00B050"/>
                </a:solidFill>
              </a:rPr>
              <a:t>maintains</a:t>
            </a:r>
            <a:r>
              <a:rPr lang="zh-CN" altLang="en-US" dirty="0"/>
              <a:t> </a:t>
            </a:r>
            <a:r>
              <a:rPr lang="en-US" altLang="zh-CN" dirty="0"/>
              <a:t>model</a:t>
            </a:r>
            <a:r>
              <a:rPr lang="zh-CN" altLang="en-US" dirty="0"/>
              <a:t> </a:t>
            </a:r>
            <a:r>
              <a:rPr lang="en-US" altLang="zh-CN" dirty="0"/>
              <a:t>accuracy during the pruning.</a:t>
            </a:r>
            <a:r>
              <a:rPr lang="zh-CN" altLang="en-US" dirty="0"/>
              <a:t> </a:t>
            </a:r>
            <a:r>
              <a:rPr lang="en-US" altLang="zh-CN" dirty="0"/>
              <a:t>In this way, the proxy selection process is based on a more accurate model, and provide *high-quality* selections.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is the main model construction method in APOLLO, and then let's  look at how it performs in my experiment on real CPUs.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A68CE120-882A-C349-9195-5861423BFB9B}" type="slidenum">
              <a:rPr lang="en-CN" smtClean="0"/>
              <a:t>37</a:t>
            </a:fld>
            <a:endParaRPr lang="en-CN"/>
          </a:p>
        </p:txBody>
      </p:sp>
    </p:spTree>
    <p:extLst>
      <p:ext uri="{BB962C8B-B14F-4D97-AF65-F5344CB8AC3E}">
        <p14:creationId xmlns:p14="http://schemas.microsoft.com/office/powerpoint/2010/main" val="7266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dirty="0"/>
              <a:t>To verify </a:t>
            </a:r>
            <a:r>
              <a:rPr lang="en-US" altLang="zh-CN" dirty="0"/>
              <a:t>this</a:t>
            </a:r>
            <a:r>
              <a:rPr lang="en-US" dirty="0"/>
              <a:t> method, APOLLO is implemented on at least two commercial </a:t>
            </a:r>
            <a:r>
              <a:rPr lang="en-US" altLang="zh-CN" dirty="0"/>
              <a:t>CPU cores</a:t>
            </a:r>
            <a:r>
              <a:rPr lang="en-US" dirty="0"/>
              <a:t> Neoverse N1 and Cortex A77. </a:t>
            </a:r>
          </a:p>
          <a:p>
            <a:endParaRPr lang="en-US" dirty="0"/>
          </a:p>
          <a:p>
            <a:r>
              <a:rPr lang="en-US" dirty="0"/>
              <a:t>The Neoverse N1 is designed for servers</a:t>
            </a:r>
            <a:r>
              <a:rPr lang="en-US" altLang="zh-CN" dirty="0"/>
              <a:t>,</a:t>
            </a:r>
            <a:r>
              <a:rPr lang="en-US" dirty="0"/>
              <a:t> and the cortex-a77 targets mobile devices. Both CPUs are shipping in high-volume. </a:t>
            </a:r>
          </a:p>
          <a:p>
            <a:endParaRPr lang="en-US" dirty="0"/>
          </a:p>
          <a:p>
            <a:r>
              <a:rPr lang="en-US" dirty="0"/>
              <a:t>[click]</a:t>
            </a:r>
          </a:p>
          <a:p>
            <a:r>
              <a:rPr lang="en-US" dirty="0"/>
              <a:t>I train the model on a </a:t>
            </a:r>
            <a:r>
              <a:rPr lang="en-US" b="1" dirty="0"/>
              <a:t>diverse</a:t>
            </a:r>
            <a:r>
              <a:rPr lang="en-US" dirty="0"/>
              <a:t> set of </a:t>
            </a:r>
            <a:r>
              <a:rPr lang="en-US" b="1" dirty="0"/>
              <a:t>completely</a:t>
            </a:r>
            <a:r>
              <a:rPr lang="en-US" dirty="0"/>
              <a:t> machine-generated workloads, including both lower-power and high-power training workloads. </a:t>
            </a:r>
          </a:p>
          <a:p>
            <a:endParaRPr lang="en-US" dirty="0"/>
          </a:p>
          <a:p>
            <a:r>
              <a:rPr lang="en-US" dirty="0"/>
              <a:t>[click]</a:t>
            </a:r>
          </a:p>
          <a:p>
            <a:r>
              <a:rPr lang="en-US" dirty="0"/>
              <a:t>Then I test the model on various </a:t>
            </a:r>
            <a:r>
              <a:rPr lang="en-US" altLang="zh-CN" dirty="0"/>
              <a:t>power-indicative</a:t>
            </a:r>
            <a:r>
              <a:rPr lang="zh-CN" altLang="en-US" dirty="0"/>
              <a:t> </a:t>
            </a:r>
            <a:r>
              <a:rPr lang="en-US" dirty="0"/>
              <a:t>workloads from Arm. The power consumptions of these </a:t>
            </a:r>
            <a:r>
              <a:rPr lang="en-US" b="1" dirty="0"/>
              <a:t>testing workloads </a:t>
            </a:r>
            <a:r>
              <a:rPr lang="en-US" dirty="0"/>
              <a:t>are shown in this right plot. The x-axis is the cycle index, and the y-axis is the   power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thoroughly validate our model, these </a:t>
            </a:r>
            <a:r>
              <a:rPr lang="en-US" b="1" dirty="0"/>
              <a:t>testing</a:t>
            </a:r>
            <a:r>
              <a:rPr lang="en-US" dirty="0"/>
              <a:t> workloads also cover a diverse set of power regions, including </a:t>
            </a:r>
            <a:r>
              <a:rPr lang="en-US" sz="1600" dirty="0"/>
              <a:t>Steady-state</a:t>
            </a:r>
            <a:r>
              <a:rPr lang="en-US" dirty="0"/>
              <a:t> region, transient region and the region when the instruction throttling is turned on.  </a:t>
            </a:r>
          </a:p>
          <a:p>
            <a:endParaRPr lang="en-US" dirty="0"/>
          </a:p>
          <a:p>
            <a:r>
              <a:rPr lang="en-US" dirty="0"/>
              <a:t>Now let’s look at how APOLLO performs on these different types of testing workloads.</a:t>
            </a:r>
          </a:p>
          <a:p>
            <a:endParaRPr lang="en-CN" dirty="0"/>
          </a:p>
          <a:p>
            <a:r>
              <a:rPr lang="en-US" altLang="zh-CN" dirty="0"/>
              <a:t>[11:45]</a:t>
            </a:r>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38</a:t>
            </a:fld>
            <a:endParaRPr lang="en-CN"/>
          </a:p>
        </p:txBody>
      </p:sp>
    </p:spTree>
    <p:extLst>
      <p:ext uri="{BB962C8B-B14F-4D97-AF65-F5344CB8AC3E}">
        <p14:creationId xmlns:p14="http://schemas.microsoft.com/office/powerpoint/2010/main" val="4211184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per-cycle prediction from the APOLLO model. Here it only includes</a:t>
            </a:r>
            <a:r>
              <a:rPr lang="zh-CN" altLang="en-US" dirty="0"/>
              <a:t> </a:t>
            </a:r>
            <a:r>
              <a:rPr lang="en-US" dirty="0"/>
              <a:t>159 power proxies</a:t>
            </a:r>
            <a:r>
              <a:rPr lang="zh-CN" altLang="en-US" dirty="0"/>
              <a:t> </a:t>
            </a:r>
            <a:r>
              <a:rPr lang="en-US" altLang="zh-CN" dirty="0"/>
              <a:t>as</a:t>
            </a:r>
            <a:r>
              <a:rPr lang="zh-CN" altLang="en-US" dirty="0"/>
              <a:t> </a:t>
            </a:r>
            <a:r>
              <a:rPr lang="en-US" altLang="zh-CN" dirty="0"/>
              <a:t>input</a:t>
            </a:r>
            <a:r>
              <a:rPr lang="en-US" dirty="0"/>
              <a:t>.</a:t>
            </a:r>
          </a:p>
          <a:p>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[click] We can see that the </a:t>
            </a:r>
            <a:r>
              <a:rPr lang="en-CN" sz="1600" b="1" kern="1200" dirty="0">
                <a:solidFill>
                  <a:schemeClr val="accent1"/>
                </a:solidFill>
                <a:latin typeface="+mn-lt"/>
                <a:ea typeface="ＭＳ Ｐゴシック" charset="0"/>
              </a:rPr>
              <a:t>p</a:t>
            </a:r>
            <a:r>
              <a:rPr lang="en-CN" sz="1600" b="1" kern="1200" dirty="0">
                <a:solidFill>
                  <a:schemeClr val="accent1"/>
                </a:solidFill>
                <a:latin typeface="+mn-lt"/>
                <a:ea typeface="ＭＳ Ｐゴシック" charset="0"/>
                <a:cs typeface="ＭＳ Ｐゴシック" charset="0"/>
              </a:rPr>
              <a:t>rediction trace in green curve has an excellent aggrement with the ground-truth envelope in pink.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measure the prediction accuracy in [click] mean absolute error MAE and R-squared correlation. The MAE is </a:t>
            </a:r>
            <a:r>
              <a:rPr lang="en-US" altLang="zh-CN" dirty="0"/>
              <a:t>around</a:t>
            </a:r>
            <a:r>
              <a:rPr lang="en-US" dirty="0"/>
              <a:t> 7%</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error</a:t>
            </a:r>
            <a:r>
              <a:rPr lang="en-US" dirty="0"/>
              <a:t> </a:t>
            </a:r>
            <a:r>
              <a:rPr lang="en-US" altLang="zh-CN" dirty="0"/>
              <a:t>is largely due to the small variations in cycle-by-cycle estimations. Because if you zoom in the curves in more details [click]</a:t>
            </a:r>
          </a:p>
          <a:p>
            <a:endParaRPr lang="en-CN" dirty="0"/>
          </a:p>
          <a:p>
            <a:r>
              <a:rPr lang="en-CN" dirty="0"/>
              <a:t>[30 min]</a:t>
            </a:r>
          </a:p>
        </p:txBody>
      </p:sp>
      <p:sp>
        <p:nvSpPr>
          <p:cNvPr id="4" name="Slide Number Placeholder 3"/>
          <p:cNvSpPr>
            <a:spLocks noGrp="1"/>
          </p:cNvSpPr>
          <p:nvPr>
            <p:ph type="sldNum" sz="quarter" idx="5"/>
          </p:nvPr>
        </p:nvSpPr>
        <p:spPr/>
        <p:txBody>
          <a:bodyPr/>
          <a:lstStyle/>
          <a:p>
            <a:fld id="{A68CE120-882A-C349-9195-5861423BFB9B}" type="slidenum">
              <a:rPr lang="en-CN" smtClean="0"/>
              <a:t>39</a:t>
            </a:fld>
            <a:endParaRPr lang="en-CN"/>
          </a:p>
        </p:txBody>
      </p:sp>
    </p:spTree>
    <p:extLst>
      <p:ext uri="{BB962C8B-B14F-4D97-AF65-F5344CB8AC3E}">
        <p14:creationId xmlns:p14="http://schemas.microsoft.com/office/powerpoint/2010/main" val="2608895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dirty="0"/>
              <a:t>I believe we</a:t>
            </a:r>
            <a:r>
              <a:rPr lang="zh-CN" altLang="en-US" dirty="0"/>
              <a:t> </a:t>
            </a:r>
            <a:r>
              <a:rPr lang="en-US" altLang="zh-CN" dirty="0"/>
              <a:t>all</a:t>
            </a:r>
            <a:r>
              <a:rPr lang="zh-CN" altLang="en-US" dirty="0"/>
              <a:t> </a:t>
            </a:r>
            <a:r>
              <a:rPr lang="en-US" altLang="zh-CN" dirty="0"/>
              <a:t>use</a:t>
            </a:r>
            <a:r>
              <a:rPr lang="zh-CN" altLang="en-US" dirty="0"/>
              <a:t> </a:t>
            </a:r>
            <a:r>
              <a:rPr lang="en-US" altLang="zh-CN" dirty="0"/>
              <a:t>smartphones,</a:t>
            </a:r>
            <a:r>
              <a:rPr lang="zh-CN" altLang="en-US" dirty="0"/>
              <a:t> </a:t>
            </a:r>
            <a:r>
              <a:rPr lang="en-US" altLang="zh-CN" dirty="0"/>
              <a:t>[pause]</a:t>
            </a:r>
            <a:r>
              <a:rPr lang="zh-CN" altLang="en-US" dirty="0"/>
              <a:t> </a:t>
            </a:r>
            <a:r>
              <a:rPr lang="en-US" altLang="zh-CN" dirty="0"/>
              <a:t>and</a:t>
            </a:r>
            <a:r>
              <a:rPr lang="zh-CN" altLang="en-US" dirty="0"/>
              <a:t> </a:t>
            </a:r>
            <a:r>
              <a:rPr lang="en-US" altLang="zh-CN" dirty="0"/>
              <a:t>we</a:t>
            </a:r>
            <a:r>
              <a:rPr lang="zh-CN" altLang="en-US" dirty="0"/>
              <a:t> </a:t>
            </a:r>
            <a:r>
              <a:rPr lang="en-US" altLang="zh-CN" dirty="0"/>
              <a:t>may</a:t>
            </a:r>
            <a:r>
              <a:rPr lang="zh-CN" altLang="en-US" dirty="0"/>
              <a:t> </a:t>
            </a:r>
            <a:r>
              <a:rPr lang="en-US" altLang="zh-CN" dirty="0"/>
              <a:t>notice</a:t>
            </a:r>
            <a:r>
              <a:rPr lang="zh-CN" altLang="en-US" dirty="0"/>
              <a:t> </a:t>
            </a:r>
            <a:r>
              <a:rPr lang="en-US" altLang="zh-CN" dirty="0"/>
              <a:t>that</a:t>
            </a:r>
            <a:r>
              <a:rPr lang="zh-CN" altLang="en-US" dirty="0"/>
              <a:t> </a:t>
            </a:r>
            <a:r>
              <a:rPr lang="en-US" altLang="zh-CN" dirty="0"/>
              <a:t>designers</a:t>
            </a:r>
            <a:r>
              <a:rPr lang="zh-CN" altLang="en-US" dirty="0"/>
              <a:t> </a:t>
            </a:r>
            <a:r>
              <a:rPr lang="en-US" altLang="zh-CN" dirty="0"/>
              <a:t>are</a:t>
            </a:r>
            <a:r>
              <a:rPr lang="zh-CN" altLang="en-US" dirty="0"/>
              <a:t> </a:t>
            </a:r>
            <a:r>
              <a:rPr lang="en-US" altLang="zh-CN" dirty="0"/>
              <a:t>trying</a:t>
            </a:r>
            <a:r>
              <a:rPr lang="zh-CN" altLang="en-US" dirty="0"/>
              <a:t> </a:t>
            </a:r>
            <a:r>
              <a:rPr lang="en-US" altLang="zh-CN" dirty="0"/>
              <a:t>to</a:t>
            </a:r>
            <a:r>
              <a:rPr lang="zh-CN" altLang="en-US" dirty="0"/>
              <a:t> </a:t>
            </a:r>
            <a:r>
              <a:rPr lang="en-US" altLang="zh-CN" dirty="0"/>
              <a:t>deliver</a:t>
            </a:r>
            <a:r>
              <a:rPr lang="zh-CN" altLang="en-US" dirty="0"/>
              <a:t> </a:t>
            </a:r>
            <a:r>
              <a:rPr lang="en-US" altLang="zh-CN" dirty="0"/>
              <a:t>generational</a:t>
            </a:r>
            <a:r>
              <a:rPr lang="zh-CN" altLang="en-US" dirty="0"/>
              <a:t> </a:t>
            </a:r>
            <a:r>
              <a:rPr lang="en-US" altLang="zh-CN" dirty="0"/>
              <a:t>gains</a:t>
            </a:r>
            <a:r>
              <a:rPr lang="zh-CN" altLang="en-US" dirty="0"/>
              <a:t> </a:t>
            </a:r>
            <a:r>
              <a:rPr lang="en-US" altLang="zh-CN" dirty="0"/>
              <a:t>in their new product, </a:t>
            </a:r>
          </a:p>
          <a:p>
            <a:r>
              <a:rPr lang="en-US" altLang="zh-CN" dirty="0"/>
              <a:t>such</a:t>
            </a:r>
            <a:r>
              <a:rPr lang="zh-CN" altLang="en-US" dirty="0"/>
              <a:t> </a:t>
            </a:r>
            <a:r>
              <a:rPr lang="en-US" altLang="zh-CN" dirty="0"/>
              <a:t>that</a:t>
            </a:r>
            <a:r>
              <a:rPr lang="zh-CN" altLang="en-US" dirty="0"/>
              <a:t> </a:t>
            </a:r>
            <a:r>
              <a:rPr lang="en-US" altLang="zh-CN" dirty="0"/>
              <a:t>we</a:t>
            </a:r>
            <a:r>
              <a:rPr lang="zh-CN" altLang="en-US" dirty="0"/>
              <a:t> </a:t>
            </a:r>
            <a:r>
              <a:rPr lang="en-US" altLang="zh-CN" dirty="0"/>
              <a:t>have</a:t>
            </a:r>
            <a:r>
              <a:rPr lang="zh-CN" altLang="en-US" dirty="0"/>
              <a:t> </a:t>
            </a:r>
            <a:r>
              <a:rPr lang="en-US" altLang="zh-CN" dirty="0"/>
              <a:t>more</a:t>
            </a:r>
            <a:r>
              <a:rPr lang="zh-CN" altLang="en-US" dirty="0"/>
              <a:t> </a:t>
            </a:r>
            <a:r>
              <a:rPr lang="en-US" altLang="zh-CN" dirty="0"/>
              <a:t>powerful</a:t>
            </a:r>
            <a:r>
              <a:rPr lang="zh-CN" altLang="en-US" dirty="0"/>
              <a:t> </a:t>
            </a:r>
            <a:r>
              <a:rPr lang="en-US" altLang="zh-CN" dirty="0"/>
              <a:t>and</a:t>
            </a:r>
            <a:r>
              <a:rPr lang="zh-CN" altLang="en-US" dirty="0"/>
              <a:t> </a:t>
            </a:r>
            <a:r>
              <a:rPr lang="en-US" altLang="zh-CN" dirty="0"/>
              <a:t>faster</a:t>
            </a:r>
            <a:r>
              <a:rPr lang="zh-CN" altLang="en-US" dirty="0"/>
              <a:t> </a:t>
            </a:r>
            <a:r>
              <a:rPr lang="en-US" altLang="zh-CN" dirty="0"/>
              <a:t>chip</a:t>
            </a:r>
            <a:r>
              <a:rPr lang="zh-CN" altLang="en-US" dirty="0"/>
              <a:t> </a:t>
            </a:r>
            <a:r>
              <a:rPr lang="en-US" altLang="zh-CN" dirty="0"/>
              <a:t>every</a:t>
            </a:r>
            <a:r>
              <a:rPr lang="zh-CN" altLang="en-US" dirty="0"/>
              <a:t> </a:t>
            </a:r>
            <a:r>
              <a:rPr lang="en-US" altLang="zh-CN" dirty="0"/>
              <a:t>year.</a:t>
            </a:r>
          </a:p>
          <a:p>
            <a:endParaRPr lang="en-US" altLang="zh-CN" dirty="0"/>
          </a:p>
          <a:p>
            <a:r>
              <a:rPr lang="en-US" altLang="zh-CN" dirty="0"/>
              <a:t>[click]</a:t>
            </a:r>
          </a:p>
          <a:p>
            <a:r>
              <a:rPr lang="en-US" altLang="zh-CN" dirty="0"/>
              <a:t>These</a:t>
            </a:r>
            <a:r>
              <a:rPr lang="zh-CN" altLang="en-US" dirty="0"/>
              <a:t> </a:t>
            </a:r>
            <a:r>
              <a:rPr lang="en-US" altLang="zh-CN" b="1" dirty="0"/>
              <a:t>generational</a:t>
            </a:r>
            <a:r>
              <a:rPr lang="zh-CN" altLang="en-US" dirty="0"/>
              <a:t> </a:t>
            </a:r>
            <a:r>
              <a:rPr lang="en-US" altLang="zh-CN" dirty="0"/>
              <a:t>gains</a:t>
            </a:r>
            <a:r>
              <a:rPr lang="zh-CN" altLang="en-US" dirty="0"/>
              <a:t> </a:t>
            </a:r>
            <a:r>
              <a:rPr lang="en-US" altLang="zh-CN" dirty="0"/>
              <a:t>benefit</a:t>
            </a:r>
            <a:r>
              <a:rPr lang="zh-CN" altLang="en-US" dirty="0"/>
              <a:t> </a:t>
            </a:r>
            <a:r>
              <a:rPr lang="en-US" altLang="zh-CN" dirty="0"/>
              <a:t>from</a:t>
            </a:r>
            <a:r>
              <a:rPr lang="zh-CN" altLang="en-US" dirty="0"/>
              <a:t> </a:t>
            </a:r>
            <a:r>
              <a:rPr lang="en-US" altLang="zh-CN" dirty="0"/>
              <a:t>the</a:t>
            </a:r>
            <a:r>
              <a:rPr lang="zh-CN" altLang="en-US" dirty="0"/>
              <a:t> </a:t>
            </a:r>
            <a:r>
              <a:rPr lang="en-US" altLang="zh-CN" dirty="0"/>
              <a:t>increased</a:t>
            </a:r>
            <a:r>
              <a:rPr lang="zh-CN" altLang="en-US" dirty="0"/>
              <a:t> </a:t>
            </a:r>
            <a:r>
              <a:rPr lang="en-US" altLang="zh-CN" dirty="0"/>
              <a:t>transistor</a:t>
            </a:r>
            <a:r>
              <a:rPr lang="zh-CN" altLang="en-US" dirty="0"/>
              <a:t> </a:t>
            </a:r>
            <a:r>
              <a:rPr lang="en-US" altLang="zh-CN" dirty="0"/>
              <a:t>integration</a:t>
            </a:r>
            <a:r>
              <a:rPr lang="zh-CN" altLang="en-US" dirty="0"/>
              <a:t> </a:t>
            </a:r>
            <a:r>
              <a:rPr lang="en-US" altLang="zh-CN" dirty="0"/>
              <a:t>and</a:t>
            </a:r>
            <a:r>
              <a:rPr lang="zh-CN" altLang="en-US" dirty="0"/>
              <a:t> </a:t>
            </a:r>
            <a:r>
              <a:rPr lang="en-US" altLang="zh-CN" dirty="0"/>
              <a:t>architecture</a:t>
            </a:r>
            <a:r>
              <a:rPr lang="zh-CN" altLang="en-US" dirty="0"/>
              <a:t> </a:t>
            </a:r>
            <a:r>
              <a:rPr lang="en-US" altLang="zh-CN" dirty="0"/>
              <a:t>improvements.</a:t>
            </a:r>
            <a:r>
              <a:rPr lang="zh-CN" altLang="en-US" dirty="0"/>
              <a:t> </a:t>
            </a:r>
            <a:endParaRPr lang="en-US" altLang="zh-CN" dirty="0"/>
          </a:p>
          <a:p>
            <a:r>
              <a:rPr lang="en-US" altLang="zh-CN" dirty="0"/>
              <a:t>As you can see from the different generations of </a:t>
            </a:r>
            <a:r>
              <a:rPr lang="en-US" altLang="zh-CN" dirty="0" err="1"/>
              <a:t>IPhones</a:t>
            </a:r>
            <a:r>
              <a:rPr lang="en-US" altLang="zh-CN" dirty="0"/>
              <a:t>. </a:t>
            </a:r>
          </a:p>
          <a:p>
            <a:endParaRPr lang="en-US" altLang="zh-CN" dirty="0"/>
          </a:p>
          <a:p>
            <a:endParaRPr lang="en-US" altLang="zh-CN" dirty="0"/>
          </a:p>
          <a:p>
            <a:r>
              <a:rPr lang="en-US" altLang="zh-CN" dirty="0"/>
              <a:t>This</a:t>
            </a:r>
            <a:r>
              <a:rPr lang="zh-CN" altLang="en-US" dirty="0"/>
              <a:t> </a:t>
            </a:r>
            <a:r>
              <a:rPr lang="en-US" altLang="zh-CN" dirty="0"/>
              <a:t>is</a:t>
            </a:r>
            <a:r>
              <a:rPr lang="zh-CN" altLang="en-US" dirty="0"/>
              <a:t> </a:t>
            </a:r>
            <a:r>
              <a:rPr lang="en-US" altLang="zh-CN" dirty="0"/>
              <a:t>very great,</a:t>
            </a:r>
            <a:r>
              <a:rPr lang="zh-CN" altLang="en-US" dirty="0"/>
              <a:t> </a:t>
            </a:r>
            <a:r>
              <a:rPr lang="en-US" altLang="zh-CN" dirty="0"/>
              <a:t>we keep getting better products as </a:t>
            </a:r>
            <a:r>
              <a:rPr lang="en-US" altLang="zh-CN" b="1" dirty="0"/>
              <a:t>customers</a:t>
            </a:r>
            <a:r>
              <a:rPr lang="en-US" altLang="zh-CN" dirty="0"/>
              <a:t>. [click]</a:t>
            </a:r>
            <a:r>
              <a:rPr lang="zh-CN" altLang="en-US" dirty="0"/>
              <a:t> </a:t>
            </a:r>
            <a:r>
              <a:rPr lang="en-US" altLang="zh-CN" dirty="0"/>
              <a:t>and</a:t>
            </a:r>
            <a:r>
              <a:rPr lang="zh-CN" altLang="en-US" dirty="0"/>
              <a:t> </a:t>
            </a:r>
            <a:r>
              <a:rPr lang="en-US" altLang="zh-CN" b="1" dirty="0"/>
              <a:t>can</a:t>
            </a:r>
            <a:r>
              <a:rPr lang="zh-CN" altLang="en-US" b="1" dirty="0"/>
              <a:t> </a:t>
            </a:r>
            <a:r>
              <a:rPr lang="en-US" altLang="zh-CN" b="1" dirty="0"/>
              <a:t>we</a:t>
            </a:r>
            <a:r>
              <a:rPr lang="zh-CN" altLang="en-US" b="1" dirty="0"/>
              <a:t> </a:t>
            </a:r>
            <a:r>
              <a:rPr lang="en-US" altLang="zh-CN" b="1" dirty="0"/>
              <a:t>just</a:t>
            </a:r>
            <a:r>
              <a:rPr lang="zh-CN" altLang="en-US" dirty="0"/>
              <a:t> </a:t>
            </a:r>
            <a:r>
              <a:rPr lang="en-US" altLang="zh-CN" dirty="0"/>
              <a:t>continue</a:t>
            </a:r>
            <a:r>
              <a:rPr lang="zh-CN" altLang="en-US" dirty="0"/>
              <a:t> </a:t>
            </a:r>
            <a:r>
              <a:rPr lang="en-US" altLang="zh-CN" dirty="0"/>
              <a:t>this</a:t>
            </a:r>
            <a:r>
              <a:rPr lang="zh-CN" altLang="en-US" dirty="0"/>
              <a:t> </a:t>
            </a:r>
            <a:r>
              <a:rPr lang="en-US" altLang="zh-CN" dirty="0"/>
              <a:t>trend</a:t>
            </a:r>
            <a:r>
              <a:rPr lang="zh-CN" altLang="en-US" dirty="0"/>
              <a:t> </a:t>
            </a:r>
            <a:r>
              <a:rPr lang="en-US" altLang="zh-CN" dirty="0"/>
              <a:t>to get better chips?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(Well, </a:t>
            </a:r>
            <a:r>
              <a:rPr lang="zh-CN" altLang="en-US" dirty="0"/>
              <a:t> </a:t>
            </a:r>
            <a:endParaRPr lang="en-US" altLang="zh-CN" dirty="0"/>
          </a:p>
          <a:p>
            <a:endParaRPr lang="en-CN" dirty="0"/>
          </a:p>
          <a:p>
            <a:endParaRPr lang="en-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a:t>
            </a:fld>
            <a:endParaRPr lang="en-CN"/>
          </a:p>
        </p:txBody>
      </p:sp>
    </p:spTree>
    <p:extLst>
      <p:ext uri="{BB962C8B-B14F-4D97-AF65-F5344CB8AC3E}">
        <p14:creationId xmlns:p14="http://schemas.microsoft.com/office/powerpoint/2010/main" val="3666308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dirty="0"/>
              <a:t>, there</a:t>
            </a:r>
            <a:r>
              <a:rPr lang="zh-CN" altLang="en-US" b="0" dirty="0"/>
              <a:t> </a:t>
            </a:r>
            <a:r>
              <a:rPr lang="en-US" altLang="zh-CN" b="0" dirty="0"/>
              <a:t>are</a:t>
            </a:r>
            <a:r>
              <a:rPr lang="zh-CN" altLang="en-US" b="0" dirty="0"/>
              <a:t> </a:t>
            </a:r>
            <a:r>
              <a:rPr lang="en-US" altLang="zh-CN" b="0" dirty="0"/>
              <a:t>only</a:t>
            </a:r>
            <a:r>
              <a:rPr lang="zh-CN" altLang="en-US" b="0" dirty="0"/>
              <a:t> </a:t>
            </a:r>
            <a:r>
              <a:rPr lang="en-US" altLang="zh-CN" b="1" dirty="0"/>
              <a:t>small</a:t>
            </a:r>
            <a:r>
              <a:rPr lang="zh-CN" altLang="en-US" b="0" dirty="0"/>
              <a:t> </a:t>
            </a:r>
            <a:r>
              <a:rPr lang="en-US" altLang="zh-CN" b="0" dirty="0"/>
              <a:t>error</a:t>
            </a:r>
            <a:r>
              <a:rPr lang="zh-CN" altLang="en-US" b="0" dirty="0"/>
              <a:t> </a:t>
            </a:r>
            <a:r>
              <a:rPr lang="en-US" altLang="zh-CN" b="0" dirty="0"/>
              <a:t>between</a:t>
            </a:r>
            <a:r>
              <a:rPr lang="zh-CN" altLang="en-US" b="1" dirty="0"/>
              <a:t> </a:t>
            </a:r>
            <a:r>
              <a:rPr lang="en-US" altLang="zh-CN" b="1" dirty="0"/>
              <a:t>neighboring</a:t>
            </a:r>
            <a:r>
              <a:rPr lang="zh-CN" altLang="en-US" b="1" dirty="0"/>
              <a:t> </a:t>
            </a:r>
            <a:r>
              <a:rPr lang="en-US" altLang="zh-CN" b="1" dirty="0"/>
              <a:t>cycles.</a:t>
            </a:r>
            <a:r>
              <a:rPr lang="zh-CN" altLang="en-US" b="0" dirty="0"/>
              <a:t> </a:t>
            </a:r>
            <a:r>
              <a:rPr lang="en-US" altLang="zh-CN" b="0" dirty="0"/>
              <a:t>[click]</a:t>
            </a:r>
            <a:r>
              <a:rPr lang="zh-CN" altLang="en-US" b="0" dirty="0"/>
              <a:t> </a:t>
            </a:r>
            <a:r>
              <a:rPr lang="en-US" altLang="zh-CN" b="0" dirty="0"/>
              <a:t>And</a:t>
            </a:r>
            <a:r>
              <a:rPr lang="zh-CN" altLang="en-US" b="0" dirty="0"/>
              <a:t> </a:t>
            </a:r>
            <a:r>
              <a:rPr lang="en-US" altLang="zh-CN" b="0" dirty="0"/>
              <a:t>this</a:t>
            </a:r>
            <a:r>
              <a:rPr lang="zh-CN" altLang="en-US" b="0" dirty="0"/>
              <a:t> </a:t>
            </a:r>
            <a:r>
              <a:rPr lang="en-US" altLang="zh-CN" b="0" dirty="0"/>
              <a:t>per-cycle</a:t>
            </a:r>
            <a:r>
              <a:rPr lang="zh-CN" altLang="en-US" b="0" dirty="0"/>
              <a:t> </a:t>
            </a:r>
            <a:r>
              <a:rPr lang="en-US" altLang="zh-CN" b="0" dirty="0"/>
              <a:t>prediction</a:t>
            </a:r>
            <a:r>
              <a:rPr lang="zh-CN" altLang="en-US" b="0" dirty="0"/>
              <a:t> </a:t>
            </a:r>
            <a:r>
              <a:rPr lang="en-US" altLang="zh-CN" b="0" dirty="0"/>
              <a:t>error</a:t>
            </a:r>
            <a:r>
              <a:rPr lang="zh-CN" altLang="en-US" b="0" dirty="0"/>
              <a:t> </a:t>
            </a:r>
            <a:r>
              <a:rPr lang="en-US" altLang="zh-CN" b="0" dirty="0"/>
              <a:t>will</a:t>
            </a:r>
            <a:r>
              <a:rPr lang="zh-CN" altLang="en-US" b="0" dirty="0"/>
              <a:t> </a:t>
            </a:r>
            <a:r>
              <a:rPr lang="en-US" altLang="zh-CN" b="0" dirty="0"/>
              <a:t>be</a:t>
            </a:r>
            <a:r>
              <a:rPr lang="zh-CN" altLang="en-US" b="0" dirty="0"/>
              <a:t> </a:t>
            </a:r>
            <a:r>
              <a:rPr lang="en-US" altLang="zh-CN" b="0" dirty="0"/>
              <a:t>averaged</a:t>
            </a:r>
            <a:r>
              <a:rPr lang="zh-CN" altLang="en-US" b="0" dirty="0"/>
              <a:t> </a:t>
            </a:r>
            <a:r>
              <a:rPr lang="en-US" altLang="zh-CN" b="0" dirty="0"/>
              <a:t>under</a:t>
            </a:r>
            <a:r>
              <a:rPr lang="zh-CN" altLang="en-US" b="0" dirty="0"/>
              <a:t> </a:t>
            </a:r>
            <a:r>
              <a:rPr lang="en-US" altLang="zh-CN" b="1" dirty="0"/>
              <a:t>larger</a:t>
            </a:r>
            <a:r>
              <a:rPr lang="zh-CN" altLang="en-US" b="0" dirty="0"/>
              <a:t> </a:t>
            </a:r>
            <a:r>
              <a:rPr lang="en-US" altLang="zh-CN" b="0" dirty="0"/>
              <a:t>measurement</a:t>
            </a:r>
            <a:r>
              <a:rPr lang="zh-CN" altLang="en-US" b="0" dirty="0"/>
              <a:t> </a:t>
            </a:r>
            <a:r>
              <a:rPr lang="en-US" altLang="zh-CN" b="0" dirty="0"/>
              <a:t>windows.</a:t>
            </a:r>
            <a:r>
              <a:rPr lang="zh-CN" altLang="en-US" b="0" dirty="0"/>
              <a:t> </a:t>
            </a:r>
            <a:endParaRPr lang="en-US" altLang="zh-CN" b="0" dirty="0"/>
          </a:p>
          <a:p>
            <a:endParaRPr lang="en-US" altLang="zh-CN" b="0" dirty="0"/>
          </a:p>
          <a:p>
            <a:r>
              <a:rPr lang="en-US" altLang="zh-CN" b="0" dirty="0"/>
              <a:t>In</a:t>
            </a:r>
            <a:r>
              <a:rPr lang="zh-CN" altLang="en-US" b="0" dirty="0"/>
              <a:t> </a:t>
            </a:r>
            <a:r>
              <a:rPr lang="en-US" altLang="zh-CN" b="0" dirty="0"/>
              <a:t>real-world</a:t>
            </a:r>
            <a:r>
              <a:rPr lang="zh-CN" altLang="en-US" b="0" dirty="0"/>
              <a:t> </a:t>
            </a:r>
            <a:r>
              <a:rPr lang="en-US" altLang="zh-CN" b="0" dirty="0"/>
              <a:t>applications,</a:t>
            </a:r>
            <a:r>
              <a:rPr lang="zh-CN" altLang="en-US" b="0" dirty="0"/>
              <a:t> </a:t>
            </a:r>
            <a:r>
              <a:rPr lang="en-US" altLang="zh-CN" b="0" dirty="0"/>
              <a:t>the</a:t>
            </a:r>
            <a:r>
              <a:rPr lang="zh-CN" altLang="en-US" b="0" dirty="0"/>
              <a:t> </a:t>
            </a:r>
            <a:r>
              <a:rPr lang="en-US" altLang="zh-CN" b="0" dirty="0"/>
              <a:t>impact</a:t>
            </a:r>
            <a:r>
              <a:rPr lang="zh-CN" altLang="en-US" b="0" dirty="0"/>
              <a:t> </a:t>
            </a:r>
            <a:r>
              <a:rPr lang="en-US" altLang="zh-CN" b="0" dirty="0"/>
              <a:t>of</a:t>
            </a:r>
            <a:r>
              <a:rPr lang="zh-CN" altLang="en-US" b="0" dirty="0"/>
              <a:t> </a:t>
            </a:r>
            <a:r>
              <a:rPr lang="en-US" altLang="zh-CN" b="0" dirty="0"/>
              <a:t>these</a:t>
            </a:r>
            <a:r>
              <a:rPr lang="zh-CN" altLang="en-US" b="0" dirty="0"/>
              <a:t> </a:t>
            </a:r>
            <a:r>
              <a:rPr lang="en-US" altLang="zh-CN" b="0" dirty="0"/>
              <a:t>minor</a:t>
            </a:r>
            <a:r>
              <a:rPr lang="zh-CN" altLang="en-US" b="0" dirty="0"/>
              <a:t> </a:t>
            </a:r>
            <a:r>
              <a:rPr lang="en-US" altLang="zh-CN" b="0" dirty="0"/>
              <a:t>per-cycle</a:t>
            </a:r>
            <a:r>
              <a:rPr lang="zh-CN" altLang="en-US" b="0" dirty="0"/>
              <a:t> </a:t>
            </a:r>
            <a:r>
              <a:rPr lang="en-US" altLang="zh-CN" b="0" dirty="0"/>
              <a:t>inaccuracies</a:t>
            </a:r>
            <a:r>
              <a:rPr lang="zh-CN" altLang="en-US" b="0" dirty="0"/>
              <a:t> </a:t>
            </a:r>
            <a:r>
              <a:rPr lang="en-US" altLang="zh-CN" b="0" dirty="0"/>
              <a:t>is</a:t>
            </a:r>
            <a:r>
              <a:rPr lang="zh-CN" altLang="en-US" b="0" dirty="0"/>
              <a:t> </a:t>
            </a:r>
            <a:r>
              <a:rPr lang="en-US" altLang="zh-CN" b="0" dirty="0"/>
              <a:t>inconsequential.</a:t>
            </a:r>
            <a:r>
              <a:rPr lang="zh-CN" altLang="en-US" b="0" dirty="0"/>
              <a:t> </a:t>
            </a:r>
            <a:endParaRPr lang="en-US" altLang="zh-CN" b="0" dirty="0"/>
          </a:p>
          <a:p>
            <a:endParaRPr lang="en-US" altLang="zh-CN" b="0" dirty="0"/>
          </a:p>
          <a:p>
            <a:r>
              <a:rPr lang="en-US" altLang="zh-CN" b="0" dirty="0"/>
              <a:t>Now let’s</a:t>
            </a:r>
            <a:r>
              <a:rPr lang="zh-CN" altLang="en-US" b="0" dirty="0"/>
              <a:t> </a:t>
            </a:r>
            <a:r>
              <a:rPr lang="en-US" altLang="zh-CN" b="0" dirty="0"/>
              <a:t>see</a:t>
            </a:r>
            <a:r>
              <a:rPr lang="zh-CN" altLang="en-US" b="0" dirty="0"/>
              <a:t> </a:t>
            </a:r>
            <a:r>
              <a:rPr lang="en-US" altLang="zh-CN" b="0" dirty="0"/>
              <a:t>an</a:t>
            </a:r>
            <a:r>
              <a:rPr lang="zh-CN" altLang="en-US" b="0" dirty="0"/>
              <a:t> </a:t>
            </a:r>
            <a:r>
              <a:rPr lang="en-US" altLang="zh-CN" b="0" dirty="0"/>
              <a:t>example.</a:t>
            </a:r>
            <a:r>
              <a:rPr lang="zh-CN" altLang="en-US" b="0" dirty="0"/>
              <a:t> </a:t>
            </a:r>
            <a:endParaRPr lang="en-US" altLang="zh-CN" b="0" dirty="0"/>
          </a:p>
          <a:p>
            <a:endParaRPr lang="en-US" altLang="zh-CN" b="0" dirty="0"/>
          </a:p>
          <a:p>
            <a:endParaRPr lang="en-US" altLang="zh-CN" b="0" dirty="0"/>
          </a:p>
          <a:p>
            <a:endParaRPr lang="en-US" altLang="zh-CN" b="0" dirty="0"/>
          </a:p>
        </p:txBody>
      </p:sp>
      <p:sp>
        <p:nvSpPr>
          <p:cNvPr id="4" name="Slide Number Placeholder 3"/>
          <p:cNvSpPr>
            <a:spLocks noGrp="1"/>
          </p:cNvSpPr>
          <p:nvPr>
            <p:ph type="sldNum" sz="quarter" idx="5"/>
          </p:nvPr>
        </p:nvSpPr>
        <p:spPr/>
        <p:txBody>
          <a:bodyPr/>
          <a:lstStyle/>
          <a:p>
            <a:fld id="{A68CE120-882A-C349-9195-5861423BFB9B}" type="slidenum">
              <a:rPr lang="en-CN" smtClean="0"/>
              <a:t>40</a:t>
            </a:fld>
            <a:endParaRPr lang="en-CN"/>
          </a:p>
        </p:txBody>
      </p:sp>
    </p:spTree>
    <p:extLst>
      <p:ext uri="{BB962C8B-B14F-4D97-AF65-F5344CB8AC3E}">
        <p14:creationId xmlns:p14="http://schemas.microsoft.com/office/powerpoint/2010/main" val="3832224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 I designed APOLLO to accomodate any larger power measurement window, </a:t>
            </a:r>
            <a:r>
              <a:rPr lang="en-US" dirty="0"/>
              <a:t>b</a:t>
            </a:r>
            <a:r>
              <a:rPr lang="en-US" altLang="zh-CN" dirty="0"/>
              <a:t>esides</a:t>
            </a:r>
            <a:r>
              <a:rPr lang="zh-CN" altLang="en-US" dirty="0"/>
              <a:t> </a:t>
            </a:r>
            <a:r>
              <a:rPr lang="en-CN" dirty="0"/>
              <a:t>per-cycle power tracing. </a:t>
            </a:r>
          </a:p>
          <a:p>
            <a:endParaRPr lang="en-CN" dirty="0"/>
          </a:p>
          <a:p>
            <a:r>
              <a:rPr lang="en-US" altLang="zh-CN" dirty="0"/>
              <a:t>For example, I set the power measurement </a:t>
            </a:r>
            <a:r>
              <a:rPr lang="en-CN" dirty="0"/>
              <a:t>window size equal to 128 cycles</a:t>
            </a:r>
            <a:r>
              <a:rPr lang="zh-CN" altLang="en-US" dirty="0"/>
              <a:t> </a:t>
            </a:r>
            <a:r>
              <a:rPr lang="en-US" altLang="zh-CN" dirty="0"/>
              <a:t>in</a:t>
            </a:r>
            <a:r>
              <a:rPr lang="zh-CN" altLang="en-US" dirty="0"/>
              <a:t> </a:t>
            </a:r>
            <a:r>
              <a:rPr lang="en-US" altLang="zh-CN" dirty="0"/>
              <a:t>APOLLO</a:t>
            </a:r>
            <a:r>
              <a:rPr lang="en-CN" dirty="0"/>
              <a:t>, and </a:t>
            </a:r>
            <a:r>
              <a:rPr lang="en-US" altLang="zh-CN" dirty="0"/>
              <a:t>[click]</a:t>
            </a:r>
            <a:r>
              <a:rPr lang="zh-CN" altLang="en-US" dirty="0"/>
              <a:t> </a:t>
            </a:r>
            <a:r>
              <a:rPr lang="en-CN" altLang="zh-CN" dirty="0"/>
              <a:t>h</a:t>
            </a:r>
            <a:r>
              <a:rPr lang="en-CN" dirty="0"/>
              <a:t>ere is the predicted power traces on </a:t>
            </a:r>
            <a:r>
              <a:rPr lang="en-US" altLang="zh-CN" dirty="0"/>
              <a:t>the</a:t>
            </a:r>
            <a:r>
              <a:rPr lang="zh-CN" altLang="en-US" dirty="0"/>
              <a:t> </a:t>
            </a:r>
            <a:r>
              <a:rPr lang="en-US" altLang="zh-CN" dirty="0"/>
              <a:t>same</a:t>
            </a:r>
            <a:r>
              <a:rPr lang="zh-CN" altLang="en-US" dirty="0"/>
              <a:t> </a:t>
            </a:r>
            <a:r>
              <a:rPr lang="en-CN" dirty="0"/>
              <a:t>testing workloads. </a:t>
            </a:r>
          </a:p>
          <a:p>
            <a:endParaRPr lang="en-CN" dirty="0"/>
          </a:p>
          <a:p>
            <a:r>
              <a:rPr lang="en-CN" dirty="0"/>
              <a:t>Now it only selects 70 proxies as its input, and we can see it achieves even better accuracy than the per-cycle case</a:t>
            </a:r>
            <a:r>
              <a:rPr lang="en-US" dirty="0"/>
              <a:t>.</a:t>
            </a:r>
            <a:endParaRPr lang="en-US" altLang="zh-CN"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CN" dirty="0"/>
          </a:p>
          <a:p>
            <a:r>
              <a:rPr lang="en-US" altLang="zh-CN" dirty="0"/>
              <a:t>Since</a:t>
            </a:r>
            <a:r>
              <a:rPr lang="zh-CN" altLang="en-US" dirty="0"/>
              <a:t> </a:t>
            </a:r>
            <a:r>
              <a:rPr lang="en-US" altLang="zh-CN" dirty="0"/>
              <a:t>APOLLO</a:t>
            </a:r>
            <a:r>
              <a:rPr lang="zh-CN" altLang="en-US" dirty="0"/>
              <a:t> </a:t>
            </a:r>
            <a:r>
              <a:rPr lang="en-US" altLang="zh-CN" dirty="0"/>
              <a:t>achieves</a:t>
            </a:r>
            <a:r>
              <a:rPr lang="zh-CN" altLang="en-US" dirty="0"/>
              <a:t> </a:t>
            </a:r>
            <a:r>
              <a:rPr lang="en-US" altLang="zh-CN" dirty="0"/>
              <a:t>high</a:t>
            </a:r>
            <a:r>
              <a:rPr lang="zh-CN" altLang="en-US" dirty="0"/>
              <a:t> </a:t>
            </a:r>
            <a:r>
              <a:rPr lang="en-US" altLang="zh-CN" dirty="0"/>
              <a:t>accuracy</a:t>
            </a:r>
            <a:r>
              <a:rPr lang="zh-CN" altLang="en-US" dirty="0"/>
              <a:t> </a:t>
            </a:r>
            <a:r>
              <a:rPr lang="en-US" altLang="zh-CN" dirty="0"/>
              <a:t>with</a:t>
            </a:r>
            <a:r>
              <a:rPr lang="zh-CN" altLang="en-US" dirty="0"/>
              <a:t> </a:t>
            </a:r>
            <a:r>
              <a:rPr lang="en-US" altLang="zh-CN" dirty="0"/>
              <a:t>few</a:t>
            </a:r>
            <a:r>
              <a:rPr lang="zh-CN" altLang="en-US" dirty="0"/>
              <a:t> </a:t>
            </a:r>
            <a:r>
              <a:rPr lang="en-US" altLang="zh-CN" dirty="0"/>
              <a:t>proxies, it</a:t>
            </a:r>
            <a:r>
              <a:rPr lang="zh-CN" altLang="en-US" dirty="0"/>
              <a:t> </a:t>
            </a:r>
            <a:r>
              <a:rPr lang="en-US" altLang="zh-CN" dirty="0"/>
              <a:t>is possible</a:t>
            </a:r>
            <a:r>
              <a:rPr lang="zh-CN" altLang="en-US" dirty="0"/>
              <a:t> </a:t>
            </a:r>
            <a:r>
              <a:rPr lang="en-US" altLang="zh-CN" dirty="0"/>
              <a:t>to</a:t>
            </a:r>
            <a:r>
              <a:rPr lang="zh-CN" altLang="en-US" dirty="0"/>
              <a:t> </a:t>
            </a:r>
            <a:r>
              <a:rPr lang="en-US" altLang="zh-CN" dirty="0"/>
              <a:t>**</a:t>
            </a:r>
            <a:r>
              <a:rPr lang="en-US" altLang="zh-CN" b="1" dirty="0"/>
              <a:t>directly</a:t>
            </a:r>
            <a:r>
              <a:rPr lang="zh-CN" altLang="en-US" dirty="0"/>
              <a:t> </a:t>
            </a:r>
            <a:r>
              <a:rPr lang="en-US" altLang="zh-CN" dirty="0"/>
              <a:t>synthesize</a:t>
            </a:r>
            <a:r>
              <a:rPr lang="zh-CN" altLang="en-US" dirty="0"/>
              <a:t> </a:t>
            </a:r>
            <a:r>
              <a:rPr lang="en-US" altLang="zh-CN" dirty="0"/>
              <a:t>the</a:t>
            </a:r>
            <a:r>
              <a:rPr lang="zh-CN" altLang="en-US" dirty="0"/>
              <a:t> </a:t>
            </a:r>
            <a:r>
              <a:rPr lang="en-US" altLang="zh-CN" dirty="0"/>
              <a:t>model</a:t>
            </a:r>
            <a:r>
              <a:rPr lang="zh-CN" altLang="en-US" dirty="0"/>
              <a:t> </a:t>
            </a:r>
            <a:r>
              <a:rPr lang="en-US" altLang="zh-CN" dirty="0"/>
              <a:t>at</a:t>
            </a:r>
            <a:r>
              <a:rPr lang="zh-CN" altLang="en-US" dirty="0"/>
              <a:t> </a:t>
            </a:r>
            <a:r>
              <a:rPr lang="en-US" altLang="zh-CN" dirty="0"/>
              <a:t>a</a:t>
            </a:r>
            <a:r>
              <a:rPr lang="zh-CN" altLang="en-US" dirty="0"/>
              <a:t> </a:t>
            </a:r>
            <a:r>
              <a:rPr lang="en-US" altLang="zh-CN" b="1" dirty="0"/>
              <a:t>part</a:t>
            </a:r>
            <a:r>
              <a:rPr lang="zh-CN" altLang="en-US" dirty="0"/>
              <a:t> </a:t>
            </a:r>
            <a:r>
              <a:rPr lang="en-US" altLang="zh-CN" dirty="0"/>
              <a:t>of</a:t>
            </a:r>
            <a:r>
              <a:rPr lang="zh-CN" altLang="en-US" dirty="0"/>
              <a:t> </a:t>
            </a:r>
            <a:r>
              <a:rPr lang="en-US" altLang="zh-CN" dirty="0"/>
              <a:t>the</a:t>
            </a:r>
            <a:r>
              <a:rPr lang="zh-CN" altLang="en-US" dirty="0"/>
              <a:t> </a:t>
            </a:r>
            <a:r>
              <a:rPr lang="en-US" altLang="zh-CN" dirty="0"/>
              <a:t>CPU, and as our</a:t>
            </a:r>
            <a:r>
              <a:rPr lang="zh-CN" altLang="en-US" dirty="0"/>
              <a:t> </a:t>
            </a:r>
            <a:r>
              <a:rPr lang="en-US" altLang="zh-CN" dirty="0"/>
              <a:t>runtime</a:t>
            </a:r>
            <a:r>
              <a:rPr lang="zh-CN" altLang="en-US" dirty="0"/>
              <a:t> </a:t>
            </a:r>
            <a:r>
              <a:rPr lang="en-US" altLang="zh-CN" dirty="0"/>
              <a:t>on-chip</a:t>
            </a:r>
            <a:r>
              <a:rPr lang="zh-CN" altLang="en-US" dirty="0"/>
              <a:t> </a:t>
            </a:r>
            <a:r>
              <a:rPr lang="en-US" altLang="zh-CN" dirty="0"/>
              <a:t>power</a:t>
            </a:r>
            <a:r>
              <a:rPr lang="zh-CN" altLang="en-US" dirty="0"/>
              <a:t> </a:t>
            </a:r>
            <a:r>
              <a:rPr lang="en-US" altLang="zh-CN" dirty="0"/>
              <a:t>meter</a:t>
            </a:r>
            <a:r>
              <a:rPr lang="zh-CN" altLang="en-US" dirty="0"/>
              <a:t> </a:t>
            </a:r>
            <a:r>
              <a:rPr lang="en-US" altLang="zh-CN" dirty="0"/>
              <a:t>(OPM).</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41</a:t>
            </a:fld>
            <a:endParaRPr lang="en-CN"/>
          </a:p>
        </p:txBody>
      </p:sp>
    </p:spTree>
    <p:extLst>
      <p:ext uri="{BB962C8B-B14F-4D97-AF65-F5344CB8AC3E}">
        <p14:creationId xmlns:p14="http://schemas.microsoft.com/office/powerpoint/2010/main" val="3580234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To implement</a:t>
                </a:r>
                <a:r>
                  <a:rPr lang="zh-CN" altLang="en-US" dirty="0"/>
                  <a:t> </a:t>
                </a:r>
                <a:r>
                  <a:rPr lang="en-US" altLang="zh-CN" dirty="0"/>
                  <a:t>the</a:t>
                </a:r>
                <a:r>
                  <a:rPr lang="zh-CN" altLang="en-US" dirty="0"/>
                  <a:t> </a:t>
                </a:r>
                <a:r>
                  <a:rPr lang="en-US" altLang="zh-CN" dirty="0"/>
                  <a:t>OPM</a:t>
                </a:r>
                <a:r>
                  <a:rPr lang="zh-CN" altLang="en-US" dirty="0"/>
                  <a:t> </a:t>
                </a:r>
                <a:r>
                  <a:rPr lang="en-US" altLang="zh-CN" dirty="0"/>
                  <a:t>on</a:t>
                </a:r>
                <a:r>
                  <a:rPr lang="zh-CN" altLang="en-US" dirty="0"/>
                  <a:t> </a:t>
                </a:r>
                <a:r>
                  <a:rPr lang="en-US" altLang="zh-CN" dirty="0"/>
                  <a:t>CPU,   I</a:t>
                </a:r>
                <a:r>
                  <a:rPr lang="zh-CN" altLang="en-US" dirty="0"/>
                  <a:t> </a:t>
                </a:r>
                <a:r>
                  <a:rPr lang="en-US" altLang="zh-CN" dirty="0"/>
                  <a:t>start</a:t>
                </a:r>
                <a:r>
                  <a:rPr lang="zh-CN" altLang="en-US" dirty="0"/>
                  <a:t> </a:t>
                </a:r>
                <a:r>
                  <a:rPr lang="en-US" altLang="zh-CN" dirty="0"/>
                  <a:t>with</a:t>
                </a:r>
                <a:r>
                  <a:rPr lang="zh-CN" altLang="en-US" dirty="0"/>
                  <a:t> </a:t>
                </a:r>
                <a:r>
                  <a:rPr lang="en-US" altLang="zh-CN" dirty="0"/>
                  <a:t>the</a:t>
                </a:r>
                <a:r>
                  <a:rPr lang="zh-CN" altLang="en-US" dirty="0"/>
                  <a:t> </a:t>
                </a:r>
                <a:r>
                  <a:rPr lang="en-US" altLang="zh-CN" dirty="0"/>
                  <a:t>design-time</a:t>
                </a:r>
                <a:r>
                  <a:rPr lang="zh-CN" altLang="en-US" dirty="0"/>
                  <a:t> </a:t>
                </a:r>
                <a:r>
                  <a:rPr lang="en-US" altLang="zh-CN" dirty="0"/>
                  <a:t>APOLLO</a:t>
                </a:r>
                <a:r>
                  <a:rPr lang="zh-CN" altLang="en-US" dirty="0"/>
                  <a:t> </a:t>
                </a:r>
                <a:r>
                  <a:rPr lang="en-US" altLang="zh-CN" dirty="0"/>
                  <a:t>model.</a:t>
                </a:r>
                <a:r>
                  <a:rPr lang="zh-CN" altLang="en-US" dirty="0"/>
                  <a:t> </a:t>
                </a:r>
                <a:r>
                  <a:rPr lang="en-US" altLang="zh-CN" dirty="0"/>
                  <a:t>As</a:t>
                </a:r>
                <a:r>
                  <a:rPr lang="zh-CN" altLang="en-US" dirty="0"/>
                  <a:t> </a:t>
                </a:r>
                <a:r>
                  <a:rPr lang="en-US" altLang="zh-CN" dirty="0"/>
                  <a:t>mentioned,</a:t>
                </a:r>
                <a:r>
                  <a:rPr lang="zh-CN" altLang="en-US" dirty="0"/>
                  <a:t> </a:t>
                </a:r>
                <a:r>
                  <a:rPr lang="en-US" altLang="zh-CN" dirty="0"/>
                  <a:t>it</a:t>
                </a:r>
                <a:r>
                  <a:rPr lang="zh-CN" altLang="en-US" dirty="0"/>
                  <a:t> </a:t>
                </a:r>
                <a:r>
                  <a:rPr lang="en-US" altLang="zh-CN" dirty="0"/>
                  <a:t>only takes</a:t>
                </a:r>
                <a:r>
                  <a:rPr lang="zh-CN" altLang="en-US" dirty="0"/>
                  <a:t> </a:t>
                </a:r>
                <a:r>
                  <a:rPr lang="en-US" altLang="zh-CN" dirty="0"/>
                  <a:t>Q</a:t>
                </a:r>
                <a:r>
                  <a:rPr lang="zh-CN" altLang="en-US" dirty="0"/>
                  <a:t> </a:t>
                </a:r>
                <a:r>
                  <a:rPr lang="en-US" altLang="zh-CN" dirty="0"/>
                  <a:t>binary</a:t>
                </a:r>
                <a:r>
                  <a:rPr lang="zh-CN" altLang="en-US" dirty="0"/>
                  <a:t> </a:t>
                </a:r>
                <a:r>
                  <a:rPr lang="en-US" altLang="zh-CN" dirty="0"/>
                  <a:t>features</a:t>
                </a:r>
                <a:r>
                  <a:rPr lang="zh-CN" altLang="en-US" dirty="0"/>
                  <a:t> </a:t>
                </a:r>
                <a:r>
                  <a:rPr lang="en-US" altLang="zh-CN" dirty="0"/>
                  <a:t>as</a:t>
                </a:r>
                <a:r>
                  <a:rPr lang="zh-CN" altLang="en-US" dirty="0"/>
                  <a:t> </a:t>
                </a:r>
                <a:r>
                  <a:rPr lang="en-US" altLang="zh-CN" dirty="0"/>
                  <a:t>input.</a:t>
                </a:r>
                <a:r>
                  <a:rPr lang="zh-CN" altLang="en-US" dirty="0"/>
                  <a:t> </a:t>
                </a:r>
                <a:endParaRPr lang="en-US" altLang="zh-CN" dirty="0"/>
              </a:p>
              <a:p>
                <a:endParaRPr lang="en-US" altLang="zh-CN" dirty="0"/>
              </a:p>
              <a:p>
                <a:r>
                  <a:rPr lang="en-US" altLang="zh-CN" dirty="0"/>
                  <a:t>[click]</a:t>
                </a:r>
                <a:r>
                  <a:rPr lang="zh-CN" altLang="en-US" dirty="0"/>
                  <a:t> </a:t>
                </a:r>
                <a:r>
                  <a:rPr lang="en-US" altLang="zh-CN" dirty="0"/>
                  <a:t>Then</a:t>
                </a:r>
                <a:r>
                  <a:rPr lang="zh-CN" altLang="en-US" dirty="0"/>
                  <a:t> </a:t>
                </a:r>
                <a:r>
                  <a:rPr lang="en-US" altLang="zh-CN" dirty="0"/>
                  <a:t>I</a:t>
                </a:r>
                <a:r>
                  <a:rPr lang="zh-CN" altLang="en-US" dirty="0"/>
                  <a:t> </a:t>
                </a:r>
                <a:r>
                  <a:rPr lang="en-US" altLang="zh-CN" dirty="0"/>
                  <a:t>perform</a:t>
                </a:r>
                <a:r>
                  <a:rPr lang="zh-CN" altLang="en-US" dirty="0"/>
                  <a:t> </a:t>
                </a:r>
                <a:r>
                  <a:rPr lang="en-US" altLang="zh-CN" dirty="0"/>
                  <a:t>weight-quantization</a:t>
                </a:r>
                <a:r>
                  <a:rPr lang="zh-CN" altLang="en-US" dirty="0"/>
                  <a:t> </a:t>
                </a:r>
                <a:r>
                  <a:rPr lang="en-US" altLang="zh-CN" dirty="0"/>
                  <a:t>to</a:t>
                </a:r>
                <a:r>
                  <a:rPr lang="zh-CN" altLang="en-US" dirty="0"/>
                  <a:t> </a:t>
                </a:r>
                <a:r>
                  <a:rPr lang="en-US" altLang="zh-CN" dirty="0"/>
                  <a:t>get</a:t>
                </a:r>
                <a:r>
                  <a:rPr lang="zh-CN" altLang="en-US" dirty="0"/>
                  <a:t> </a:t>
                </a:r>
                <a14:m>
                  <m:oMath xmlns:m="http://schemas.openxmlformats.org/officeDocument/2006/math">
                    <m:r>
                      <a:rPr lang="en-US" altLang="zh-CN" sz="1600" b="1" i="1" smtClean="0">
                        <a:solidFill>
                          <a:srgbClr val="00B050"/>
                        </a:solidFill>
                        <a:latin typeface="Cambria Math" panose="02040503050406030204" pitchFamily="18" charset="0"/>
                      </a:rPr>
                      <m:t>𝑾</m:t>
                    </m:r>
                  </m:oMath>
                </a14:m>
                <a:r>
                  <a:rPr lang="en-US" altLang="zh-CN" sz="1600" kern="1200" dirty="0">
                    <a:solidFill>
                      <a:schemeClr val="tx1"/>
                    </a:solidFill>
                    <a:latin typeface="+mn-lt"/>
                    <a:ea typeface="ＭＳ Ｐゴシック" charset="0"/>
                    <a:cs typeface="ＭＳ Ｐゴシック" charset="0"/>
                  </a:rPr>
                  <a:t>-bit</a:t>
                </a:r>
                <a:r>
                  <a:rPr lang="zh-CN" altLang="en-US" sz="1600" kern="1200" dirty="0">
                    <a:solidFill>
                      <a:schemeClr val="tx1"/>
                    </a:solidFill>
                    <a:latin typeface="+mn-lt"/>
                    <a:ea typeface="ＭＳ Ｐゴシック" charset="0"/>
                    <a:cs typeface="ＭＳ Ｐゴシック" charset="0"/>
                  </a:rPr>
                  <a:t> </a:t>
                </a:r>
                <a:r>
                  <a:rPr lang="en-US" altLang="zh-CN" sz="1600" kern="1200" dirty="0">
                    <a:solidFill>
                      <a:schemeClr val="tx1"/>
                    </a:solidFill>
                    <a:latin typeface="+mn-lt"/>
                    <a:ea typeface="ＭＳ Ｐゴシック" charset="0"/>
                    <a:cs typeface="ＭＳ Ｐゴシック" charset="0"/>
                  </a:rPr>
                  <a:t>quantized</a:t>
                </a:r>
                <a:r>
                  <a:rPr lang="zh-CN" altLang="en-US" sz="1600" kern="1200" dirty="0">
                    <a:solidFill>
                      <a:schemeClr val="tx1"/>
                    </a:solidFill>
                    <a:latin typeface="+mn-lt"/>
                    <a:ea typeface="ＭＳ Ｐゴシック" charset="0"/>
                    <a:cs typeface="ＭＳ Ｐゴシック" charset="0"/>
                  </a:rPr>
                  <a:t> </a:t>
                </a:r>
                <a:r>
                  <a:rPr lang="en-US" altLang="zh-CN" sz="1600" kern="1200" dirty="0">
                    <a:solidFill>
                      <a:schemeClr val="tx1"/>
                    </a:solidFill>
                    <a:latin typeface="+mn-lt"/>
                    <a:ea typeface="ＭＳ Ｐゴシック" charset="0"/>
                    <a:cs typeface="ＭＳ Ｐゴシック" charset="0"/>
                  </a:rPr>
                  <a:t>weights, in order to reduce the hardware</a:t>
                </a:r>
                <a:r>
                  <a:rPr lang="en-US" altLang="zh-CN" sz="1600" kern="1200" baseline="0" dirty="0">
                    <a:solidFill>
                      <a:schemeClr val="tx1"/>
                    </a:solidFill>
                    <a:latin typeface="+mn-lt"/>
                    <a:ea typeface="ＭＳ Ｐゴシック" charset="0"/>
                    <a:cs typeface="ＭＳ Ｐゴシック" charset="0"/>
                  </a:rPr>
                  <a:t> cost </a:t>
                </a:r>
                <a:r>
                  <a:rPr lang="en-US" altLang="zh-CN" sz="1600" kern="1200" dirty="0">
                    <a:solidFill>
                      <a:schemeClr val="tx1"/>
                    </a:solidFill>
                    <a:latin typeface="+mn-lt"/>
                    <a:ea typeface="ＭＳ Ｐゴシック" charset="0"/>
                    <a:cs typeface="ＭＳ Ｐゴシック" charset="0"/>
                  </a:rPr>
                  <a:t>.</a:t>
                </a:r>
                <a:r>
                  <a:rPr lang="zh-CN" altLang="en-US" sz="1600" kern="1200" dirty="0">
                    <a:solidFill>
                      <a:schemeClr val="tx1"/>
                    </a:solidFill>
                    <a:latin typeface="+mn-lt"/>
                    <a:ea typeface="ＭＳ Ｐゴシック" charset="0"/>
                    <a:cs typeface="ＭＳ Ｐゴシック" charset="0"/>
                  </a:rPr>
                  <a:t> </a:t>
                </a:r>
                <a:r>
                  <a:rPr lang="en-US" altLang="zh-CN" sz="1600" kern="1200" baseline="0" dirty="0">
                    <a:solidFill>
                      <a:schemeClr val="tx1"/>
                    </a:solidFill>
                    <a:latin typeface="+mn-lt"/>
                    <a:ea typeface="ＭＳ Ｐゴシック" charset="0"/>
                    <a:cs typeface="ＭＳ Ｐゴシック" charset="0"/>
                  </a:rPr>
                  <a:t>And since the inputs are binary, [click] we do not need any multipliers in this OPM implementation.</a:t>
                </a:r>
              </a:p>
              <a:p>
                <a:endParaRPr lang="en-US" altLang="zh-CN" sz="1600" kern="1200" baseline="0" dirty="0">
                  <a:solidFill>
                    <a:schemeClr val="tx1"/>
                  </a:solidFill>
                  <a:latin typeface="+mn-lt"/>
                  <a:ea typeface="ＭＳ Ｐゴシック" charset="0"/>
                  <a:cs typeface="ＭＳ Ｐゴシック" charset="0"/>
                </a:endParaRPr>
              </a:p>
              <a:p>
                <a:r>
                  <a:rPr lang="en-US" altLang="zh-CN" sz="1600" kern="1200" baseline="0" dirty="0">
                    <a:solidFill>
                      <a:schemeClr val="tx1"/>
                    </a:solidFill>
                    <a:latin typeface="+mn-lt"/>
                    <a:ea typeface="ＭＳ Ｐゴシック" charset="0"/>
                    <a:cs typeface="ＭＳ Ｐゴシック" charset="0"/>
                  </a:rPr>
                  <a:t> After that, [click] we can easily implement the OPM on hardware by directly configuring an OPM template in C++. And then we do high-level synthesis [click] to generate the OPM hardware design in RTL.</a:t>
                </a:r>
              </a:p>
              <a:p>
                <a:endParaRPr lang="en-US" altLang="zh-CN" sz="1600" kern="1200" baseline="0" dirty="0">
                  <a:solidFill>
                    <a:schemeClr val="tx1"/>
                  </a:solidFill>
                  <a:latin typeface="+mn-lt"/>
                  <a:ea typeface="ＭＳ Ｐゴシック" charset="0"/>
                  <a:cs typeface="ＭＳ Ｐゴシック" charset="0"/>
                </a:endParaRPr>
              </a:p>
              <a:p>
                <a:r>
                  <a:rPr lang="en-US" altLang="zh-CN" sz="1600" kern="1200" baseline="0" dirty="0">
                    <a:solidFill>
                      <a:schemeClr val="tx1"/>
                    </a:solidFill>
                    <a:latin typeface="+mn-lt"/>
                    <a:ea typeface="ＭＳ Ｐゴシック" charset="0"/>
                    <a:cs typeface="ＭＳ Ｐゴシック" charset="0"/>
                  </a:rPr>
                  <a:t>Based on the OPM implementation, we can also easily verify [click] the accuracy of the OPM </a:t>
                </a:r>
                <a:r>
                  <a:rPr lang="en-US" altLang="zh-CN" sz="1600" b="1" kern="1200" baseline="0" dirty="0">
                    <a:solidFill>
                      <a:schemeClr val="tx1"/>
                    </a:solidFill>
                    <a:latin typeface="+mn-lt"/>
                    <a:ea typeface="ＭＳ Ｐゴシック" charset="0"/>
                    <a:cs typeface="ＭＳ Ｐゴシック" charset="0"/>
                  </a:rPr>
                  <a:t>hardware</a:t>
                </a:r>
                <a:r>
                  <a:rPr lang="en-US" altLang="zh-CN" sz="1600" kern="1200" baseline="0" dirty="0">
                    <a:solidFill>
                      <a:schemeClr val="tx1"/>
                    </a:solidFill>
                    <a:latin typeface="+mn-lt"/>
                    <a:ea typeface="ＭＳ Ｐゴシック" charset="0"/>
                    <a:cs typeface="ＭＳ Ｐゴシック" charset="0"/>
                  </a:rPr>
                  <a:t> design, and compare it with the design-time power model.</a:t>
                </a:r>
              </a:p>
              <a:p>
                <a:endParaRPr lang="en-US" sz="1600" kern="1200" baseline="0" dirty="0">
                  <a:solidFill>
                    <a:schemeClr val="tx1"/>
                  </a:solidFill>
                  <a:latin typeface="+mn-lt"/>
                  <a:ea typeface="ＭＳ Ｐゴシック" charset="0"/>
                </a:endParaRPr>
              </a:p>
              <a:p>
                <a:endParaRPr lang="en-CN" dirty="0"/>
              </a:p>
            </p:txBody>
          </p:sp>
        </mc:Choice>
        <mc:Fallback xmlns="">
          <p:sp>
            <p:nvSpPr>
              <p:cNvPr id="3" name="Notes Placeholder 2"/>
              <p:cNvSpPr>
                <a:spLocks noGrp="1"/>
              </p:cNvSpPr>
              <p:nvPr>
                <p:ph type="body" idx="1"/>
              </p:nvPr>
            </p:nvSpPr>
            <p:spPr/>
            <p:txBody>
              <a:bodyPr/>
              <a:lstStyle/>
              <a:p>
                <a:r>
                  <a:rPr lang="en-US" altLang="zh-CN" dirty="0"/>
                  <a:t>To implement</a:t>
                </a:r>
                <a:r>
                  <a:rPr lang="zh-CN" altLang="en-US" dirty="0"/>
                  <a:t> </a:t>
                </a:r>
                <a:r>
                  <a:rPr lang="en-US" altLang="zh-CN" dirty="0"/>
                  <a:t>the</a:t>
                </a:r>
                <a:r>
                  <a:rPr lang="zh-CN" altLang="en-US" dirty="0"/>
                  <a:t> </a:t>
                </a:r>
                <a:r>
                  <a:rPr lang="en-US" altLang="zh-CN" dirty="0"/>
                  <a:t>OPM</a:t>
                </a:r>
                <a:r>
                  <a:rPr lang="zh-CN" altLang="en-US" dirty="0"/>
                  <a:t> </a:t>
                </a:r>
                <a:r>
                  <a:rPr lang="en-US" altLang="zh-CN" dirty="0"/>
                  <a:t>on</a:t>
                </a:r>
                <a:r>
                  <a:rPr lang="zh-CN" altLang="en-US" dirty="0"/>
                  <a:t> </a:t>
                </a:r>
                <a:r>
                  <a:rPr lang="en-US" altLang="zh-CN" dirty="0"/>
                  <a:t>CPU, we</a:t>
                </a:r>
                <a:r>
                  <a:rPr lang="zh-CN" altLang="en-US" dirty="0"/>
                  <a:t> </a:t>
                </a:r>
                <a:r>
                  <a:rPr lang="en-US" altLang="zh-CN" dirty="0"/>
                  <a:t>start</a:t>
                </a:r>
                <a:r>
                  <a:rPr lang="zh-CN" altLang="en-US" dirty="0"/>
                  <a:t> </a:t>
                </a:r>
                <a:r>
                  <a:rPr lang="en-US" altLang="zh-CN" dirty="0"/>
                  <a:t>with</a:t>
                </a:r>
                <a:r>
                  <a:rPr lang="zh-CN" altLang="en-US" dirty="0"/>
                  <a:t> </a:t>
                </a:r>
                <a:r>
                  <a:rPr lang="en-US" altLang="zh-CN" dirty="0"/>
                  <a:t>the</a:t>
                </a:r>
                <a:r>
                  <a:rPr lang="zh-CN" altLang="en-US" dirty="0"/>
                  <a:t> </a:t>
                </a:r>
                <a:r>
                  <a:rPr lang="en-US" altLang="zh-CN" dirty="0"/>
                  <a:t>design-time</a:t>
                </a:r>
                <a:r>
                  <a:rPr lang="zh-CN" altLang="en-US" dirty="0"/>
                  <a:t> </a:t>
                </a:r>
                <a:r>
                  <a:rPr lang="en-US" altLang="zh-CN" dirty="0"/>
                  <a:t>APOLLO</a:t>
                </a:r>
                <a:r>
                  <a:rPr lang="zh-CN" altLang="en-US" dirty="0"/>
                  <a:t> </a:t>
                </a:r>
                <a:r>
                  <a:rPr lang="en-US" altLang="zh-CN" dirty="0"/>
                  <a:t>model.</a:t>
                </a:r>
                <a:r>
                  <a:rPr lang="zh-CN" altLang="en-US" dirty="0"/>
                  <a:t> </a:t>
                </a:r>
                <a:r>
                  <a:rPr lang="en-US" altLang="zh-CN" dirty="0"/>
                  <a:t>As</a:t>
                </a:r>
                <a:r>
                  <a:rPr lang="zh-CN" altLang="en-US" dirty="0"/>
                  <a:t> </a:t>
                </a:r>
                <a:r>
                  <a:rPr lang="en-US" altLang="zh-CN" dirty="0"/>
                  <a:t>mentioned,</a:t>
                </a:r>
                <a:r>
                  <a:rPr lang="zh-CN" altLang="en-US" dirty="0"/>
                  <a:t> </a:t>
                </a:r>
                <a:r>
                  <a:rPr lang="en-US" altLang="zh-CN" dirty="0"/>
                  <a:t>it</a:t>
                </a:r>
                <a:r>
                  <a:rPr lang="zh-CN" altLang="en-US" dirty="0"/>
                  <a:t> </a:t>
                </a:r>
                <a:r>
                  <a:rPr lang="en-US" altLang="zh-CN" dirty="0"/>
                  <a:t>only takes</a:t>
                </a:r>
                <a:r>
                  <a:rPr lang="zh-CN" altLang="en-US" dirty="0"/>
                  <a:t> </a:t>
                </a:r>
                <a:r>
                  <a:rPr lang="en-US" altLang="zh-CN" dirty="0"/>
                  <a:t>Q</a:t>
                </a:r>
                <a:r>
                  <a:rPr lang="zh-CN" altLang="en-US" dirty="0"/>
                  <a:t> </a:t>
                </a:r>
                <a:r>
                  <a:rPr lang="en-US" altLang="zh-CN" dirty="0"/>
                  <a:t>binary</a:t>
                </a:r>
                <a:r>
                  <a:rPr lang="zh-CN" altLang="en-US" dirty="0"/>
                  <a:t> </a:t>
                </a:r>
                <a:r>
                  <a:rPr lang="en-US" altLang="zh-CN" dirty="0"/>
                  <a:t>features</a:t>
                </a:r>
                <a:r>
                  <a:rPr lang="zh-CN" altLang="en-US" dirty="0"/>
                  <a:t> </a:t>
                </a:r>
                <a:r>
                  <a:rPr lang="en-US" altLang="zh-CN" dirty="0"/>
                  <a:t>as</a:t>
                </a:r>
                <a:r>
                  <a:rPr lang="zh-CN" altLang="en-US" dirty="0"/>
                  <a:t> </a:t>
                </a:r>
                <a:r>
                  <a:rPr lang="en-US" altLang="zh-CN" dirty="0"/>
                  <a:t>input.</a:t>
                </a:r>
                <a:r>
                  <a:rPr lang="zh-CN" altLang="en-US" dirty="0"/>
                  <a:t> </a:t>
                </a:r>
                <a:endParaRPr lang="en-US" altLang="zh-CN" dirty="0"/>
              </a:p>
              <a:p>
                <a:endParaRPr lang="en-US" altLang="zh-CN" dirty="0"/>
              </a:p>
              <a:p>
                <a:r>
                  <a:rPr lang="en-US" altLang="zh-CN" dirty="0"/>
                  <a:t>[click]</a:t>
                </a:r>
                <a:r>
                  <a:rPr lang="zh-CN" altLang="en-US" dirty="0"/>
                  <a:t> </a:t>
                </a:r>
                <a:r>
                  <a:rPr lang="en-US" altLang="zh-CN" dirty="0"/>
                  <a:t>Then</a:t>
                </a:r>
                <a:r>
                  <a:rPr lang="zh-CN" altLang="en-US" dirty="0"/>
                  <a:t> </a:t>
                </a:r>
                <a:r>
                  <a:rPr lang="en-US" altLang="zh-CN" dirty="0"/>
                  <a:t>we</a:t>
                </a:r>
                <a:r>
                  <a:rPr lang="zh-CN" altLang="en-US" dirty="0"/>
                  <a:t> </a:t>
                </a:r>
                <a:r>
                  <a:rPr lang="en-US" altLang="zh-CN" dirty="0"/>
                  <a:t>perform</a:t>
                </a:r>
                <a:r>
                  <a:rPr lang="zh-CN" altLang="en-US" dirty="0"/>
                  <a:t> </a:t>
                </a:r>
                <a:r>
                  <a:rPr lang="en-US" altLang="zh-CN" dirty="0"/>
                  <a:t>weight-quantization</a:t>
                </a:r>
                <a:r>
                  <a:rPr lang="zh-CN" altLang="en-US" dirty="0"/>
                  <a:t> </a:t>
                </a:r>
                <a:r>
                  <a:rPr lang="en-US" altLang="zh-CN" dirty="0"/>
                  <a:t>to</a:t>
                </a:r>
                <a:r>
                  <a:rPr lang="zh-CN" altLang="en-US" dirty="0"/>
                  <a:t> </a:t>
                </a:r>
                <a:r>
                  <a:rPr lang="en-US" altLang="zh-CN" dirty="0"/>
                  <a:t>get</a:t>
                </a:r>
                <a:r>
                  <a:rPr lang="zh-CN" altLang="en-US" dirty="0"/>
                  <a:t> </a:t>
                </a:r>
                <a:r>
                  <a:rPr lang="en-US" altLang="zh-CN" sz="1600" b="1" i="0">
                    <a:solidFill>
                      <a:srgbClr val="00B050"/>
                    </a:solidFill>
                    <a:latin typeface="Cambria Math" panose="02040503050406030204" pitchFamily="18" charset="0"/>
                  </a:rPr>
                  <a:t>𝑾</a:t>
                </a:r>
                <a:r>
                  <a:rPr lang="en-US" altLang="zh-CN" sz="1600" kern="1200" dirty="0">
                    <a:solidFill>
                      <a:schemeClr val="tx1"/>
                    </a:solidFill>
                    <a:latin typeface="+mn-lt"/>
                    <a:ea typeface="ＭＳ Ｐゴシック" charset="0"/>
                    <a:cs typeface="ＭＳ Ｐゴシック" charset="0"/>
                  </a:rPr>
                  <a:t>-bit</a:t>
                </a:r>
                <a:r>
                  <a:rPr lang="zh-CN" altLang="en-US" sz="1600" kern="1200" dirty="0">
                    <a:solidFill>
                      <a:schemeClr val="tx1"/>
                    </a:solidFill>
                    <a:latin typeface="+mn-lt"/>
                    <a:ea typeface="ＭＳ Ｐゴシック" charset="0"/>
                    <a:cs typeface="ＭＳ Ｐゴシック" charset="0"/>
                  </a:rPr>
                  <a:t> </a:t>
                </a:r>
                <a:r>
                  <a:rPr lang="en-US" altLang="zh-CN" sz="1600" kern="1200" dirty="0">
                    <a:solidFill>
                      <a:schemeClr val="tx1"/>
                    </a:solidFill>
                    <a:latin typeface="+mn-lt"/>
                    <a:ea typeface="ＭＳ Ｐゴシック" charset="0"/>
                    <a:cs typeface="ＭＳ Ｐゴシック" charset="0"/>
                  </a:rPr>
                  <a:t>quantized</a:t>
                </a:r>
                <a:r>
                  <a:rPr lang="zh-CN" altLang="en-US" sz="1600" kern="1200" dirty="0">
                    <a:solidFill>
                      <a:schemeClr val="tx1"/>
                    </a:solidFill>
                    <a:latin typeface="+mn-lt"/>
                    <a:ea typeface="ＭＳ Ｐゴシック" charset="0"/>
                    <a:cs typeface="ＭＳ Ｐゴシック" charset="0"/>
                  </a:rPr>
                  <a:t> </a:t>
                </a:r>
                <a:r>
                  <a:rPr lang="en-US" altLang="zh-CN" sz="1600" kern="1200" dirty="0">
                    <a:solidFill>
                      <a:schemeClr val="tx1"/>
                    </a:solidFill>
                    <a:latin typeface="+mn-lt"/>
                    <a:ea typeface="ＭＳ Ｐゴシック" charset="0"/>
                    <a:cs typeface="ＭＳ Ｐゴシック" charset="0"/>
                  </a:rPr>
                  <a:t>weights.</a:t>
                </a:r>
                <a:r>
                  <a:rPr lang="zh-CN" altLang="en-US" sz="1600" kern="1200" dirty="0">
                    <a:solidFill>
                      <a:schemeClr val="tx1"/>
                    </a:solidFill>
                    <a:latin typeface="+mn-lt"/>
                    <a:ea typeface="ＭＳ Ｐゴシック" charset="0"/>
                    <a:cs typeface="ＭＳ Ｐゴシック" charset="0"/>
                  </a:rPr>
                  <a:t> </a:t>
                </a:r>
                <a:r>
                  <a:rPr lang="en-US" altLang="zh-CN" sz="1600" kern="1200" baseline="0" dirty="0">
                    <a:solidFill>
                      <a:schemeClr val="tx1"/>
                    </a:solidFill>
                    <a:latin typeface="+mn-lt"/>
                    <a:ea typeface="ＭＳ Ｐゴシック" charset="0"/>
                    <a:cs typeface="ＭＳ Ｐゴシック" charset="0"/>
                  </a:rPr>
                  <a:t>And since the inputs are binary, [click] we do not need any multipliers in the OPM.</a:t>
                </a:r>
              </a:p>
              <a:p>
                <a:endParaRPr lang="en-US" altLang="zh-CN" sz="1600" kern="1200" baseline="0" dirty="0">
                  <a:solidFill>
                    <a:schemeClr val="tx1"/>
                  </a:solidFill>
                  <a:latin typeface="+mn-lt"/>
                  <a:ea typeface="ＭＳ Ｐゴシック" charset="0"/>
                  <a:cs typeface="ＭＳ Ｐゴシック" charset="0"/>
                </a:endParaRPr>
              </a:p>
              <a:p>
                <a:r>
                  <a:rPr lang="en-US" altLang="zh-CN" sz="1600" kern="1200" baseline="0" dirty="0">
                    <a:solidFill>
                      <a:schemeClr val="tx1"/>
                    </a:solidFill>
                    <a:latin typeface="+mn-lt"/>
                    <a:ea typeface="ＭＳ Ｐゴシック" charset="0"/>
                    <a:cs typeface="ＭＳ Ｐゴシック" charset="0"/>
                  </a:rPr>
                  <a:t> After that, [click] we can easily implement the OPM on hardware by directly configuring an OPM template in C++. And then we do high-level synthesis [click] to generate the OPM hardware design in RTL.</a:t>
                </a:r>
              </a:p>
              <a:p>
                <a:endParaRPr lang="en-US" altLang="zh-CN" sz="1600" kern="1200" baseline="0" dirty="0">
                  <a:solidFill>
                    <a:schemeClr val="tx1"/>
                  </a:solidFill>
                  <a:latin typeface="+mn-lt"/>
                  <a:ea typeface="ＭＳ Ｐゴシック" charset="0"/>
                  <a:cs typeface="ＭＳ Ｐゴシック" charset="0"/>
                </a:endParaRPr>
              </a:p>
              <a:p>
                <a:r>
                  <a:rPr lang="en-US" altLang="zh-CN" sz="1600" kern="1200" baseline="0" dirty="0">
                    <a:solidFill>
                      <a:schemeClr val="tx1"/>
                    </a:solidFill>
                    <a:latin typeface="+mn-lt"/>
                    <a:ea typeface="ＭＳ Ｐゴシック" charset="0"/>
                    <a:cs typeface="ＭＳ Ｐゴシック" charset="0"/>
                  </a:rPr>
                  <a:t>Based on the OPM implementation, we can also easily verify [click] the accuracy of the OPM hardware design.</a:t>
                </a:r>
              </a:p>
              <a:p>
                <a:endParaRPr lang="en-US" sz="1600" kern="1200" baseline="0" dirty="0">
                  <a:solidFill>
                    <a:schemeClr val="tx1"/>
                  </a:solidFill>
                  <a:latin typeface="+mn-lt"/>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this OPM on hardware, of</a:t>
                </a:r>
                <a:r>
                  <a:rPr lang="zh-CN" altLang="en-US" dirty="0"/>
                  <a:t> </a:t>
                </a:r>
                <a:r>
                  <a:rPr lang="en-US" altLang="zh-CN" dirty="0"/>
                  <a:t>course</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b="1" dirty="0"/>
                  <a:t> </a:t>
                </a:r>
                <a:r>
                  <a:rPr lang="en-US" altLang="zh-CN" b="1" dirty="0"/>
                  <a:t>trade-off</a:t>
                </a:r>
                <a:r>
                  <a:rPr lang="zh-CN" altLang="en-US" b="1" dirty="0"/>
                  <a:t> </a:t>
                </a:r>
                <a:r>
                  <a:rPr lang="en-US" altLang="zh-CN" dirty="0"/>
                  <a:t>between</a:t>
                </a:r>
                <a:r>
                  <a:rPr lang="zh-CN" altLang="en-US" dirty="0"/>
                  <a:t> </a:t>
                </a:r>
                <a:r>
                  <a:rPr lang="en-US" altLang="zh-CN" dirty="0"/>
                  <a:t>accuracy</a:t>
                </a:r>
                <a:r>
                  <a:rPr lang="zh-CN" altLang="en-US" dirty="0"/>
                  <a:t> </a:t>
                </a:r>
                <a:r>
                  <a:rPr lang="en-US" altLang="zh-CN" dirty="0"/>
                  <a:t>and hardware implementation cost. </a:t>
                </a:r>
              </a:p>
              <a:p>
                <a:endParaRPr lang="en-CN" dirty="0"/>
              </a:p>
            </p:txBody>
          </p:sp>
        </mc:Fallback>
      </mc:AlternateContent>
      <p:sp>
        <p:nvSpPr>
          <p:cNvPr id="4" name="Slide Number Placeholder 3"/>
          <p:cNvSpPr>
            <a:spLocks noGrp="1"/>
          </p:cNvSpPr>
          <p:nvPr>
            <p:ph type="sldNum" sz="quarter" idx="5"/>
          </p:nvPr>
        </p:nvSpPr>
        <p:spPr/>
        <p:txBody>
          <a:bodyPr/>
          <a:lstStyle/>
          <a:p>
            <a:fld id="{A68CE120-882A-C349-9195-5861423BFB9B}" type="slidenum">
              <a:rPr lang="en-CN" smtClean="0"/>
              <a:t>42</a:t>
            </a:fld>
            <a:endParaRPr lang="en-CN"/>
          </a:p>
        </p:txBody>
      </p:sp>
    </p:spTree>
    <p:extLst>
      <p:ext uri="{BB962C8B-B14F-4D97-AF65-F5344CB8AC3E}">
        <p14:creationId xmlns:p14="http://schemas.microsoft.com/office/powerpoint/2010/main" val="516779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This is the aforementioned prediction results from the APOLLO design-time model. [new page]</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6C56E6CE-6839-4409-8D60-79F053019F8D}" type="slidenum">
              <a:rPr lang="en-US" altLang="en-US" smtClean="0"/>
              <a:pPr>
                <a:defRPr/>
              </a:pPr>
              <a:t>43</a:t>
            </a:fld>
            <a:endParaRPr lang="en-US" altLang="en-US"/>
          </a:p>
        </p:txBody>
      </p:sp>
    </p:spTree>
    <p:extLst>
      <p:ext uri="{BB962C8B-B14F-4D97-AF65-F5344CB8AC3E}">
        <p14:creationId xmlns:p14="http://schemas.microsoft.com/office/powerpoint/2010/main" val="3761299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And the bottom figure is the prediction result from the OPM </a:t>
            </a:r>
            <a:r>
              <a:rPr lang="zh-CN" altLang="en-US" dirty="0"/>
              <a:t>*</a:t>
            </a:r>
            <a:r>
              <a:rPr lang="en-US" dirty="0"/>
              <a:t>hardware</a:t>
            </a:r>
            <a:r>
              <a:rPr lang="zh-CN" altLang="en-US" dirty="0"/>
              <a:t>*</a:t>
            </a:r>
            <a:r>
              <a:rPr lang="en-US" dirty="0"/>
              <a:t> after quantization, generated from the C++ implementation. </a:t>
            </a:r>
          </a:p>
          <a:p>
            <a:endParaRPr lang="en-US" dirty="0"/>
          </a:p>
          <a:p>
            <a:r>
              <a:rPr lang="en-US" dirty="0"/>
              <a:t>When comparing these two predictions, [click] their difference is negligible. Both models select 159 power proxies. And we can see there is almost no accuracy degradation after quantizing weights into eleven bits.</a:t>
            </a:r>
          </a:p>
          <a:p>
            <a:endParaRPr lang="en-US" dirty="0"/>
          </a:p>
          <a:p>
            <a:r>
              <a:rPr lang="en-US" dirty="0"/>
              <a:t>In this way, I generate the OPM on hardware without sacrificing accuracy.</a:t>
            </a:r>
          </a:p>
          <a:p>
            <a:endParaRPr lang="en-US" dirty="0"/>
          </a:p>
          <a:p>
            <a:r>
              <a:rPr lang="en-US" dirty="0"/>
              <a:t>Then let's look at how I design this OPM to achieve the low cost.</a:t>
            </a:r>
          </a:p>
          <a:p>
            <a:endParaRPr lang="en-US" dirty="0"/>
          </a:p>
          <a:p>
            <a:r>
              <a:rPr lang="en-US" dirty="0"/>
              <a:t>[33 min]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let’s look at the hardware design of this low-cost OPM.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6C56E6CE-6839-4409-8D60-79F053019F8D}" type="slidenum">
              <a:rPr lang="en-US" altLang="en-US" smtClean="0"/>
              <a:pPr>
                <a:defRPr/>
              </a:pPr>
              <a:t>44</a:t>
            </a:fld>
            <a:endParaRPr lang="en-US" altLang="en-US"/>
          </a:p>
        </p:txBody>
      </p:sp>
    </p:spTree>
    <p:extLst>
      <p:ext uri="{BB962C8B-B14F-4D97-AF65-F5344CB8AC3E}">
        <p14:creationId xmlns:p14="http://schemas.microsoft.com/office/powerpoint/2010/main" val="2338102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an overview of the OPM hardware design, which consists of three major parts and is easy to implement. </a:t>
            </a:r>
          </a:p>
          <a:p>
            <a:endParaRPr lang="en-CN" dirty="0"/>
          </a:p>
          <a:p>
            <a:r>
              <a:rPr lang="en-US" altLang="zh-CN" dirty="0"/>
              <a:t>[click]</a:t>
            </a:r>
            <a:endParaRPr lang="en-CN" dirty="0"/>
          </a:p>
          <a:p>
            <a:r>
              <a:rPr lang="en-CN" dirty="0"/>
              <a:t>First, </a:t>
            </a:r>
            <a:r>
              <a:rPr lang="en-US" sz="1600" kern="1200" dirty="0">
                <a:solidFill>
                  <a:schemeClr val="tx1"/>
                </a:solidFill>
                <a:effectLst/>
                <a:latin typeface="+mn-lt"/>
                <a:ea typeface="+mn-ea"/>
                <a:cs typeface="+mn-cs"/>
              </a:rPr>
              <a:t>The “interface" latches the input signals using the register interface</a:t>
            </a:r>
            <a:r>
              <a:rPr lang="en-US" altLang="zh-CN" sz="1600" kern="1200" dirty="0">
                <a:solidFill>
                  <a:schemeClr val="tx1"/>
                </a:solidFill>
                <a:effectLst/>
                <a:latin typeface="+mn-lt"/>
                <a:ea typeface="+mn-ea"/>
                <a:cs typeface="+mn-cs"/>
              </a:rPr>
              <a:t>.</a:t>
            </a:r>
            <a:r>
              <a:rPr 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a:t>
            </a:r>
            <a:r>
              <a:rPr lang="en-US" sz="1600" kern="1200" dirty="0">
                <a:solidFill>
                  <a:schemeClr val="tx1"/>
                </a:solidFill>
                <a:effectLst/>
                <a:latin typeface="+mn-lt"/>
                <a:ea typeface="+mn-ea"/>
                <a:cs typeface="+mn-cs"/>
              </a:rPr>
              <a:t>hen </a:t>
            </a:r>
            <a:r>
              <a:rPr lang="en-US" altLang="zh-CN" sz="1600" kern="1200" dirty="0">
                <a:solidFill>
                  <a:schemeClr val="tx1"/>
                </a:solidFill>
                <a:effectLst/>
                <a:latin typeface="+mn-lt"/>
                <a:ea typeface="+mn-ea"/>
                <a:cs typeface="+mn-cs"/>
              </a:rPr>
              <a:t>it</a:t>
            </a:r>
            <a:r>
              <a:rPr lang="zh-CN" altLang="en-US" sz="1600"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extracts per-cycle toggling activities       as binary input for each proxy. </a:t>
            </a:r>
            <a:endParaRPr lang="en-US" dirty="0"/>
          </a:p>
          <a:p>
            <a:endParaRPr lang="en-CN" dirty="0"/>
          </a:p>
          <a:p>
            <a:r>
              <a:rPr lang="en-US" altLang="zh-CN" dirty="0"/>
              <a:t>[click]</a:t>
            </a: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Then </a:t>
            </a:r>
            <a:r>
              <a:rPr lang="en-US" sz="1600" kern="1200" dirty="0">
                <a:solidFill>
                  <a:schemeClr val="tx1"/>
                </a:solidFill>
                <a:effectLst/>
                <a:latin typeface="+mn-lt"/>
                <a:ea typeface="+mn-ea"/>
                <a:cs typeface="+mn-cs"/>
              </a:rPr>
              <a:t>the “computation” component calculates the *per-cycle power* </a:t>
            </a:r>
            <a:r>
              <a:rPr lang="en-US" altLang="zh-CN" sz="1600" kern="1200" dirty="0">
                <a:solidFill>
                  <a:schemeClr val="tx1"/>
                </a:solidFill>
                <a:effectLst/>
                <a:latin typeface="+mn-lt"/>
                <a:ea typeface="+mn-ea"/>
                <a:cs typeface="+mn-cs"/>
              </a:rPr>
              <a:t>based</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on</a:t>
            </a:r>
            <a:r>
              <a:rPr lang="zh-CN" altLang="en-US" sz="1600"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the quantized weights</a:t>
            </a:r>
            <a:r>
              <a:rPr lang="zh-CN" altLang="en-US" sz="1600" kern="1200" dirty="0">
                <a:solidFill>
                  <a:schemeClr val="tx1"/>
                </a:solidFill>
                <a:effectLst/>
                <a:latin typeface="+mn-lt"/>
                <a:ea typeface="+mn-ea"/>
                <a:cs typeface="+mn-cs"/>
              </a:rPr>
              <a:t> </a:t>
            </a:r>
            <a:r>
              <a:rPr lang="en-US" altLang="zh-CN" sz="1600" b="1" kern="1200" dirty="0">
                <a:solidFill>
                  <a:schemeClr val="tx1"/>
                </a:solidFill>
                <a:effectLst/>
                <a:latin typeface="+mn-lt"/>
                <a:ea typeface="+mn-ea"/>
                <a:cs typeface="+mn-cs"/>
              </a:rPr>
              <a:t>w</a:t>
            </a:r>
            <a:r>
              <a:rPr lang="zh-CN" altLang="en-US" sz="1600"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and </a:t>
            </a:r>
            <a:r>
              <a:rPr lang="en-US" altLang="zh-CN" sz="1600" kern="1200" dirty="0">
                <a:solidFill>
                  <a:schemeClr val="tx1"/>
                </a:solidFill>
                <a:effectLst/>
                <a:latin typeface="+mn-lt"/>
                <a:ea typeface="+mn-ea"/>
                <a:cs typeface="+mn-cs"/>
              </a:rPr>
              <a:t>proxies</a:t>
            </a:r>
            <a:r>
              <a:rPr lang="zh-CN" altLang="en-US" sz="1600" kern="1200" dirty="0">
                <a:solidFill>
                  <a:schemeClr val="tx1"/>
                </a:solidFill>
                <a:effectLst/>
                <a:latin typeface="+mn-lt"/>
                <a:ea typeface="+mn-ea"/>
                <a:cs typeface="+mn-cs"/>
              </a:rPr>
              <a:t> </a:t>
            </a:r>
            <a:r>
              <a:rPr lang="en-US" altLang="zh-CN" sz="1600" b="1" kern="1200" dirty="0">
                <a:solidFill>
                  <a:schemeClr val="tx1"/>
                </a:solidFill>
                <a:effectLst/>
                <a:latin typeface="+mn-lt"/>
                <a:ea typeface="+mn-ea"/>
                <a:cs typeface="+mn-cs"/>
              </a:rPr>
              <a:t>x</a:t>
            </a:r>
            <a:r>
              <a:rPr lang="en-US" sz="1600" kern="1200" dirty="0">
                <a:solidFill>
                  <a:schemeClr val="tx1"/>
                </a:solidFill>
                <a:effectLst/>
                <a:latin typeface="+mn-lt"/>
                <a:ea typeface="+mn-ea"/>
                <a:cs typeface="+mn-cs"/>
              </a:rPr>
              <a:t>.</a:t>
            </a:r>
            <a:endParaRPr lang="en-CN" dirty="0"/>
          </a:p>
          <a:p>
            <a:endParaRPr lang="en-CN" dirty="0"/>
          </a:p>
          <a:p>
            <a:r>
              <a:rPr lang="en-US" altLang="zh-CN" dirty="0"/>
              <a:t>[click]</a:t>
            </a:r>
            <a:endParaRPr lang="en-CN" dirty="0"/>
          </a:p>
          <a:p>
            <a:r>
              <a:rPr lang="en-CN" dirty="0"/>
              <a:t>Finally, it uses one counter to support the calculation of averaged power with any T-cycle measurement window. </a:t>
            </a:r>
          </a:p>
          <a:p>
            <a:r>
              <a:rPr lang="en-CN" dirty="0"/>
              <a:t>The window size T can be set to </a:t>
            </a:r>
            <a:r>
              <a:rPr lang="zh-CN" altLang="en-US" dirty="0"/>
              <a:t>*</a:t>
            </a:r>
            <a:r>
              <a:rPr lang="en-CN" dirty="0"/>
              <a:t>any number</a:t>
            </a:r>
            <a:r>
              <a:rPr lang="zh-CN" altLang="en-US" dirty="0"/>
              <a:t>*</a:t>
            </a:r>
            <a:r>
              <a:rPr lang="en-CN" dirty="0"/>
              <a:t> equals to the </a:t>
            </a:r>
            <a:r>
              <a:rPr lang="en-CN" b="1" dirty="0"/>
              <a:t>power</a:t>
            </a:r>
            <a:r>
              <a:rPr lang="en-CN" dirty="0"/>
              <a:t> of 2, such that the division is realized by directly dropping    the lowest </a:t>
            </a:r>
            <a:r>
              <a:rPr lang="en-CN" b="1" dirty="0"/>
              <a:t>log  T</a:t>
            </a:r>
            <a:r>
              <a:rPr lang="en-CN" dirty="0"/>
              <a:t> bits. </a:t>
            </a:r>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this</a:t>
            </a:r>
            <a:r>
              <a:rPr lang="zh-CN" altLang="en-US" dirty="0"/>
              <a:t> </a:t>
            </a:r>
            <a:r>
              <a:rPr lang="en-US" altLang="zh-CN" dirty="0"/>
              <a:t>OPM design, [click] it only</a:t>
            </a:r>
            <a:r>
              <a:rPr lang="zh-CN" altLang="en-US" dirty="0"/>
              <a:t> </a:t>
            </a:r>
            <a:r>
              <a:rPr lang="en-US" altLang="zh-CN" dirty="0"/>
              <a:t>includes </a:t>
            </a:r>
            <a:r>
              <a:rPr lang="en-CN" b="1" dirty="0"/>
              <a:t>Q</a:t>
            </a:r>
            <a:r>
              <a:rPr lang="en-CN" dirty="0"/>
              <a:t> binary inputs and same number of </a:t>
            </a:r>
            <a:r>
              <a:rPr lang="zh-CN" altLang="en-US" b="1" dirty="0"/>
              <a:t> </a:t>
            </a:r>
            <a:r>
              <a:rPr lang="en-CN" dirty="0"/>
              <a:t>quantized weights</a:t>
            </a:r>
            <a:r>
              <a:rPr lang="en-US" altLang="zh-CN" dirty="0"/>
              <a:t>. There are no multipliers and only one counter. So this cost is much lower than all previous 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this OPM hardware design, of</a:t>
            </a:r>
            <a:r>
              <a:rPr lang="zh-CN" altLang="en-US" dirty="0"/>
              <a:t> </a:t>
            </a:r>
            <a:r>
              <a:rPr lang="en-US" altLang="zh-CN" dirty="0"/>
              <a:t>course</a:t>
            </a:r>
            <a:r>
              <a:rPr lang="zh-CN" altLang="en-US" dirty="0"/>
              <a:t> </a:t>
            </a:r>
            <a:r>
              <a:rPr lang="en-US" altLang="zh-CN" dirty="0"/>
              <a:t>there</a:t>
            </a:r>
            <a:r>
              <a:rPr lang="zh-CN" altLang="en-US" dirty="0"/>
              <a:t> </a:t>
            </a:r>
            <a:r>
              <a:rPr lang="en-US" altLang="zh-CN" dirty="0"/>
              <a:t>is</a:t>
            </a:r>
            <a:r>
              <a:rPr lang="zh-CN" altLang="en-US" dirty="0"/>
              <a:t> </a:t>
            </a:r>
            <a:r>
              <a:rPr lang="en-US" altLang="zh-CN" dirty="0"/>
              <a:t>still a</a:t>
            </a:r>
            <a:r>
              <a:rPr lang="zh-CN" altLang="en-US" b="1" dirty="0"/>
              <a:t> </a:t>
            </a:r>
            <a:r>
              <a:rPr lang="en-US" altLang="zh-CN" b="1" dirty="0"/>
              <a:t>trade-off</a:t>
            </a:r>
            <a:r>
              <a:rPr lang="zh-CN" altLang="en-US" b="1" dirty="0"/>
              <a:t> </a:t>
            </a:r>
            <a:r>
              <a:rPr lang="en-US" altLang="zh-CN" dirty="0"/>
              <a:t>between</a:t>
            </a:r>
            <a:r>
              <a:rPr lang="zh-CN" altLang="en-US" dirty="0"/>
              <a:t> </a:t>
            </a:r>
            <a:r>
              <a:rPr lang="en-US" altLang="zh-CN" dirty="0"/>
              <a:t>accuracy</a:t>
            </a:r>
            <a:r>
              <a:rPr lang="zh-CN" altLang="en-US" dirty="0"/>
              <a:t> </a:t>
            </a:r>
            <a:r>
              <a:rPr lang="en-US" altLang="zh-CN" dirty="0"/>
              <a:t>and hardware implementation cost. Let's look at a study on this *trade-off*.</a:t>
            </a:r>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45</a:t>
            </a:fld>
            <a:endParaRPr lang="en-CN"/>
          </a:p>
        </p:txBody>
      </p:sp>
    </p:spTree>
    <p:extLst>
      <p:ext uri="{BB962C8B-B14F-4D97-AF65-F5344CB8AC3E}">
        <p14:creationId xmlns:p14="http://schemas.microsoft.com/office/powerpoint/2010/main" val="16183824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Here   I measure the </a:t>
                </a:r>
                <a:r>
                  <a:rPr lang="en-US" altLang="zh-CN" dirty="0"/>
                  <a:t>OPM</a:t>
                </a:r>
                <a:r>
                  <a:rPr lang="zh-CN" altLang="en-US" dirty="0"/>
                  <a:t> </a:t>
                </a:r>
                <a:r>
                  <a:rPr lang="en-US" altLang="zh-CN" dirty="0"/>
                  <a:t>*</a:t>
                </a:r>
                <a:r>
                  <a:rPr lang="en-US" dirty="0"/>
                  <a:t>accuracy* in </a:t>
                </a:r>
                <a:r>
                  <a:rPr lang="en-US" altLang="zh-CN" dirty="0"/>
                  <a:t>error</a:t>
                </a:r>
                <a:r>
                  <a:rPr lang="en-US" dirty="0"/>
                  <a:t> in the Z axis [click] and use the color [click] to indicate OPM hardware cost measured in area overhead.</a:t>
                </a:r>
              </a:p>
              <a:p>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[click] Then I</a:t>
                </a:r>
                <a:r>
                  <a:rPr lang="en-US" sz="1600" baseline="0" dirty="0">
                    <a:solidFill>
                      <a:schemeClr val="tx2"/>
                    </a:solidFill>
                  </a:rPr>
                  <a:t> study the trade-off by choosing different</a:t>
                </a:r>
                <a:r>
                  <a:rPr lang="en-US" sz="1600" dirty="0">
                    <a:solidFill>
                      <a:schemeClr val="tx2"/>
                    </a:solidFill>
                  </a:rPr>
                  <a:t> input proxy num</a:t>
                </a:r>
                <a:r>
                  <a:rPr lang="zh-CN" altLang="en-US" sz="1600" dirty="0">
                    <a:solidFill>
                      <a:schemeClr val="tx2"/>
                    </a:solidFill>
                  </a:rPr>
                  <a:t> </a:t>
                </a:r>
                <a14:m>
                  <m:oMath xmlns:m="http://schemas.openxmlformats.org/officeDocument/2006/math">
                    <m:r>
                      <a:rPr lang="en-US" altLang="zh-CN" sz="1600">
                        <a:solidFill>
                          <a:schemeClr val="tx2"/>
                        </a:solidFill>
                        <a:latin typeface="Cambria Math" panose="02040503050406030204" pitchFamily="18" charset="0"/>
                      </a:rPr>
                      <m:t>𝑸</m:t>
                    </m:r>
                  </m:oMath>
                </a14:m>
                <a:r>
                  <a:rPr lang="en-US" sz="1600" dirty="0">
                    <a:solidFill>
                      <a:schemeClr val="tx2"/>
                    </a:solidFill>
                  </a:rPr>
                  <a:t> and weight</a:t>
                </a:r>
                <a:r>
                  <a:rPr lang="en-US" sz="1600" baseline="0" dirty="0">
                    <a:solidFill>
                      <a:schemeClr val="tx2"/>
                    </a:solidFill>
                  </a:rPr>
                  <a:t> </a:t>
                </a:r>
                <a:r>
                  <a:rPr lang="en-US" sz="1600" dirty="0">
                    <a:solidFill>
                      <a:schemeClr val="tx2"/>
                    </a:solidFill>
                  </a:rPr>
                  <a:t>quantization bits</a:t>
                </a:r>
                <a:r>
                  <a:rPr lang="zh-CN" altLang="en-US" sz="1600" dirty="0">
                    <a:solidFill>
                      <a:schemeClr val="tx2"/>
                    </a:solidFill>
                  </a:rPr>
                  <a:t> </a:t>
                </a:r>
                <a14:m>
                  <m:oMath xmlns:m="http://schemas.openxmlformats.org/officeDocument/2006/math">
                    <m:r>
                      <a:rPr lang="en-US" altLang="zh-CN" sz="1600">
                        <a:solidFill>
                          <a:schemeClr val="tx2"/>
                        </a:solidFill>
                        <a:latin typeface="Cambria Math" panose="02040503050406030204" pitchFamily="18" charset="0"/>
                      </a:rPr>
                      <m:t>𝑾</m:t>
                    </m:r>
                  </m:oMath>
                </a14:m>
                <a:r>
                  <a:rPr lang="en-US" sz="1600" dirty="0">
                    <a:solidFill>
                      <a:schemeClr val="tx2"/>
                    </a:solidFill>
                  </a:rPr>
                  <a:t>.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And this is the measurement result [click]. </a:t>
                </a:r>
              </a:p>
              <a:p>
                <a:endParaRPr lang="en-CN" dirty="0"/>
              </a:p>
            </p:txBody>
          </p:sp>
        </mc:Choice>
        <mc:Fallback xmlns="">
          <p:sp>
            <p:nvSpPr>
              <p:cNvPr id="3" name="Notes Placeholder 2"/>
              <p:cNvSpPr>
                <a:spLocks noGrp="1"/>
              </p:cNvSpPr>
              <p:nvPr>
                <p:ph type="body" idx="1"/>
              </p:nvPr>
            </p:nvSpPr>
            <p:spPr/>
            <p:txBody>
              <a:bodyPr/>
              <a:lstStyle/>
              <a:p>
                <a:r>
                  <a:rPr lang="en-US" dirty="0"/>
                  <a:t>We measure the </a:t>
                </a:r>
                <a:r>
                  <a:rPr lang="en-US" altLang="zh-CN" dirty="0"/>
                  <a:t>OPM</a:t>
                </a:r>
                <a:r>
                  <a:rPr lang="zh-CN" altLang="en-US" dirty="0"/>
                  <a:t> </a:t>
                </a:r>
                <a:r>
                  <a:rPr lang="en-US" altLang="zh-CN" dirty="0"/>
                  <a:t>hardware</a:t>
                </a:r>
                <a:r>
                  <a:rPr lang="zh-CN" altLang="en-US" dirty="0"/>
                  <a:t> </a:t>
                </a:r>
                <a:r>
                  <a:rPr lang="en-US" dirty="0"/>
                  <a:t>accuracy in RMSE in the Z axis [click] and use the color [click] to indicate OPM hardware cost measured in area overhead.</a:t>
                </a:r>
              </a:p>
              <a:p>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[click] We</a:t>
                </a:r>
                <a:r>
                  <a:rPr lang="en-US" sz="1600" baseline="0" dirty="0">
                    <a:solidFill>
                      <a:schemeClr val="tx2"/>
                    </a:solidFill>
                  </a:rPr>
                  <a:t> study the trade-off by choosing different</a:t>
                </a:r>
                <a:r>
                  <a:rPr lang="en-US" sz="1600" dirty="0">
                    <a:solidFill>
                      <a:schemeClr val="tx2"/>
                    </a:solidFill>
                  </a:rPr>
                  <a:t> proxy num</a:t>
                </a:r>
                <a:r>
                  <a:rPr lang="zh-CN" altLang="en-US" sz="1600" dirty="0">
                    <a:solidFill>
                      <a:schemeClr val="tx2"/>
                    </a:solidFill>
                  </a:rPr>
                  <a:t> </a:t>
                </a:r>
                <a:r>
                  <a:rPr lang="en-US" altLang="zh-CN" sz="1600" i="0">
                    <a:solidFill>
                      <a:schemeClr val="tx2"/>
                    </a:solidFill>
                    <a:latin typeface="Cambria Math" panose="02040503050406030204" pitchFamily="18" charset="0"/>
                  </a:rPr>
                  <a:t>𝑸</a:t>
                </a:r>
                <a:r>
                  <a:rPr lang="en-US" sz="1600" dirty="0">
                    <a:solidFill>
                      <a:schemeClr val="tx2"/>
                    </a:solidFill>
                  </a:rPr>
                  <a:t> and quantization bits</a:t>
                </a:r>
                <a:r>
                  <a:rPr lang="zh-CN" altLang="en-US" sz="1600" dirty="0">
                    <a:solidFill>
                      <a:schemeClr val="tx2"/>
                    </a:solidFill>
                  </a:rPr>
                  <a:t> </a:t>
                </a:r>
                <a:r>
                  <a:rPr lang="en-US" altLang="zh-CN" sz="1600" i="0">
                    <a:solidFill>
                      <a:schemeClr val="tx2"/>
                    </a:solidFill>
                    <a:latin typeface="Cambria Math" panose="02040503050406030204" pitchFamily="18" charset="0"/>
                  </a:rPr>
                  <a:t>𝑾</a:t>
                </a:r>
                <a:r>
                  <a:rPr lang="en-US" sz="1600" dirty="0">
                    <a:solidFill>
                      <a:schemeClr val="tx2"/>
                    </a:solidFill>
                  </a:rPr>
                  <a:t>.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And this is the measurement result [click]. </a:t>
                </a:r>
              </a:p>
              <a:p>
                <a:endParaRPr lang="en-CN" dirty="0"/>
              </a:p>
            </p:txBody>
          </p:sp>
        </mc:Fallback>
      </mc:AlternateContent>
      <p:sp>
        <p:nvSpPr>
          <p:cNvPr id="4" name="Slide Number Placeholder 3"/>
          <p:cNvSpPr>
            <a:spLocks noGrp="1"/>
          </p:cNvSpPr>
          <p:nvPr>
            <p:ph type="sldNum" sz="quarter" idx="5"/>
          </p:nvPr>
        </p:nvSpPr>
        <p:spPr/>
        <p:txBody>
          <a:bodyPr/>
          <a:lstStyle/>
          <a:p>
            <a:fld id="{A68CE120-882A-C349-9195-5861423BFB9B}" type="slidenum">
              <a:rPr lang="en-CN" smtClean="0"/>
              <a:t>46</a:t>
            </a:fld>
            <a:endParaRPr lang="en-CN"/>
          </a:p>
        </p:txBody>
      </p:sp>
    </p:spTree>
    <p:extLst>
      <p:ext uri="{BB962C8B-B14F-4D97-AF65-F5344CB8AC3E}">
        <p14:creationId xmlns:p14="http://schemas.microsoft.com/office/powerpoint/2010/main" val="3220148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Based on this result, my strategy [click] is to keep quantization bits W</a:t>
            </a:r>
            <a:r>
              <a:rPr lang="zh-CN" altLang="en-US" sz="1600" dirty="0">
                <a:solidFill>
                  <a:schemeClr val="tx2"/>
                </a:solidFill>
              </a:rPr>
              <a:t> </a:t>
            </a:r>
            <a:r>
              <a:rPr lang="en-US" altLang="zh-CN" sz="1600" dirty="0">
                <a:solidFill>
                  <a:schemeClr val="tx2"/>
                </a:solidFill>
              </a:rPr>
              <a:t>in</a:t>
            </a:r>
            <a:r>
              <a:rPr lang="zh-CN" altLang="en-US" sz="1600" dirty="0">
                <a:solidFill>
                  <a:schemeClr val="tx2"/>
                </a:solidFill>
              </a:rPr>
              <a:t> </a:t>
            </a:r>
            <a:r>
              <a:rPr lang="en-US" altLang="zh-CN" sz="1600" dirty="0">
                <a:solidFill>
                  <a:schemeClr val="tx2"/>
                </a:solidFill>
              </a:rPr>
              <a:t>a</a:t>
            </a:r>
            <a:r>
              <a:rPr lang="zh-CN" altLang="en-US" sz="1600" dirty="0">
                <a:solidFill>
                  <a:schemeClr val="tx2"/>
                </a:solidFill>
              </a:rPr>
              <a:t> </a:t>
            </a:r>
            <a:r>
              <a:rPr lang="en-US" altLang="zh-CN" sz="1600" dirty="0">
                <a:solidFill>
                  <a:schemeClr val="tx2"/>
                </a:solidFill>
              </a:rPr>
              <a:t>reasonable</a:t>
            </a:r>
            <a:r>
              <a:rPr lang="zh-CN" altLang="en-US" sz="1600" dirty="0">
                <a:solidFill>
                  <a:schemeClr val="tx2"/>
                </a:solidFill>
              </a:rPr>
              <a:t> </a:t>
            </a:r>
            <a:r>
              <a:rPr lang="en-US" altLang="zh-CN" sz="1600" dirty="0">
                <a:solidFill>
                  <a:schemeClr val="tx2"/>
                </a:solidFill>
              </a:rPr>
              <a:t>range</a:t>
            </a:r>
            <a:r>
              <a:rPr lang="en-US" sz="1600" dirty="0">
                <a:solidFill>
                  <a:schemeClr val="tx2"/>
                </a:solidFill>
              </a:rPr>
              <a:t>, then vary Q for different solutions.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sz="1600" dirty="0">
                <a:solidFill>
                  <a:schemeClr val="tx2"/>
                </a:solidFill>
              </a:rPr>
              <a:t>[pause]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sz="1600" dirty="0">
                <a:solidFill>
                  <a:schemeClr val="tx2"/>
                </a:solidFill>
              </a:rPr>
              <a:t>For example, [click] for an OPM solution at this point, the proxy number Q equals 159 and quantization bit W equals 11. This OPM </a:t>
            </a:r>
            <a:r>
              <a:rPr lang="en-US" altLang="zh-CN" sz="1600" dirty="0">
                <a:solidFill>
                  <a:schemeClr val="tx2"/>
                </a:solidFill>
              </a:rPr>
              <a:t>hardware</a:t>
            </a:r>
            <a:r>
              <a:rPr lang="zh-CN" altLang="en-US" sz="1600" dirty="0">
                <a:solidFill>
                  <a:schemeClr val="tx2"/>
                </a:solidFill>
              </a:rPr>
              <a:t> </a:t>
            </a:r>
            <a:r>
              <a:rPr lang="en-US" altLang="zh-CN" sz="1600" dirty="0">
                <a:solidFill>
                  <a:schemeClr val="tx2"/>
                </a:solidFill>
              </a:rPr>
              <a:t>solution</a:t>
            </a:r>
            <a:r>
              <a:rPr lang="zh-CN" altLang="en-US" sz="1600" dirty="0">
                <a:solidFill>
                  <a:schemeClr val="tx2"/>
                </a:solidFill>
              </a:rPr>
              <a:t> </a:t>
            </a:r>
            <a:r>
              <a:rPr lang="en-US" sz="1600" dirty="0">
                <a:solidFill>
                  <a:schemeClr val="tx2"/>
                </a:solidFill>
              </a:rPr>
              <a:t>achieves [</a:t>
            </a:r>
            <a:r>
              <a:rPr lang="en-US" sz="1600" b="1" kern="1200" dirty="0">
                <a:solidFill>
                  <a:srgbClr val="00B050"/>
                </a:solidFill>
                <a:latin typeface="+mn-lt"/>
                <a:ea typeface="ＭＳ Ｐゴシック" charset="0"/>
                <a:cs typeface="ＭＳ Ｐゴシック" charset="0"/>
              </a:rPr>
              <a:t>&lt; 0.2% </a:t>
            </a:r>
            <a:r>
              <a:rPr lang="en-US" sz="1600" kern="1200" dirty="0">
                <a:solidFill>
                  <a:schemeClr val="tx2"/>
                </a:solidFill>
                <a:latin typeface="+mn-lt"/>
                <a:ea typeface="ＭＳ Ｐゴシック" charset="0"/>
                <a:cs typeface="ＭＳ Ｐゴシック" charset="0"/>
              </a:rPr>
              <a:t>area overhead of </a:t>
            </a:r>
            <a:r>
              <a:rPr lang="en-US" altLang="zh-CN" sz="1600" kern="1200" dirty="0">
                <a:solidFill>
                  <a:schemeClr val="tx2"/>
                </a:solidFill>
                <a:latin typeface="+mn-lt"/>
                <a:ea typeface="ＭＳ Ｐゴシック" charset="0"/>
                <a:cs typeface="ＭＳ Ｐゴシック" charset="0"/>
              </a:rPr>
              <a:t>the</a:t>
            </a:r>
            <a:r>
              <a:rPr lang="zh-CN" altLang="en-US" sz="1600" kern="1200" dirty="0">
                <a:solidFill>
                  <a:schemeClr val="tx2"/>
                </a:solidFill>
                <a:latin typeface="+mn-lt"/>
                <a:ea typeface="ＭＳ Ｐゴシック" charset="0"/>
                <a:cs typeface="ＭＳ Ｐゴシック" charset="0"/>
              </a:rPr>
              <a:t> </a:t>
            </a:r>
            <a:r>
              <a:rPr lang="en-US" altLang="zh-CN" sz="1600" kern="1200" dirty="0">
                <a:solidFill>
                  <a:schemeClr val="tx2"/>
                </a:solidFill>
                <a:latin typeface="+mn-lt"/>
                <a:ea typeface="ＭＳ Ｐゴシック" charset="0"/>
                <a:cs typeface="ＭＳ Ｐゴシック" charset="0"/>
              </a:rPr>
              <a:t>CPU</a:t>
            </a:r>
            <a:r>
              <a:rPr lang="en-US" sz="1600" dirty="0">
                <a:solidFill>
                  <a:schemeClr val="tx2"/>
                </a:solidFill>
              </a:rPr>
              <a:t>] and [</a:t>
            </a:r>
            <a:r>
              <a:rPr lang="en-US" sz="1600" b="1" dirty="0">
                <a:solidFill>
                  <a:srgbClr val="00B050"/>
                </a:solidFill>
              </a:rPr>
              <a:t>&lt; 10% </a:t>
            </a:r>
            <a:r>
              <a:rPr lang="en-US" sz="1600" dirty="0">
                <a:solidFill>
                  <a:schemeClr val="tx2"/>
                </a:solidFill>
              </a:rPr>
              <a:t>in the </a:t>
            </a:r>
            <a:r>
              <a:rPr lang="en-US" altLang="zh-CN" sz="1600" dirty="0">
                <a:solidFill>
                  <a:schemeClr val="tx2"/>
                </a:solidFill>
              </a:rPr>
              <a:t>error</a:t>
            </a:r>
            <a:r>
              <a:rPr lang="en-US" sz="1600" dirty="0">
                <a:solidFill>
                  <a:schemeClr val="tx2"/>
                </a:solidFill>
              </a:rPr>
              <a:t>]</a:t>
            </a:r>
            <a:r>
              <a:rPr lang="en-US" altLang="zh-CN" sz="1600" dirty="0">
                <a:solidFill>
                  <a:schemeClr val="tx2"/>
                </a:solidFill>
              </a:rPr>
              <a:t>. It indicates low hardware cost and high accuracy achieved at the same time.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600" dirty="0">
              <a:solidFill>
                <a:schemeClr val="tx2"/>
              </a:solidFill>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[pause]</a:t>
            </a:r>
          </a:p>
          <a:p>
            <a:r>
              <a:rPr lang="en-US" altLang="zh-CN" dirty="0"/>
              <a:t>So</a:t>
            </a:r>
            <a:r>
              <a:rPr lang="zh-CN" altLang="en-US" dirty="0"/>
              <a:t> </a:t>
            </a:r>
            <a:r>
              <a:rPr lang="en-US" altLang="zh-CN" dirty="0"/>
              <a:t>up</a:t>
            </a:r>
            <a:r>
              <a:rPr lang="zh-CN" altLang="en-US" dirty="0"/>
              <a:t> </a:t>
            </a:r>
            <a:r>
              <a:rPr lang="en-US" altLang="zh-CN" dirty="0"/>
              <a:t>to</a:t>
            </a:r>
            <a:r>
              <a:rPr lang="zh-CN" altLang="en-US" dirty="0"/>
              <a:t> </a:t>
            </a:r>
            <a:r>
              <a:rPr lang="en-US" altLang="zh-CN" dirty="0"/>
              <a:t>now</a:t>
            </a:r>
            <a:r>
              <a:rPr lang="zh-CN" altLang="en-US" dirty="0"/>
              <a:t> </a:t>
            </a:r>
            <a:r>
              <a:rPr lang="en-US" altLang="zh-CN" dirty="0"/>
              <a:t>I</a:t>
            </a:r>
            <a:r>
              <a:rPr lang="zh-CN" altLang="en-US" dirty="0"/>
              <a:t> </a:t>
            </a:r>
            <a:r>
              <a:rPr lang="en-US" altLang="zh-CN" dirty="0"/>
              <a:t>have</a:t>
            </a:r>
            <a:r>
              <a:rPr lang="zh-CN" altLang="en-US" dirty="0"/>
              <a:t> </a:t>
            </a:r>
            <a:r>
              <a:rPr lang="en-US" altLang="zh-CN" dirty="0"/>
              <a:t>covered</a:t>
            </a:r>
            <a:r>
              <a:rPr lang="zh-CN" altLang="en-US" dirty="0"/>
              <a:t> </a:t>
            </a:r>
            <a:r>
              <a:rPr lang="en-US" altLang="zh-CN" dirty="0"/>
              <a:t>how</a:t>
            </a:r>
            <a:r>
              <a:rPr lang="zh-CN" altLang="en-US" dirty="0"/>
              <a:t> </a:t>
            </a:r>
            <a:r>
              <a:rPr lang="en-US" altLang="zh-CN" dirty="0"/>
              <a:t>the</a:t>
            </a:r>
            <a:r>
              <a:rPr lang="zh-CN" altLang="en-US" dirty="0"/>
              <a:t> </a:t>
            </a:r>
            <a:r>
              <a:rPr lang="en-US" altLang="zh-CN" dirty="0"/>
              <a:t>model</a:t>
            </a:r>
            <a:r>
              <a:rPr lang="zh-CN" altLang="en-US" dirty="0"/>
              <a:t> </a:t>
            </a:r>
            <a:r>
              <a:rPr lang="en-US" altLang="zh-CN" dirty="0"/>
              <a:t>performs</a:t>
            </a:r>
            <a:r>
              <a:rPr lang="zh-CN" altLang="en-US" dirty="0"/>
              <a:t> </a:t>
            </a:r>
            <a:r>
              <a:rPr lang="en-US" altLang="zh-CN" dirty="0"/>
              <a:t>for</a:t>
            </a:r>
            <a:r>
              <a:rPr lang="zh-CN" altLang="en-US" dirty="0"/>
              <a:t> </a:t>
            </a:r>
            <a:r>
              <a:rPr lang="en-US" altLang="zh-CN" dirty="0"/>
              <a:t>design-time</a:t>
            </a:r>
            <a:r>
              <a:rPr lang="zh-CN" altLang="en-US" dirty="0"/>
              <a:t> </a:t>
            </a:r>
            <a:r>
              <a:rPr lang="en-US" altLang="zh-CN" dirty="0"/>
              <a:t>modeling</a:t>
            </a:r>
            <a:r>
              <a:rPr lang="zh-CN" altLang="en-US" dirty="0"/>
              <a:t> </a:t>
            </a:r>
            <a:r>
              <a:rPr lang="en-US" altLang="zh-CN" dirty="0"/>
              <a:t>and</a:t>
            </a:r>
            <a:r>
              <a:rPr lang="zh-CN" altLang="en-US" dirty="0"/>
              <a:t> </a:t>
            </a:r>
            <a:r>
              <a:rPr lang="en-US" altLang="zh-CN" dirty="0"/>
              <a:t>runtime</a:t>
            </a:r>
            <a:r>
              <a:rPr lang="zh-CN" altLang="en-US" dirty="0"/>
              <a:t> </a:t>
            </a:r>
            <a:r>
              <a:rPr lang="en-US" altLang="zh-CN" dirty="0"/>
              <a:t>power</a:t>
            </a:r>
            <a:r>
              <a:rPr lang="zh-CN" altLang="en-US" dirty="0"/>
              <a:t> </a:t>
            </a:r>
            <a:r>
              <a:rPr lang="en-US" altLang="zh-CN" dirty="0"/>
              <a:t>estimation</a:t>
            </a:r>
            <a:r>
              <a:rPr lang="en-GB" b="0" dirty="0"/>
              <a:t>. </a:t>
            </a:r>
            <a:endParaRPr lang="en-GB" altLang="zh-CN" dirty="0"/>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Based on the unique capability of this method, APOLLO actually opens up multiple new application areas    that are beyond what is possible    in the previous works.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And in this talk, I will highlight two of them, one for design time and the other for runtime. </a:t>
            </a:r>
          </a:p>
          <a:p>
            <a:endParaRPr lang="en-GB" altLang="zh-CN" dirty="0"/>
          </a:p>
          <a:p>
            <a:endParaRPr lang="en-US" altLang="zh-CN" dirty="0"/>
          </a:p>
          <a:p>
            <a:endParaRPr lang="en-GB" dirty="0"/>
          </a:p>
          <a:p>
            <a:r>
              <a:rPr lang="en-US" altLang="zh-CN" dirty="0"/>
              <a:t>[11</a:t>
            </a:r>
            <a:r>
              <a:rPr lang="zh-CN" altLang="en-US" dirty="0"/>
              <a:t> </a:t>
            </a:r>
            <a:r>
              <a:rPr lang="en-US" altLang="zh-CN" dirty="0"/>
              <a:t>min]</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47</a:t>
            </a:fld>
            <a:endParaRPr lang="en-CN"/>
          </a:p>
        </p:txBody>
      </p:sp>
    </p:spTree>
    <p:extLst>
      <p:ext uri="{BB962C8B-B14F-4D97-AF65-F5344CB8AC3E}">
        <p14:creationId xmlns:p14="http://schemas.microsoft.com/office/powerpoint/2010/main" val="33000522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first application</a:t>
            </a:r>
            <a:r>
              <a:rPr lang="zh-CN" altLang="en-US" dirty="0"/>
              <a:t> </a:t>
            </a:r>
            <a:r>
              <a:rPr lang="en-US" altLang="zh-CN" dirty="0"/>
              <a:t>of APOLLO targets benefiting design-time power optimization. To achieve this, we can use the model to analyze power-contributors for designers. </a:t>
            </a:r>
          </a:p>
          <a:p>
            <a:endParaRPr lang="en-US" altLang="zh-CN" dirty="0"/>
          </a:p>
          <a:p>
            <a:r>
              <a:rPr lang="en-US" altLang="zh-CN" dirty="0"/>
              <a:t>APOLLO</a:t>
            </a:r>
            <a:r>
              <a:rPr lang="zh-CN" altLang="en-US" dirty="0"/>
              <a:t> </a:t>
            </a:r>
            <a:r>
              <a:rPr lang="en-US" altLang="zh-CN" b="1" dirty="0"/>
              <a:t>selects</a:t>
            </a:r>
            <a:r>
              <a:rPr lang="zh-CN" altLang="en-US" dirty="0"/>
              <a:t> </a:t>
            </a:r>
            <a:r>
              <a:rPr lang="en-US" altLang="zh-CN" dirty="0"/>
              <a:t>various types of</a:t>
            </a:r>
            <a:r>
              <a:rPr lang="zh-CN" altLang="en-US" dirty="0"/>
              <a:t> </a:t>
            </a:r>
            <a:r>
              <a:rPr lang="en-US" altLang="zh-CN" dirty="0"/>
              <a:t>signals</a:t>
            </a:r>
            <a:r>
              <a:rPr lang="zh-CN" altLang="en-US" dirty="0"/>
              <a:t> </a:t>
            </a:r>
            <a:r>
              <a:rPr lang="en-US" altLang="zh-CN" dirty="0"/>
              <a:t>as</a:t>
            </a:r>
            <a:r>
              <a:rPr lang="zh-CN" altLang="en-US" dirty="0"/>
              <a:t> </a:t>
            </a:r>
            <a:r>
              <a:rPr lang="en-US" altLang="zh-CN" dirty="0"/>
              <a:t>proxies, as this pie chart shows. These</a:t>
            </a:r>
            <a:r>
              <a:rPr lang="zh-CN" altLang="en-US" dirty="0"/>
              <a:t> </a:t>
            </a:r>
            <a:r>
              <a:rPr lang="en-US" altLang="zh-CN" dirty="0"/>
              <a:t>proxies</a:t>
            </a:r>
            <a:r>
              <a:rPr lang="zh-CN" altLang="en-US" dirty="0"/>
              <a:t> </a:t>
            </a:r>
            <a:r>
              <a:rPr lang="en-US" altLang="zh-CN" dirty="0"/>
              <a:t>are</a:t>
            </a:r>
            <a:r>
              <a:rPr lang="zh-CN" altLang="en-US" dirty="0"/>
              <a:t> </a:t>
            </a:r>
            <a:r>
              <a:rPr lang="en-US" altLang="zh-CN" dirty="0"/>
              <a:t>from</a:t>
            </a:r>
            <a:r>
              <a:rPr lang="zh-CN" altLang="en-US" dirty="0"/>
              <a:t> </a:t>
            </a:r>
            <a:r>
              <a:rPr lang="en-US" altLang="zh-CN" dirty="0"/>
              <a:t>different</a:t>
            </a:r>
            <a:r>
              <a:rPr lang="zh-CN" altLang="en-US" dirty="0"/>
              <a:t> </a:t>
            </a:r>
            <a:r>
              <a:rPr lang="en-US" altLang="zh-CN" dirty="0"/>
              <a:t>sub-blocks.</a:t>
            </a:r>
            <a:r>
              <a:rPr lang="zh-CN" altLang="en-US" dirty="0"/>
              <a:t> </a:t>
            </a:r>
            <a:r>
              <a:rPr lang="en-US" altLang="zh-CN" dirty="0"/>
              <a:t>However, in practice, </a:t>
            </a:r>
            <a:r>
              <a:rPr lang="en-US" altLang="zh-CN" b="1" dirty="0"/>
              <a:t>some</a:t>
            </a:r>
            <a:r>
              <a:rPr lang="en-US" altLang="zh-CN" dirty="0"/>
              <a:t> signals</a:t>
            </a:r>
            <a:r>
              <a:rPr lang="zh-CN" altLang="en-US" dirty="0"/>
              <a:t> </a:t>
            </a:r>
            <a:r>
              <a:rPr lang="en-US" altLang="zh-CN" dirty="0"/>
              <a:t>are actually</a:t>
            </a:r>
            <a:r>
              <a:rPr lang="zh-CN" altLang="en-US" dirty="0"/>
              <a:t> </a:t>
            </a:r>
            <a:r>
              <a:rPr lang="en-US" altLang="zh-CN" b="1" dirty="0"/>
              <a:t>semantically</a:t>
            </a:r>
            <a:r>
              <a:rPr lang="zh-CN" altLang="en-US" dirty="0"/>
              <a:t> </a:t>
            </a:r>
            <a:r>
              <a:rPr lang="en-US" altLang="zh-CN" dirty="0"/>
              <a:t>more</a:t>
            </a:r>
            <a:r>
              <a:rPr lang="zh-CN" altLang="en-US" dirty="0"/>
              <a:t> </a:t>
            </a:r>
            <a:r>
              <a:rPr lang="en-US" altLang="zh-CN" dirty="0"/>
              <a:t>meaningful</a:t>
            </a:r>
            <a:r>
              <a:rPr lang="zh-CN" altLang="en-US" dirty="0"/>
              <a:t> </a:t>
            </a:r>
            <a:r>
              <a:rPr lang="en-US" altLang="zh-CN" dirty="0"/>
              <a:t>to</a:t>
            </a:r>
            <a:r>
              <a:rPr lang="zh-CN" altLang="en-US" dirty="0"/>
              <a:t> </a:t>
            </a:r>
            <a:r>
              <a:rPr lang="en-US" altLang="zh-CN" dirty="0"/>
              <a:t>designers. So it is beneficial</a:t>
            </a:r>
            <a:r>
              <a:rPr lang="zh-CN" altLang="en-US" dirty="0"/>
              <a:t> </a:t>
            </a:r>
            <a:r>
              <a:rPr lang="en-US" altLang="zh-CN" dirty="0"/>
              <a:t>to</a:t>
            </a:r>
            <a:r>
              <a:rPr lang="zh-CN" altLang="en-US" dirty="0"/>
              <a:t> </a:t>
            </a:r>
            <a:r>
              <a:rPr lang="en-US" altLang="zh-CN" dirty="0"/>
              <a:t>create</a:t>
            </a:r>
            <a:r>
              <a:rPr lang="zh-CN" altLang="en-US" dirty="0"/>
              <a:t> </a:t>
            </a:r>
            <a:r>
              <a:rPr lang="en-US" altLang="zh-CN" dirty="0"/>
              <a:t>an</a:t>
            </a:r>
            <a:r>
              <a:rPr lang="zh-CN" altLang="en-US" dirty="0"/>
              <a:t> </a:t>
            </a:r>
            <a:r>
              <a:rPr lang="en-US" altLang="zh-CN" dirty="0"/>
              <a:t>APOLLO</a:t>
            </a:r>
            <a:r>
              <a:rPr lang="zh-CN" altLang="en-US" dirty="0"/>
              <a:t> </a:t>
            </a:r>
            <a:r>
              <a:rPr lang="en-US" altLang="zh-CN" dirty="0"/>
              <a:t>model,</a:t>
            </a:r>
            <a:r>
              <a:rPr lang="zh-CN" altLang="en-US" dirty="0"/>
              <a:t> </a:t>
            </a:r>
            <a:r>
              <a:rPr lang="en-US" altLang="zh-CN" dirty="0"/>
              <a:t>[click]</a:t>
            </a:r>
            <a:r>
              <a:rPr lang="zh-CN" altLang="en-US" dirty="0"/>
              <a:t> </a:t>
            </a:r>
            <a:r>
              <a:rPr lang="en-US" altLang="zh-CN" b="1" dirty="0"/>
              <a:t>only</a:t>
            </a:r>
            <a:r>
              <a:rPr lang="zh-CN" altLang="en-US" b="1" dirty="0"/>
              <a:t> </a:t>
            </a:r>
            <a:r>
              <a:rPr lang="en-US" altLang="zh-CN" dirty="0"/>
              <a:t>with</a:t>
            </a:r>
            <a:r>
              <a:rPr lang="zh-CN" altLang="en-US" dirty="0"/>
              <a:t> </a:t>
            </a:r>
            <a:r>
              <a:rPr lang="en-US" altLang="zh-CN" dirty="0"/>
              <a:t>designer-identified signals</a:t>
            </a:r>
            <a:r>
              <a:rPr lang="en-GB" sz="1100" i="1" kern="1200" dirty="0">
                <a:solidFill>
                  <a:schemeClr val="tx2"/>
                </a:solidFill>
                <a:latin typeface="+mn-lt"/>
                <a:ea typeface="ＭＳ Ｐゴシック" charset="0"/>
                <a:cs typeface="ＭＳ Ｐゴシック" charset="0"/>
              </a:rPr>
              <a:t> </a:t>
            </a:r>
            <a:r>
              <a:rPr lang="en-US" sz="1100" i="0" kern="1200" dirty="0">
                <a:solidFill>
                  <a:schemeClr val="tx2"/>
                </a:solidFill>
                <a:latin typeface="+mn-lt"/>
                <a:ea typeface="ＭＳ Ｐゴシック" charset="0"/>
                <a:cs typeface="ＭＳ Ｐゴシック" charset="0"/>
              </a:rPr>
              <a:t>as</a:t>
            </a:r>
            <a:r>
              <a:rPr lang="en-GB" sz="1100" i="0"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the</a:t>
            </a:r>
            <a:r>
              <a:rPr lang="zh-CN" altLang="en-US" sz="1100" i="0"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initial</a:t>
            </a:r>
            <a:r>
              <a:rPr lang="zh-CN" altLang="en-US" sz="1100" i="0"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feature</a:t>
            </a:r>
            <a:r>
              <a:rPr lang="zh-CN" altLang="en-US" sz="1100" i="0" kern="1200" dirty="0">
                <a:solidFill>
                  <a:schemeClr val="tx2"/>
                </a:solidFill>
                <a:latin typeface="+mn-lt"/>
                <a:ea typeface="ＭＳ Ｐゴシック" charset="0"/>
                <a:cs typeface="ＭＳ Ｐゴシック" charset="0"/>
              </a:rPr>
              <a:t> </a:t>
            </a:r>
            <a:r>
              <a:rPr lang="en-US" altLang="zh-CN" sz="1100" i="0" kern="1200" dirty="0">
                <a:solidFill>
                  <a:schemeClr val="tx2"/>
                </a:solidFill>
                <a:latin typeface="+mn-lt"/>
                <a:ea typeface="ＭＳ Ｐゴシック" charset="0"/>
                <a:cs typeface="ＭＳ Ｐゴシック" charset="0"/>
              </a:rPr>
              <a:t>candidates</a:t>
            </a:r>
            <a:r>
              <a:rPr lang="en-US" altLang="zh-CN" sz="1100" i="1" kern="1200" dirty="0">
                <a:solidFill>
                  <a:schemeClr val="tx2"/>
                </a:solidFill>
                <a:latin typeface="+mn-lt"/>
                <a:ea typeface="ＭＳ Ｐゴシック" charset="0"/>
                <a:cs typeface="ＭＳ Ｐゴシック" charset="0"/>
              </a:rPr>
              <a:t>. </a:t>
            </a:r>
          </a:p>
          <a:p>
            <a:endParaRPr lang="en-GB" altLang="zh-CN" sz="1600" i="1" kern="1200" dirty="0">
              <a:solidFill>
                <a:schemeClr val="tx2"/>
              </a:solidFill>
              <a:latin typeface="+mn-lt"/>
              <a:ea typeface="ＭＳ Ｐゴシック" charset="0"/>
            </a:endParaRPr>
          </a:p>
          <a:p>
            <a:r>
              <a:rPr lang="en-US" altLang="zh-CN" sz="1600" i="0" kern="1200" dirty="0">
                <a:solidFill>
                  <a:schemeClr val="tx2"/>
                </a:solidFill>
                <a:latin typeface="+mn-lt"/>
                <a:ea typeface="ＭＳ Ｐゴシック" charset="0"/>
              </a:rPr>
              <a:t>In this way, the</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resulting</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model</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has</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much</a:t>
            </a:r>
            <a:r>
              <a:rPr lang="zh-CN" altLang="en-US" sz="1600" i="0" kern="1200" dirty="0">
                <a:solidFill>
                  <a:schemeClr val="tx2"/>
                </a:solidFill>
                <a:latin typeface="+mn-lt"/>
                <a:ea typeface="ＭＳ Ｐゴシック" charset="0"/>
              </a:rPr>
              <a:t> </a:t>
            </a:r>
            <a:r>
              <a:rPr lang="en-US" altLang="zh-CN" sz="1600" i="0" kern="1200" dirty="0">
                <a:solidFill>
                  <a:schemeClr val="tx2"/>
                </a:solidFill>
                <a:latin typeface="+mn-lt"/>
                <a:ea typeface="ＭＳ Ｐゴシック" charset="0"/>
              </a:rPr>
              <a:t>better</a:t>
            </a:r>
            <a:r>
              <a:rPr lang="zh-CN" altLang="en-US" sz="1600" i="0" kern="1200" dirty="0">
                <a:solidFill>
                  <a:schemeClr val="tx2"/>
                </a:solidFill>
                <a:latin typeface="+mn-lt"/>
                <a:ea typeface="ＭＳ Ｐゴシック" charset="0"/>
              </a:rPr>
              <a:t> </a:t>
            </a:r>
            <a:r>
              <a:rPr lang="en-GB" sz="1600" b="1" i="0" dirty="0">
                <a:solidFill>
                  <a:schemeClr val="accent1"/>
                </a:solidFill>
              </a:rPr>
              <a:t>inter--</a:t>
            </a:r>
            <a:r>
              <a:rPr lang="en-GB" sz="1600" b="1" i="0" dirty="0" err="1">
                <a:solidFill>
                  <a:schemeClr val="accent1"/>
                </a:solidFill>
              </a:rPr>
              <a:t>pretablity</a:t>
            </a:r>
            <a:r>
              <a:rPr lang="en-US" sz="1600" b="1" i="0" dirty="0">
                <a:solidFill>
                  <a:schemeClr val="accent1"/>
                </a:solidFill>
              </a:rPr>
              <a:t> </a:t>
            </a:r>
            <a:r>
              <a:rPr lang="en-US" sz="1600" b="0" i="0" dirty="0">
                <a:solidFill>
                  <a:schemeClr val="accent1"/>
                </a:solidFill>
              </a:rPr>
              <a:t>and    these *more meaningful contributors* can benefit design decisions.</a:t>
            </a:r>
          </a:p>
          <a:p>
            <a:endParaRPr lang="en-US" altLang="zh-CN" sz="1600" b="0" dirty="0">
              <a:solidFill>
                <a:schemeClr val="accent1"/>
              </a:solidFill>
            </a:endParaRPr>
          </a:p>
          <a:p>
            <a:r>
              <a:rPr lang="en-US" altLang="zh-CN" sz="1600" b="0" dirty="0">
                <a:solidFill>
                  <a:schemeClr val="accent1"/>
                </a:solidFill>
              </a:rPr>
              <a:t>So [click] this is one application at design time, to identify power contributors for our designers.</a:t>
            </a:r>
          </a:p>
        </p:txBody>
      </p:sp>
      <p:sp>
        <p:nvSpPr>
          <p:cNvPr id="4" name="Slide Number Placeholder 3"/>
          <p:cNvSpPr>
            <a:spLocks noGrp="1"/>
          </p:cNvSpPr>
          <p:nvPr>
            <p:ph type="sldNum" sz="quarter" idx="5"/>
          </p:nvPr>
        </p:nvSpPr>
        <p:spPr/>
        <p:txBody>
          <a:bodyPr/>
          <a:lstStyle/>
          <a:p>
            <a:fld id="{A68CE120-882A-C349-9195-5861423BFB9B}" type="slidenum">
              <a:rPr lang="en-CN" smtClean="0"/>
              <a:t>48</a:t>
            </a:fld>
            <a:endParaRPr lang="en-CN"/>
          </a:p>
        </p:txBody>
      </p:sp>
    </p:spTree>
    <p:extLst>
      <p:ext uri="{BB962C8B-B14F-4D97-AF65-F5344CB8AC3E}">
        <p14:creationId xmlns:p14="http://schemas.microsoft.com/office/powerpoint/2010/main" val="4164160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second</a:t>
            </a:r>
            <a:r>
              <a:rPr lang="zh-CN" altLang="en-US" dirty="0"/>
              <a:t> </a:t>
            </a:r>
            <a:r>
              <a:rPr lang="en-US" altLang="zh-CN" dirty="0"/>
              <a:t>potential</a:t>
            </a:r>
            <a:r>
              <a:rPr lang="en-GB" dirty="0"/>
              <a:t> application </a:t>
            </a:r>
            <a:r>
              <a:rPr lang="en-US" altLang="zh-CN" dirty="0"/>
              <a:t>of</a:t>
            </a:r>
            <a:r>
              <a:rPr lang="zh-CN" altLang="en-US" dirty="0"/>
              <a:t> </a:t>
            </a:r>
            <a:r>
              <a:rPr lang="en-US" altLang="zh-CN" dirty="0"/>
              <a:t>APOLLO</a:t>
            </a:r>
            <a:r>
              <a:rPr lang="zh-CN" altLang="en-US" dirty="0"/>
              <a:t> </a:t>
            </a:r>
            <a:r>
              <a:rPr lang="en-GB" dirty="0"/>
              <a:t>is for runtime.</a:t>
            </a:r>
          </a:p>
          <a:p>
            <a:endParaRPr lang="en-GB" dirty="0"/>
          </a:p>
          <a:p>
            <a:r>
              <a:rPr lang="en-GB" dirty="0"/>
              <a:t>Like I mentioned, abrupt changes in current demand, name di/dt events will trigger deep voltage droops in very short time. So we need very fast detection and mitigation techniques.</a:t>
            </a:r>
          </a:p>
          <a:p>
            <a:endParaRPr lang="en-GB" dirty="0"/>
          </a:p>
          <a:p>
            <a:r>
              <a:rPr lang="en-US" altLang="zh-CN" dirty="0"/>
              <a:t>To</a:t>
            </a:r>
            <a:r>
              <a:rPr lang="zh-CN" altLang="en-US" dirty="0"/>
              <a:t> </a:t>
            </a:r>
            <a:r>
              <a:rPr lang="en-US" altLang="zh-CN" dirty="0"/>
              <a:t>solve</a:t>
            </a:r>
            <a:r>
              <a:rPr lang="zh-CN" altLang="en-US" dirty="0"/>
              <a:t> </a:t>
            </a:r>
            <a:r>
              <a:rPr lang="en-US" altLang="zh-CN" dirty="0"/>
              <a:t>this,</a:t>
            </a:r>
            <a:r>
              <a:rPr lang="zh-CN" altLang="en-US" dirty="0"/>
              <a:t> </a:t>
            </a:r>
            <a:r>
              <a:rPr lang="en-US" altLang="zh-CN" dirty="0"/>
              <a:t>w</a:t>
            </a:r>
            <a:r>
              <a:rPr lang="en-GB" dirty="0"/>
              <a:t>e </a:t>
            </a:r>
            <a:r>
              <a:rPr lang="en-US" altLang="zh-CN" dirty="0"/>
              <a:t>can</a:t>
            </a:r>
            <a:r>
              <a:rPr lang="zh-CN" altLang="en-US" dirty="0"/>
              <a:t> </a:t>
            </a:r>
            <a:r>
              <a:rPr lang="en-GB" dirty="0"/>
              <a:t>apply the APOLLO-OPM in proactive di/dt mitigation and result is shown in this plot. </a:t>
            </a:r>
            <a:r>
              <a:rPr lang="en-US" altLang="zh-CN" dirty="0"/>
              <a:t>The</a:t>
            </a:r>
            <a:r>
              <a:rPr lang="zh-CN" altLang="en-US" dirty="0"/>
              <a:t> </a:t>
            </a:r>
            <a:r>
              <a:rPr lang="en-GB" dirty="0"/>
              <a:t>y-axis shows per-cycle </a:t>
            </a:r>
            <a:r>
              <a:rPr lang="en-US" altLang="zh-CN" dirty="0"/>
              <a:t>di/dt</a:t>
            </a:r>
            <a:r>
              <a:rPr lang="zh-CN" altLang="en-US" dirty="0"/>
              <a:t> </a:t>
            </a:r>
            <a:r>
              <a:rPr lang="en-US" altLang="zh-CN" dirty="0"/>
              <a:t>*</a:t>
            </a:r>
            <a:r>
              <a:rPr lang="en-GB" dirty="0"/>
              <a:t>predict</a:t>
            </a:r>
            <a:r>
              <a:rPr lang="en-US" altLang="zh-CN" dirty="0"/>
              <a:t>ion*</a:t>
            </a:r>
            <a:r>
              <a:rPr lang="zh-CN" altLang="en-US" dirty="0"/>
              <a:t> </a:t>
            </a:r>
            <a:r>
              <a:rPr lang="en-US" altLang="zh-CN" dirty="0"/>
              <a:t>from</a:t>
            </a:r>
            <a:r>
              <a:rPr lang="zh-CN" altLang="en-US" dirty="0"/>
              <a:t> </a:t>
            </a:r>
            <a:r>
              <a:rPr lang="en-GB" dirty="0"/>
              <a:t>OPM and the x-axis show</a:t>
            </a:r>
            <a:r>
              <a:rPr lang="en-US" altLang="zh-CN" dirty="0"/>
              <a:t>s</a:t>
            </a:r>
            <a:r>
              <a:rPr lang="en-GB" dirty="0"/>
              <a:t> </a:t>
            </a:r>
            <a:r>
              <a:rPr lang="en-US" altLang="zh-CN" dirty="0"/>
              <a:t>the</a:t>
            </a:r>
            <a:r>
              <a:rPr lang="zh-CN" altLang="en-US" dirty="0"/>
              <a:t> </a:t>
            </a:r>
            <a:r>
              <a:rPr lang="en-GB" dirty="0"/>
              <a:t>ground-truth. </a:t>
            </a:r>
          </a:p>
          <a:p>
            <a:endParaRPr lang="en-GB" dirty="0"/>
          </a:p>
          <a:p>
            <a:r>
              <a:rPr lang="en-US" dirty="0"/>
              <a:t>As shown here, the Pearson coefficient is </a:t>
            </a:r>
            <a:r>
              <a:rPr lang="en-US" altLang="zh-CN" dirty="0"/>
              <a:t>around</a:t>
            </a:r>
            <a:r>
              <a:rPr lang="zh-CN" altLang="en-US" dirty="0"/>
              <a:t> </a:t>
            </a:r>
            <a:r>
              <a:rPr lang="en-US" dirty="0"/>
              <a:t>0.9</a:t>
            </a:r>
            <a:r>
              <a:rPr lang="en-US" altLang="zh-CN" dirty="0"/>
              <a:t>5</a:t>
            </a:r>
            <a:r>
              <a:rPr lang="en-US" dirty="0"/>
              <a:t>, indicating high correlation between OPM estimations versus ground-truth.</a:t>
            </a:r>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Note that [click] the axes </a:t>
            </a:r>
            <a:r>
              <a:rPr lang="en-US" altLang="zh-CN" dirty="0"/>
              <a:t>here</a:t>
            </a:r>
            <a:r>
              <a:rPr lang="zh-CN" altLang="en-US" dirty="0"/>
              <a:t> </a:t>
            </a:r>
            <a:r>
              <a:rPr lang="en-US" dirty="0"/>
              <a:t>are in log-scale to visually magnify the uncorrelated sample points, which are actually very small in magnitude.</a:t>
            </a:r>
            <a:endParaRPr lang="en-GB" dirty="0"/>
          </a:p>
          <a:p>
            <a:endParaRPr lang="en-GB" dirty="0"/>
          </a:p>
          <a:p>
            <a:r>
              <a:rPr lang="en-GB" dirty="0"/>
              <a:t>This plot indicates that large </a:t>
            </a:r>
            <a:r>
              <a:rPr lang="en-GB" b="1" dirty="0"/>
              <a:t>excursions</a:t>
            </a:r>
            <a:r>
              <a:rPr lang="en-GB" dirty="0"/>
              <a:t> </a:t>
            </a:r>
            <a:r>
              <a:rPr lang="en-US" altLang="zh-CN" dirty="0"/>
              <a:t>for</a:t>
            </a:r>
            <a:r>
              <a:rPr lang="zh-CN" altLang="en-US" dirty="0"/>
              <a:t> </a:t>
            </a:r>
            <a:r>
              <a:rPr lang="en-US" altLang="zh-CN" dirty="0"/>
              <a:t>both</a:t>
            </a:r>
            <a:r>
              <a:rPr lang="en-GB" dirty="0"/>
              <a:t> </a:t>
            </a:r>
            <a:r>
              <a:rPr lang="en-US" altLang="zh-CN" dirty="0"/>
              <a:t>voltage</a:t>
            </a:r>
            <a:r>
              <a:rPr lang="zh-CN" altLang="en-US" dirty="0"/>
              <a:t> </a:t>
            </a:r>
            <a:r>
              <a:rPr lang="en-GB" dirty="0"/>
              <a:t>droop </a:t>
            </a:r>
            <a:r>
              <a:rPr lang="en-US" altLang="zh-CN" dirty="0"/>
              <a:t>and</a:t>
            </a:r>
            <a:r>
              <a:rPr lang="en-GB" dirty="0"/>
              <a:t> overshoot are accurately capture by the OPM. </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 So </a:t>
            </a:r>
            <a:r>
              <a:rPr lang="en-CN" altLang="zh-CN" dirty="0"/>
              <a:t>t</a:t>
            </a:r>
            <a:r>
              <a:rPr lang="en-CN" dirty="0"/>
              <a:t>his is </a:t>
            </a:r>
            <a:r>
              <a:rPr lang="en-US" altLang="zh-CN" dirty="0"/>
              <a:t>one</a:t>
            </a:r>
            <a:r>
              <a:rPr lang="en-CN" dirty="0"/>
              <a:t> application at runtime, which enables CPU-driven proactive dI/dt mitigation</a:t>
            </a:r>
          </a:p>
          <a:p>
            <a:endParaRPr lang="en-GB" b="0"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49</a:t>
            </a:fld>
            <a:endParaRPr lang="en-CN"/>
          </a:p>
        </p:txBody>
      </p:sp>
    </p:spTree>
    <p:extLst>
      <p:ext uri="{BB962C8B-B14F-4D97-AF65-F5344CB8AC3E}">
        <p14:creationId xmlns:p14="http://schemas.microsoft.com/office/powerpoint/2010/main" val="362986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dirty="0"/>
              <a:t>(Actually it may not be that easy),</a:t>
            </a:r>
            <a:r>
              <a:rPr lang="zh-CN" altLang="en-US" dirty="0"/>
              <a:t> </a:t>
            </a:r>
            <a:endParaRPr lang="en-US" altLang="zh-CN" dirty="0"/>
          </a:p>
          <a:p>
            <a:endParaRPr lang="en-US" altLang="zh-CN" dirty="0"/>
          </a:p>
          <a:p>
            <a:r>
              <a:rPr lang="en-US" altLang="zh-CN" dirty="0"/>
              <a:t>designers</a:t>
            </a:r>
            <a:r>
              <a:rPr lang="zh-CN" altLang="en-US" dirty="0"/>
              <a:t> </a:t>
            </a:r>
            <a:r>
              <a:rPr lang="en-US" altLang="zh-CN" dirty="0"/>
              <a:t>face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challenges</a:t>
            </a:r>
            <a:r>
              <a:rPr lang="zh-CN" altLang="en-US" dirty="0"/>
              <a:t> </a:t>
            </a:r>
            <a:r>
              <a:rPr lang="en-US" altLang="zh-CN" dirty="0"/>
              <a:t>when</a:t>
            </a:r>
            <a:r>
              <a:rPr lang="zh-CN" altLang="en-US" dirty="0"/>
              <a:t> </a:t>
            </a:r>
            <a:r>
              <a:rPr lang="en-US" altLang="zh-CN" dirty="0"/>
              <a:t>they</a:t>
            </a:r>
            <a:r>
              <a:rPr lang="zh-CN" altLang="en-US" dirty="0"/>
              <a:t> </a:t>
            </a:r>
            <a:r>
              <a:rPr lang="en-US" altLang="zh-CN" dirty="0"/>
              <a:t>try</a:t>
            </a:r>
            <a:r>
              <a:rPr lang="zh-CN" altLang="en-US" dirty="0"/>
              <a:t> </a:t>
            </a:r>
            <a:r>
              <a:rPr lang="en-US" altLang="zh-CN" dirty="0"/>
              <a:t>to</a:t>
            </a:r>
            <a:r>
              <a:rPr lang="zh-CN" altLang="en-US" dirty="0"/>
              <a:t> </a:t>
            </a:r>
            <a:r>
              <a:rPr lang="en-US" altLang="zh-CN" dirty="0"/>
              <a:t>design</a:t>
            </a:r>
            <a:r>
              <a:rPr lang="zh-CN" altLang="en-US" dirty="0"/>
              <a:t> </a:t>
            </a:r>
            <a:r>
              <a:rPr lang="en-US" altLang="zh-CN" dirty="0"/>
              <a:t>new</a:t>
            </a:r>
            <a:r>
              <a:rPr lang="zh-CN" altLang="en-US" dirty="0"/>
              <a:t> </a:t>
            </a:r>
            <a:r>
              <a:rPr lang="en-US" altLang="zh-CN" dirty="0"/>
              <a:t>and</a:t>
            </a:r>
            <a:r>
              <a:rPr lang="zh-CN" altLang="en-US" dirty="0"/>
              <a:t> </a:t>
            </a:r>
            <a:r>
              <a:rPr lang="en-US" altLang="zh-CN" dirty="0"/>
              <a:t>better</a:t>
            </a:r>
            <a:r>
              <a:rPr lang="zh-CN" altLang="en-US" dirty="0"/>
              <a:t> </a:t>
            </a:r>
            <a:r>
              <a:rPr lang="en-US" altLang="zh-CN" dirty="0"/>
              <a:t>chips </a:t>
            </a:r>
            <a:r>
              <a:rPr lang="en-US" altLang="zh-CN" b="1" dirty="0"/>
              <a:t>nowadays</a:t>
            </a:r>
            <a:r>
              <a:rPr lang="en-US" altLang="zh-CN" dirty="0"/>
              <a:t> in 2021.</a:t>
            </a:r>
            <a:endParaRPr lang="en-CN" altLang="zh-CN" dirty="0"/>
          </a:p>
          <a:p>
            <a:endParaRPr lang="en-CN" dirty="0"/>
          </a:p>
          <a:p>
            <a:r>
              <a:rPr lang="en-US" altLang="zh-CN" dirty="0"/>
              <a:t>first,</a:t>
            </a:r>
            <a:r>
              <a:rPr lang="zh-CN" altLang="en-US" dirty="0"/>
              <a:t> </a:t>
            </a:r>
            <a:r>
              <a:rPr lang="en-US" altLang="zh-CN" dirty="0"/>
              <a:t>[click]</a:t>
            </a:r>
            <a:r>
              <a:rPr lang="zh-CN" altLang="en-US" dirty="0"/>
              <a:t>    </a:t>
            </a:r>
            <a:r>
              <a:rPr lang="en-US" altLang="zh-CN" dirty="0"/>
              <a:t>[the performance gain of each CPU core is diminishing, in terms of both single thread performance and frequency].</a:t>
            </a:r>
            <a:r>
              <a:rPr lang="zh-CN" altLang="en-US" dirty="0"/>
              <a:t>   </a:t>
            </a:r>
            <a:r>
              <a:rPr lang="en-US" altLang="zh-CN" dirty="0"/>
              <a:t>It</a:t>
            </a:r>
            <a:r>
              <a:rPr lang="zh-CN" altLang="en-US" dirty="0"/>
              <a:t> </a:t>
            </a:r>
            <a:r>
              <a:rPr lang="en-US" altLang="zh-CN" dirty="0"/>
              <a:t>means</a:t>
            </a:r>
            <a:r>
              <a:rPr lang="zh-CN" altLang="en-US" dirty="0"/>
              <a:t> </a:t>
            </a:r>
            <a:r>
              <a:rPr lang="en-US" altLang="zh-CN" dirty="0"/>
              <a:t>that, </a:t>
            </a:r>
            <a:r>
              <a:rPr lang="en-US" altLang="zh-CN" b="1" dirty="0"/>
              <a:t>although</a:t>
            </a:r>
            <a:r>
              <a:rPr lang="en-US" altLang="zh-CN" dirty="0"/>
              <a:t> the number of transistors can keep increasing, it</a:t>
            </a:r>
            <a:r>
              <a:rPr lang="zh-CN" altLang="en-US" dirty="0"/>
              <a:t> </a:t>
            </a:r>
            <a:r>
              <a:rPr lang="en-US" altLang="zh-CN" dirty="0"/>
              <a:t>is</a:t>
            </a:r>
            <a:r>
              <a:rPr lang="zh-CN" altLang="en-US" dirty="0"/>
              <a:t> </a:t>
            </a:r>
            <a:r>
              <a:rPr lang="en-US" altLang="zh-CN" dirty="0"/>
              <a:t>difficult</a:t>
            </a:r>
            <a:r>
              <a:rPr lang="zh-CN" altLang="en-US" dirty="0"/>
              <a:t> </a:t>
            </a:r>
            <a:r>
              <a:rPr lang="en-US" altLang="zh-CN" dirty="0"/>
              <a:t>to </a:t>
            </a:r>
            <a:r>
              <a:rPr lang="en-US" altLang="zh-CN" b="1" dirty="0"/>
              <a:t>directly</a:t>
            </a:r>
            <a:r>
              <a:rPr lang="zh-CN" altLang="en-US" dirty="0"/>
              <a:t> </a:t>
            </a:r>
            <a:r>
              <a:rPr lang="en-US" altLang="zh-CN" dirty="0"/>
              <a:t>get</a:t>
            </a:r>
            <a:r>
              <a:rPr lang="zh-CN" altLang="en-US" dirty="0"/>
              <a:t> </a:t>
            </a:r>
            <a:r>
              <a:rPr lang="en-US" altLang="zh-CN" dirty="0"/>
              <a:t>new</a:t>
            </a:r>
            <a:r>
              <a:rPr lang="zh-CN" altLang="en-US" dirty="0"/>
              <a:t> </a:t>
            </a:r>
            <a:r>
              <a:rPr lang="en-US" altLang="zh-CN" dirty="0"/>
              <a:t>generation</a:t>
            </a:r>
            <a:r>
              <a:rPr lang="zh-CN" altLang="en-US" dirty="0"/>
              <a:t> </a:t>
            </a:r>
            <a:r>
              <a:rPr lang="en-US" altLang="zh-CN" dirty="0"/>
              <a:t>of</a:t>
            </a:r>
            <a:r>
              <a:rPr lang="zh-CN" altLang="en-US" dirty="0"/>
              <a:t> </a:t>
            </a:r>
            <a:r>
              <a:rPr lang="en-US" altLang="zh-CN" dirty="0"/>
              <a:t>CPU cores</a:t>
            </a:r>
            <a:r>
              <a:rPr lang="zh-CN" altLang="en-US" dirty="0"/>
              <a:t> </a:t>
            </a:r>
            <a:r>
              <a:rPr lang="en-US" altLang="zh-CN" dirty="0"/>
              <a:t>to run</a:t>
            </a:r>
            <a:r>
              <a:rPr lang="zh-CN" altLang="en-US" dirty="0"/>
              <a:t> </a:t>
            </a:r>
            <a:r>
              <a:rPr lang="en-US" altLang="zh-CN" dirty="0"/>
              <a:t>faster</a:t>
            </a:r>
          </a:p>
          <a:p>
            <a:endParaRPr lang="en-US" dirty="0"/>
          </a:p>
          <a:p>
            <a:r>
              <a:rPr lang="en-US" altLang="zh-CN" dirty="0"/>
              <a:t>The Second problem is cost,</a:t>
            </a:r>
            <a:r>
              <a:rPr lang="zh-CN" altLang="en-US" dirty="0"/>
              <a:t> </a:t>
            </a:r>
            <a:r>
              <a:rPr lang="en-US" altLang="zh-CN" dirty="0"/>
              <a:t>[click].</a:t>
            </a:r>
            <a:r>
              <a:rPr lang="zh-CN" altLang="en-US" dirty="0"/>
              <a:t> </a:t>
            </a:r>
            <a:r>
              <a:rPr lang="en-US" altLang="zh-CN" dirty="0"/>
              <a:t>As this report shows, the design </a:t>
            </a:r>
            <a:r>
              <a:rPr lang="en-US" altLang="zh-CN" b="1" dirty="0"/>
              <a:t>cost</a:t>
            </a:r>
            <a:r>
              <a:rPr lang="en-US" altLang="zh-CN" dirty="0"/>
              <a:t> of circuit is</a:t>
            </a:r>
            <a:r>
              <a:rPr lang="zh-CN" altLang="en-US" dirty="0"/>
              <a:t> </a:t>
            </a:r>
            <a:r>
              <a:rPr lang="en-US" altLang="zh-CN" dirty="0"/>
              <a:t>skyrocketing,</a:t>
            </a:r>
            <a:r>
              <a:rPr lang="zh-CN" altLang="en-US" dirty="0"/>
              <a:t> </a:t>
            </a:r>
            <a:r>
              <a:rPr lang="en-US" altLang="zh-CN" dirty="0"/>
              <a:t>and it easily reaches 500 million dollars in the latest technology. And</a:t>
            </a:r>
            <a:r>
              <a:rPr lang="zh-CN" altLang="en-US" dirty="0"/>
              <a:t> </a:t>
            </a:r>
            <a:r>
              <a:rPr lang="en-US" altLang="zh-CN" b="1" dirty="0"/>
              <a:t>notice</a:t>
            </a:r>
            <a:r>
              <a:rPr lang="zh-CN" altLang="en-US" dirty="0"/>
              <a:t> </a:t>
            </a:r>
            <a:r>
              <a:rPr lang="en-US" altLang="zh-CN" dirty="0"/>
              <a:t>that</a:t>
            </a:r>
            <a:r>
              <a:rPr lang="zh-CN" altLang="en-US" dirty="0"/>
              <a:t> </a:t>
            </a:r>
            <a:r>
              <a:rPr lang="en-US" altLang="zh-CN" dirty="0"/>
              <a:t>this</a:t>
            </a:r>
            <a:r>
              <a:rPr lang="zh-CN" altLang="en-US" dirty="0"/>
              <a:t> </a:t>
            </a:r>
            <a:r>
              <a:rPr lang="en-US" altLang="zh-CN" dirty="0"/>
              <a:t>does</a:t>
            </a:r>
            <a:r>
              <a:rPr lang="zh-CN" altLang="en-US" dirty="0"/>
              <a:t> </a:t>
            </a:r>
            <a:r>
              <a:rPr lang="en-US" altLang="zh-CN" b="1" dirty="0"/>
              <a:t>not</a:t>
            </a:r>
            <a:r>
              <a:rPr lang="zh-CN" altLang="en-US" dirty="0"/>
              <a:t> </a:t>
            </a:r>
            <a:r>
              <a:rPr lang="en-US" altLang="zh-CN" dirty="0"/>
              <a:t>include</a:t>
            </a:r>
            <a:r>
              <a:rPr lang="zh-CN" altLang="en-US" dirty="0"/>
              <a:t> </a:t>
            </a:r>
            <a:r>
              <a:rPr lang="en-US" altLang="zh-CN" dirty="0"/>
              <a:t>the manufacturing cost.</a:t>
            </a:r>
            <a:r>
              <a:rPr lang="zh-CN" altLang="en-US" dirty="0"/>
              <a:t> </a:t>
            </a:r>
            <a:r>
              <a:rPr lang="en-US" altLang="zh-CN" dirty="0"/>
              <a:t>.......</a:t>
            </a:r>
            <a:r>
              <a:rPr lang="zh-CN" altLang="en-US" dirty="0"/>
              <a:t> </a:t>
            </a:r>
            <a:r>
              <a:rPr lang="en-US" altLang="zh-CN" dirty="0"/>
              <a:t>It</a:t>
            </a:r>
            <a:r>
              <a:rPr lang="zh-CN" altLang="en-US" dirty="0"/>
              <a:t> </a:t>
            </a:r>
            <a:r>
              <a:rPr lang="en-US" altLang="zh-CN" dirty="0"/>
              <a:t>means</a:t>
            </a:r>
            <a:r>
              <a:rPr lang="zh-CN" altLang="en-US" dirty="0"/>
              <a:t> </a:t>
            </a:r>
            <a:r>
              <a:rPr lang="en-US" altLang="zh-CN" dirty="0"/>
              <a:t>that it's</a:t>
            </a:r>
            <a:r>
              <a:rPr lang="zh-CN" altLang="en-US" dirty="0"/>
              <a:t> </a:t>
            </a:r>
            <a:r>
              <a:rPr lang="en-US" altLang="zh-CN" b="1" dirty="0"/>
              <a:t>really</a:t>
            </a:r>
            <a:r>
              <a:rPr lang="zh-CN" altLang="en-US" dirty="0"/>
              <a:t> </a:t>
            </a:r>
            <a:r>
              <a:rPr lang="en-US" altLang="zh-CN" dirty="0"/>
              <a:t>expensive</a:t>
            </a:r>
            <a:r>
              <a:rPr lang="zh-CN" altLang="en-US" dirty="0"/>
              <a:t> </a:t>
            </a:r>
            <a:r>
              <a:rPr lang="en-US" altLang="zh-CN" dirty="0"/>
              <a:t>to</a:t>
            </a:r>
            <a:r>
              <a:rPr lang="zh-CN" altLang="en-US" dirty="0"/>
              <a:t> </a:t>
            </a:r>
            <a:r>
              <a:rPr lang="en-US" altLang="zh-CN" dirty="0"/>
              <a:t>design</a:t>
            </a:r>
            <a:r>
              <a:rPr lang="zh-CN" altLang="en-US" dirty="0"/>
              <a:t> </a:t>
            </a:r>
            <a:r>
              <a:rPr lang="en-US" altLang="zh-CN" dirty="0"/>
              <a:t>and</a:t>
            </a:r>
            <a:r>
              <a:rPr lang="zh-CN" altLang="en-US" dirty="0"/>
              <a:t> </a:t>
            </a:r>
            <a:r>
              <a:rPr lang="en-US" altLang="zh-CN" dirty="0"/>
              <a:t>deliver</a:t>
            </a:r>
            <a:r>
              <a:rPr lang="zh-CN" altLang="en-US" dirty="0"/>
              <a:t> </a:t>
            </a:r>
            <a:r>
              <a:rPr lang="en-US" altLang="zh-CN" dirty="0"/>
              <a:t>better</a:t>
            </a:r>
            <a:r>
              <a:rPr lang="zh-CN" altLang="en-US" dirty="0"/>
              <a:t> </a:t>
            </a:r>
            <a:r>
              <a:rPr lang="en-US" altLang="zh-CN" dirty="0"/>
              <a:t>chips.</a:t>
            </a:r>
          </a:p>
          <a:p>
            <a:endParaRPr lang="en-US" dirty="0"/>
          </a:p>
          <a:p>
            <a:r>
              <a:rPr lang="en-US" altLang="zh-CN" dirty="0"/>
              <a:t>And let's</a:t>
            </a:r>
            <a:r>
              <a:rPr lang="zh-CN" altLang="en-US" dirty="0"/>
              <a:t> </a:t>
            </a:r>
            <a:r>
              <a:rPr lang="en-US" altLang="zh-CN" dirty="0"/>
              <a:t>look at</a:t>
            </a:r>
            <a:r>
              <a:rPr lang="zh-CN" altLang="en-US" dirty="0"/>
              <a:t> </a:t>
            </a:r>
            <a:r>
              <a:rPr lang="en-US" altLang="zh-CN" dirty="0"/>
              <a:t>a</a:t>
            </a:r>
            <a:r>
              <a:rPr lang="zh-CN" altLang="en-US" dirty="0"/>
              <a:t> </a:t>
            </a:r>
            <a:r>
              <a:rPr lang="en-US" altLang="zh-CN" dirty="0"/>
              <a:t>real-life example from</a:t>
            </a:r>
            <a:r>
              <a:rPr lang="zh-CN" altLang="en-US" dirty="0"/>
              <a:t> </a:t>
            </a:r>
            <a:r>
              <a:rPr lang="en-US" altLang="zh-CN" dirty="0"/>
              <a:t>the industry.</a:t>
            </a:r>
            <a:r>
              <a:rPr lang="zh-CN" altLang="en-US" dirty="0"/>
              <a:t> </a:t>
            </a:r>
            <a:endParaRPr lang="en-US" altLang="zh-CN" dirty="0"/>
          </a:p>
          <a:p>
            <a:endParaRPr lang="en-US" dirty="0"/>
          </a:p>
          <a:p>
            <a:r>
              <a:rPr lang="en-US" altLang="zh-CN" dirty="0"/>
              <a:t>[2.5</a:t>
            </a:r>
            <a:r>
              <a:rPr lang="zh-CN" altLang="en-US" dirty="0"/>
              <a:t> </a:t>
            </a:r>
            <a:r>
              <a:rPr lang="en-US" altLang="zh-CN" dirty="0"/>
              <a:t>min]</a:t>
            </a:r>
            <a:endParaRPr lang="en-US" dirty="0"/>
          </a:p>
          <a:p>
            <a:endParaRPr lang="en-US" dirty="0"/>
          </a:p>
          <a:p>
            <a:endParaRPr lang="en-US" dirty="0"/>
          </a:p>
          <a:p>
            <a:endParaRPr lang="en-US"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5</a:t>
            </a:fld>
            <a:endParaRPr lang="en-CN"/>
          </a:p>
        </p:txBody>
      </p:sp>
    </p:spTree>
    <p:extLst>
      <p:ext uri="{BB962C8B-B14F-4D97-AF65-F5344CB8AC3E}">
        <p14:creationId xmlns:p14="http://schemas.microsoft.com/office/powerpoint/2010/main" val="3172473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To</a:t>
            </a:r>
            <a:r>
              <a:rPr lang="zh-CN" altLang="en-US" b="0" dirty="0"/>
              <a:t> </a:t>
            </a:r>
            <a:r>
              <a:rPr lang="en-US" altLang="zh-CN" b="0" dirty="0"/>
              <a:t>sum</a:t>
            </a:r>
            <a:r>
              <a:rPr lang="zh-CN" altLang="en-US" b="0" dirty="0"/>
              <a:t> </a:t>
            </a:r>
            <a:r>
              <a:rPr lang="en-US" altLang="zh-CN" b="0" dirty="0"/>
              <a:t>up,</a:t>
            </a:r>
            <a:r>
              <a:rPr lang="zh-CN" altLang="en-US" b="0" dirty="0"/>
              <a:t> </a:t>
            </a:r>
            <a:r>
              <a:rPr lang="en-US" altLang="zh-CN" b="0" dirty="0"/>
              <a:t>by</a:t>
            </a:r>
            <a:r>
              <a:rPr lang="zh-CN" altLang="en-US" b="0" dirty="0"/>
              <a:t> </a:t>
            </a:r>
            <a:r>
              <a:rPr lang="en-US" altLang="zh-CN" b="0" dirty="0"/>
              <a:t>achieving</a:t>
            </a:r>
            <a:r>
              <a:rPr lang="zh-CN" altLang="en-US" b="0" dirty="0"/>
              <a:t> </a:t>
            </a:r>
            <a:r>
              <a:rPr lang="en-US" altLang="zh-CN" b="0" dirty="0"/>
              <a:t>my</a:t>
            </a:r>
            <a:r>
              <a:rPr lang="zh-CN" altLang="en-US" b="0" dirty="0"/>
              <a:t> </a:t>
            </a:r>
            <a:r>
              <a:rPr lang="en-US" altLang="zh-CN" b="0" dirty="0"/>
              <a:t>higher</a:t>
            </a:r>
            <a:r>
              <a:rPr lang="zh-CN" altLang="en-US" b="0" dirty="0"/>
              <a:t> </a:t>
            </a:r>
            <a:r>
              <a:rPr lang="en-US" altLang="zh-CN" b="0" dirty="0"/>
              <a:t>goal</a:t>
            </a:r>
            <a:r>
              <a:rPr lang="zh-CN" altLang="en-US" b="0" dirty="0"/>
              <a:t> </a:t>
            </a:r>
            <a:r>
              <a:rPr lang="en-US" altLang="zh-CN" b="0" dirty="0"/>
              <a:t>in</a:t>
            </a:r>
            <a:r>
              <a:rPr lang="zh-CN" altLang="en-US" b="0" dirty="0"/>
              <a:t> </a:t>
            </a:r>
            <a:r>
              <a:rPr lang="en-US" altLang="zh-CN" dirty="0"/>
              <a:t>a</a:t>
            </a:r>
            <a:r>
              <a:rPr lang="zh-CN" altLang="en-US" dirty="0"/>
              <a:t> </a:t>
            </a:r>
            <a:r>
              <a:rPr lang="en-US" altLang="zh-CN" dirty="0"/>
              <a:t>unified</a:t>
            </a:r>
            <a:r>
              <a:rPr lang="zh-CN" altLang="en-US" dirty="0"/>
              <a:t> </a:t>
            </a:r>
            <a:r>
              <a:rPr lang="en-US" altLang="zh-CN" dirty="0"/>
              <a:t>ML</a:t>
            </a:r>
            <a:r>
              <a:rPr lang="zh-CN" altLang="en-US" dirty="0"/>
              <a:t> </a:t>
            </a:r>
            <a:r>
              <a:rPr lang="en-US" altLang="zh-CN" dirty="0"/>
              <a:t>model</a:t>
            </a:r>
            <a:r>
              <a:rPr lang="zh-CN" altLang="en-US" dirty="0"/>
              <a:t> </a:t>
            </a:r>
            <a:r>
              <a:rPr lang="en-US" altLang="zh-CN" dirty="0"/>
              <a:t>for</a:t>
            </a:r>
            <a:r>
              <a:rPr lang="zh-CN" altLang="en-US" dirty="0"/>
              <a:t> </a:t>
            </a:r>
            <a:r>
              <a:rPr lang="en-US" altLang="zh-CN" dirty="0"/>
              <a:t>both</a:t>
            </a:r>
            <a:r>
              <a:rPr lang="zh-CN" altLang="en-US" dirty="0"/>
              <a:t> </a:t>
            </a:r>
            <a:r>
              <a:rPr lang="en-US" altLang="zh-CN" dirty="0"/>
              <a:t>design</a:t>
            </a:r>
            <a:r>
              <a:rPr lang="zh-CN" altLang="en-US" dirty="0"/>
              <a:t> </a:t>
            </a:r>
            <a:r>
              <a:rPr lang="en-US" altLang="zh-CN" dirty="0"/>
              <a:t>and</a:t>
            </a:r>
            <a:r>
              <a:rPr lang="zh-CN" altLang="en-US" dirty="0"/>
              <a:t> </a:t>
            </a:r>
            <a:r>
              <a:rPr lang="en-US" altLang="zh-CN" dirty="0"/>
              <a:t>runtime,</a:t>
            </a:r>
            <a:r>
              <a:rPr lang="zh-CN" altLang="en-US" dirty="0"/>
              <a:t> </a:t>
            </a:r>
            <a:r>
              <a:rPr lang="en-US" altLang="zh-CN" b="0" dirty="0"/>
              <a:t>this work named APOLLO</a:t>
            </a:r>
            <a:r>
              <a:rPr lang="zh-CN" altLang="en-US" b="0" dirty="0"/>
              <a:t> </a:t>
            </a:r>
            <a:r>
              <a:rPr lang="en-GB" b="0" dirty="0"/>
              <a:t>has a material impact in how we design and deploy CPUs</a:t>
            </a:r>
            <a:r>
              <a:rPr lang="en-US" altLang="zh-CN" b="0" dirty="0"/>
              <a:t>.</a:t>
            </a:r>
            <a:r>
              <a:rPr lang="zh-CN" altLang="en-US" b="0" dirty="0"/>
              <a:t> </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It</a:t>
            </a:r>
            <a:r>
              <a:rPr lang="zh-CN" altLang="en-US" b="0" dirty="0"/>
              <a:t> </a:t>
            </a:r>
            <a:r>
              <a:rPr lang="en-GB" b="0" dirty="0"/>
              <a:t>enables </a:t>
            </a:r>
            <a:r>
              <a:rPr lang="en-US" altLang="zh-CN" b="0" dirty="0"/>
              <a:t>many</a:t>
            </a:r>
            <a:r>
              <a:rPr lang="zh-CN" altLang="en-US" b="0" dirty="0"/>
              <a:t> </a:t>
            </a:r>
            <a:r>
              <a:rPr lang="en-GB" b="0" dirty="0"/>
              <a:t>potential applications</a:t>
            </a:r>
            <a:r>
              <a:rPr lang="en-US" altLang="zh-CN" b="0" dirty="0"/>
              <a:t>,</a:t>
            </a:r>
            <a:r>
              <a:rPr lang="en-GB" b="0" dirty="0"/>
              <a:t> </a:t>
            </a:r>
            <a:r>
              <a:rPr lang="en-GB" b="1" dirty="0"/>
              <a:t>from</a:t>
            </a:r>
            <a:r>
              <a:rPr lang="en-GB" b="0" dirty="0"/>
              <a:t> power/thermal management in</a:t>
            </a:r>
            <a:r>
              <a:rPr lang="zh-CN" altLang="en-US" b="0" dirty="0"/>
              <a:t> </a:t>
            </a:r>
            <a:r>
              <a:rPr lang="en-US" altLang="zh-CN" b="0" dirty="0"/>
              <a:t>SoCs</a:t>
            </a:r>
            <a:r>
              <a:rPr lang="zh-CN" altLang="en-US" b="0" dirty="0"/>
              <a:t> </a:t>
            </a:r>
            <a:r>
              <a:rPr lang="en-GB" b="1" dirty="0"/>
              <a:t>to</a:t>
            </a:r>
            <a:r>
              <a:rPr lang="en-GB" b="0" dirty="0"/>
              <a:t> CPU-driven proactive </a:t>
            </a:r>
            <a:r>
              <a:rPr lang="en-GB" b="0" dirty="0" err="1"/>
              <a:t>dI</a:t>
            </a:r>
            <a:r>
              <a:rPr lang="en-GB" b="0" dirty="0"/>
              <a:t>/dt mitigation. </a:t>
            </a:r>
            <a:endParaRPr lang="en-US" altLang="zh-CN" b="0" dirty="0"/>
          </a:p>
          <a:p>
            <a:r>
              <a:rPr lang="en-US" altLang="zh-CN" b="0" dirty="0"/>
              <a:t>And</a:t>
            </a:r>
            <a:r>
              <a:rPr lang="zh-CN" altLang="en-US" b="0" dirty="0"/>
              <a:t> </a:t>
            </a:r>
            <a:r>
              <a:rPr lang="en-US" altLang="zh-CN" b="0" dirty="0"/>
              <a:t>I</a:t>
            </a:r>
            <a:r>
              <a:rPr lang="zh-CN" altLang="en-US" b="0" dirty="0"/>
              <a:t> </a:t>
            </a:r>
            <a:r>
              <a:rPr lang="en-US" altLang="zh-CN" b="0" dirty="0"/>
              <a:t>believe</a:t>
            </a:r>
            <a:r>
              <a:rPr lang="zh-CN" altLang="en-US" b="0" dirty="0"/>
              <a:t> </a:t>
            </a:r>
            <a:r>
              <a:rPr lang="en-US" altLang="zh-CN" b="0" dirty="0"/>
              <a:t>this</a:t>
            </a:r>
            <a:r>
              <a:rPr lang="zh-CN" altLang="en-US" b="0" dirty="0"/>
              <a:t> </a:t>
            </a:r>
            <a:r>
              <a:rPr lang="en-US" altLang="zh-CN" b="0" dirty="0"/>
              <a:t>may even</a:t>
            </a:r>
            <a:r>
              <a:rPr lang="zh-CN" altLang="en-US" b="0" dirty="0"/>
              <a:t> </a:t>
            </a:r>
            <a:r>
              <a:rPr lang="en-US" altLang="zh-CN" b="0" dirty="0"/>
              <a:t>become a </a:t>
            </a:r>
            <a:r>
              <a:rPr lang="en-US" altLang="zh-CN" b="1" dirty="0"/>
              <a:t>standard</a:t>
            </a:r>
            <a:r>
              <a:rPr lang="en-US" altLang="zh-CN" b="0" dirty="0"/>
              <a:t> design-operation and common-component in future </a:t>
            </a:r>
            <a:r>
              <a:rPr lang="en-US" altLang="zh-CN" b="1" dirty="0"/>
              <a:t>CPUs</a:t>
            </a:r>
            <a:r>
              <a:rPr lang="zh-CN" altLang="en-US" b="0" dirty="0"/>
              <a:t> </a:t>
            </a:r>
            <a:r>
              <a:rPr lang="en-US" altLang="zh-CN" b="0" dirty="0"/>
              <a:t>and</a:t>
            </a:r>
            <a:r>
              <a:rPr lang="zh-CN" altLang="en-US" b="0" dirty="0"/>
              <a:t> </a:t>
            </a:r>
            <a:r>
              <a:rPr lang="en-US" altLang="zh-CN" b="0" dirty="0"/>
              <a:t>even</a:t>
            </a:r>
            <a:r>
              <a:rPr lang="zh-CN" altLang="en-US" b="0" dirty="0"/>
              <a:t> </a:t>
            </a:r>
            <a:r>
              <a:rPr lang="en-US" altLang="zh-CN" b="0" dirty="0"/>
              <a:t>other</a:t>
            </a:r>
            <a:r>
              <a:rPr lang="zh-CN" altLang="en-US" b="0" dirty="0"/>
              <a:t> </a:t>
            </a:r>
            <a:r>
              <a:rPr lang="en-US" altLang="zh-CN" b="0" dirty="0"/>
              <a:t>compute</a:t>
            </a:r>
            <a:r>
              <a:rPr lang="zh-CN" altLang="en-US" b="0" dirty="0"/>
              <a:t> </a:t>
            </a:r>
            <a:r>
              <a:rPr lang="en-US" altLang="zh-CN" b="0" dirty="0"/>
              <a:t>solutions. </a:t>
            </a:r>
            <a:endParaRPr lang="en-GB" b="0" dirty="0"/>
          </a:p>
          <a:p>
            <a:endParaRPr lang="en-GB" altLang="zh-CN" dirty="0"/>
          </a:p>
        </p:txBody>
      </p:sp>
      <p:sp>
        <p:nvSpPr>
          <p:cNvPr id="4" name="Slide Number Placeholder 3"/>
          <p:cNvSpPr>
            <a:spLocks noGrp="1"/>
          </p:cNvSpPr>
          <p:nvPr>
            <p:ph type="sldNum" sz="quarter" idx="5"/>
          </p:nvPr>
        </p:nvSpPr>
        <p:spPr/>
        <p:txBody>
          <a:bodyPr/>
          <a:lstStyle/>
          <a:p>
            <a:fld id="{A68CE120-882A-C349-9195-5861423BFB9B}" type="slidenum">
              <a:rPr lang="en-CN" smtClean="0"/>
              <a:t>50</a:t>
            </a:fld>
            <a:endParaRPr lang="en-CN"/>
          </a:p>
        </p:txBody>
      </p:sp>
    </p:spTree>
    <p:extLst>
      <p:ext uri="{BB962C8B-B14F-4D97-AF65-F5344CB8AC3E}">
        <p14:creationId xmlns:p14="http://schemas.microsoft.com/office/powerpoint/2010/main" val="2914010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[38 mins]</a:t>
            </a:r>
            <a:endParaRPr lang="en-CN" dirty="0"/>
          </a:p>
          <a:p>
            <a:endParaRPr lang="en-CN" dirty="0"/>
          </a:p>
          <a:p>
            <a:r>
              <a:rPr lang="en-CN" dirty="0"/>
              <a:t>New: 8+9+20 = 37-38 mins</a:t>
            </a:r>
          </a:p>
          <a:p>
            <a:endParaRPr lang="en-CN" dirty="0"/>
          </a:p>
          <a:p>
            <a:r>
              <a:rPr lang="en-US" altLang="zh-CN" dirty="0"/>
              <a:t>And now it</a:t>
            </a:r>
            <a:r>
              <a:rPr lang="zh-CN" altLang="en-US" dirty="0"/>
              <a:t> </a:t>
            </a:r>
            <a:r>
              <a:rPr lang="en-US" altLang="zh-CN" dirty="0"/>
              <a:t>comes to</a:t>
            </a:r>
            <a:r>
              <a:rPr lang="zh-CN" altLang="en-US" dirty="0"/>
              <a:t> </a:t>
            </a:r>
            <a:r>
              <a:rPr lang="en-US" altLang="zh-CN" dirty="0"/>
              <a:t>the</a:t>
            </a:r>
            <a:r>
              <a:rPr lang="zh-CN" altLang="en-US" dirty="0"/>
              <a:t> </a:t>
            </a:r>
            <a:r>
              <a:rPr lang="en-US" altLang="zh-CN" b="1" dirty="0"/>
              <a:t>summary</a:t>
            </a:r>
            <a:r>
              <a:rPr lang="zh-CN" altLang="en-US" dirty="0"/>
              <a:t> </a:t>
            </a:r>
            <a:r>
              <a:rPr lang="en-US" altLang="zh-CN" dirty="0"/>
              <a:t>and</a:t>
            </a:r>
            <a:r>
              <a:rPr lang="zh-CN" altLang="en-US" dirty="0"/>
              <a:t> </a:t>
            </a:r>
            <a:r>
              <a:rPr lang="en-US" altLang="zh-CN" dirty="0"/>
              <a:t>the</a:t>
            </a:r>
            <a:r>
              <a:rPr lang="zh-CN" altLang="en-US" dirty="0"/>
              <a:t> </a:t>
            </a:r>
            <a:r>
              <a:rPr lang="en-US" altLang="zh-CN" dirty="0"/>
              <a:t>key</a:t>
            </a:r>
            <a:r>
              <a:rPr lang="zh-CN" altLang="en-US" dirty="0"/>
              <a:t> </a:t>
            </a:r>
            <a:r>
              <a:rPr lang="en-US" altLang="zh-CN" dirty="0"/>
              <a:t>takeaway</a:t>
            </a:r>
            <a:r>
              <a:rPr lang="zh-CN" altLang="en-US" dirty="0"/>
              <a:t> </a:t>
            </a:r>
            <a:r>
              <a:rPr lang="en-US" altLang="zh-CN" dirty="0"/>
              <a:t>of</a:t>
            </a:r>
            <a:r>
              <a:rPr lang="zh-CN" altLang="en-US" dirty="0"/>
              <a:t> </a:t>
            </a:r>
            <a:r>
              <a:rPr lang="en-US" altLang="zh-CN" dirty="0"/>
              <a:t>my</a:t>
            </a:r>
            <a:r>
              <a:rPr lang="zh-CN" altLang="en-US" dirty="0"/>
              <a:t> </a:t>
            </a:r>
            <a:r>
              <a:rPr lang="en-US" altLang="zh-CN" dirty="0"/>
              <a:t>talk.</a:t>
            </a:r>
          </a:p>
          <a:p>
            <a:endParaRPr lang="en-US" dirty="0"/>
          </a:p>
          <a:p>
            <a:r>
              <a:rPr lang="en-US" dirty="0"/>
              <a:t>My research is motivated by the </a:t>
            </a:r>
            <a:r>
              <a:rPr lang="en-US" b="1" dirty="0"/>
              <a:t>increasing</a:t>
            </a:r>
            <a:r>
              <a:rPr lang="en-US" dirty="0"/>
              <a:t> problems and challenges in chip design and implementation</a:t>
            </a:r>
            <a:r>
              <a:rPr lang="en-US" altLang="zh-CN" dirty="0"/>
              <a:t>.</a:t>
            </a:r>
            <a:r>
              <a:rPr lang="zh-CN" altLang="en-US" dirty="0"/>
              <a:t> </a:t>
            </a:r>
            <a:r>
              <a:rPr lang="en-US" altLang="zh-CN" dirty="0"/>
              <a:t>They include increasing design cost, longer turn-around time, reliance on human engineers, and so on.</a:t>
            </a:r>
          </a:p>
          <a:p>
            <a:r>
              <a:rPr lang="en-US" dirty="0"/>
              <a:t>To solve this, </a:t>
            </a:r>
            <a:r>
              <a:rPr lang="en-US" b="1" dirty="0"/>
              <a:t>intelligent</a:t>
            </a:r>
            <a:r>
              <a:rPr lang="en-US" dirty="0"/>
              <a:t> design method</a:t>
            </a:r>
            <a:r>
              <a:rPr lang="en-US" altLang="zh-CN" dirty="0"/>
              <a:t>ologies</a:t>
            </a:r>
            <a:r>
              <a:rPr lang="en-US" dirty="0"/>
              <a:t> and solutions are </a:t>
            </a:r>
            <a:r>
              <a:rPr lang="en-US" altLang="zh-CN" dirty="0"/>
              <a:t>proposed</a:t>
            </a:r>
            <a:r>
              <a:rPr lang="en-US" dirty="0"/>
              <a:t>. </a:t>
            </a:r>
          </a:p>
          <a:p>
            <a:endParaRPr lang="en-US" dirty="0"/>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and </a:t>
            </a:r>
            <a:r>
              <a:rPr lang="en-US" b="1" dirty="0"/>
              <a:t>mostly</a:t>
            </a:r>
            <a:r>
              <a:rPr lang="en-US" dirty="0"/>
              <a:t> studied solution is ML </a:t>
            </a:r>
            <a:r>
              <a:rPr lang="en-US" altLang="zh-CN" dirty="0"/>
              <a:t>for</a:t>
            </a:r>
            <a:r>
              <a:rPr lang="en-US" dirty="0"/>
              <a:t> chip design.</a:t>
            </a:r>
            <a:r>
              <a:rPr lang="zh-CN" altLang="en-US" dirty="0"/>
              <a:t> </a:t>
            </a:r>
            <a:r>
              <a:rPr lang="en-US" altLang="zh-CN" dirty="0"/>
              <a:t>It proves to achieve </a:t>
            </a:r>
            <a:r>
              <a:rPr lang="en-CN" altLang="zh-CN" dirty="0"/>
              <a:t>l</a:t>
            </a:r>
            <a:r>
              <a:rPr lang="en-CN" dirty="0"/>
              <a:t>ess </a:t>
            </a:r>
            <a:r>
              <a:rPr lang="en-US" altLang="zh-CN" dirty="0"/>
              <a:t>s</a:t>
            </a:r>
            <a:r>
              <a:rPr lang="en-CN" dirty="0"/>
              <a:t>imulation </a:t>
            </a:r>
            <a:r>
              <a:rPr lang="en-US" altLang="zh-CN" dirty="0"/>
              <a:t>t</a:t>
            </a:r>
            <a:r>
              <a:rPr lang="en-CN" dirty="0"/>
              <a:t>ime, </a:t>
            </a:r>
            <a:r>
              <a:rPr lang="en-US" altLang="zh-CN" dirty="0"/>
              <a:t>faster feedback</a:t>
            </a:r>
            <a:r>
              <a:rPr lang="en-CN" dirty="0"/>
              <a:t>, and </a:t>
            </a:r>
            <a:r>
              <a:rPr lang="en-US" altLang="zh-CN" dirty="0"/>
              <a:t>l</a:t>
            </a:r>
            <a:r>
              <a:rPr lang="en-CN" dirty="0"/>
              <a:t>ess </a:t>
            </a:r>
            <a:r>
              <a:rPr lang="en-US" altLang="zh-CN" dirty="0"/>
              <a:t>d</a:t>
            </a:r>
            <a:r>
              <a:rPr lang="en-CN" dirty="0"/>
              <a:t>esigner effort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this, I believe there are </a:t>
            </a:r>
            <a:r>
              <a:rPr lang="en-US" b="1" dirty="0"/>
              <a:t>higher</a:t>
            </a:r>
            <a:r>
              <a:rPr lang="en-US" dirty="0"/>
              <a:t> goals we could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r>
              <a:rPr lang="en-US" dirty="0"/>
              <a:t>2. For example, We need AutoML in chip design, which </a:t>
            </a:r>
            <a:r>
              <a:rPr lang="en-US" b="1" u="none" dirty="0"/>
              <a:t>relieve</a:t>
            </a:r>
            <a:r>
              <a:rPr lang="en-US" dirty="0"/>
              <a:t> developers from the long development cycle of </a:t>
            </a:r>
            <a:r>
              <a:rPr lang="en-US" altLang="zh-CN" dirty="0"/>
              <a:t>customized</a:t>
            </a:r>
            <a:r>
              <a:rPr lang="zh-CN" altLang="en-US" dirty="0"/>
              <a:t> </a:t>
            </a:r>
            <a:r>
              <a:rPr lang="en-US" dirty="0"/>
              <a:t>ML models.</a:t>
            </a:r>
          </a:p>
          <a:p>
            <a:endParaRPr lang="en-US" dirty="0"/>
          </a:p>
          <a:p>
            <a:r>
              <a:rPr lang="en-US" dirty="0"/>
              <a:t>[click]</a:t>
            </a:r>
          </a:p>
          <a:p>
            <a:r>
              <a:rPr lang="en-US" dirty="0"/>
              <a:t>3. In addition, we need ML in both design and runtime. In this way, it benefits the </a:t>
            </a:r>
            <a:r>
              <a:rPr lang="en-US" b="1" dirty="0"/>
              <a:t>entire</a:t>
            </a:r>
            <a:r>
              <a:rPr lang="en-US" dirty="0"/>
              <a:t> chip life cycle. </a:t>
            </a:r>
          </a:p>
          <a:p>
            <a:endParaRPr lang="en-US" dirty="0"/>
          </a:p>
          <a:p>
            <a:r>
              <a:rPr lang="en-US" altLang="zh-CN" dirty="0"/>
              <a:t>[click]</a:t>
            </a:r>
            <a:endParaRPr lang="en-US" dirty="0"/>
          </a:p>
          <a:p>
            <a:r>
              <a:rPr lang="en-US" dirty="0"/>
              <a:t>This bottom figure </a:t>
            </a:r>
            <a:r>
              <a:rPr lang="en-US" altLang="zh-CN" dirty="0"/>
              <a:t>shows</a:t>
            </a:r>
            <a:r>
              <a:rPr lang="en-US" dirty="0"/>
              <a:t> my </a:t>
            </a:r>
            <a:r>
              <a:rPr lang="en-US" altLang="zh-CN" dirty="0"/>
              <a:t>vision</a:t>
            </a:r>
            <a:r>
              <a:rPr lang="en-US" dirty="0"/>
              <a:t>. I want better chip quality with lower cost, also with less human engineering effort, shorter turn around time, and less computation and carbon emission. </a:t>
            </a:r>
          </a:p>
          <a:p>
            <a:endParaRPr lang="en-US" dirty="0"/>
          </a:p>
          <a:p>
            <a:r>
              <a:rPr lang="en-US" altLang="zh-CN" dirty="0"/>
              <a:t>Imagine</a:t>
            </a:r>
            <a:r>
              <a:rPr lang="zh-CN" altLang="en-US" dirty="0"/>
              <a:t> </a:t>
            </a:r>
            <a:r>
              <a:rPr lang="en-US" altLang="zh-CN" dirty="0"/>
              <a:t>I</a:t>
            </a:r>
            <a:r>
              <a:rPr lang="zh-CN" altLang="en-US" dirty="0"/>
              <a:t> </a:t>
            </a:r>
            <a:r>
              <a:rPr lang="en-US" altLang="zh-CN" dirty="0"/>
              <a:t>could</a:t>
            </a:r>
            <a:r>
              <a:rPr lang="zh-CN" altLang="en-US" dirty="0"/>
              <a:t> </a:t>
            </a:r>
            <a:r>
              <a:rPr lang="en-US" altLang="zh-CN" dirty="0"/>
              <a:t>improve</a:t>
            </a:r>
            <a:r>
              <a:rPr lang="zh-CN" altLang="en-US" dirty="0"/>
              <a:t> </a:t>
            </a:r>
            <a:r>
              <a:rPr lang="en-US" altLang="zh-CN" dirty="0"/>
              <a:t>chip</a:t>
            </a:r>
            <a:r>
              <a:rPr lang="zh-CN" altLang="en-US" dirty="0"/>
              <a:t> </a:t>
            </a:r>
            <a:r>
              <a:rPr lang="en-US" altLang="zh-CN" dirty="0"/>
              <a:t>performance</a:t>
            </a:r>
            <a:r>
              <a:rPr lang="zh-CN" altLang="en-US" dirty="0"/>
              <a:t> </a:t>
            </a:r>
            <a:r>
              <a:rPr lang="en-US" altLang="zh-CN" dirty="0"/>
              <a:t>by</a:t>
            </a:r>
            <a:r>
              <a:rPr lang="zh-CN" altLang="en-US" dirty="0"/>
              <a:t> </a:t>
            </a:r>
            <a:r>
              <a:rPr lang="en-US" altLang="zh-CN" dirty="0"/>
              <a:t>30%</a:t>
            </a:r>
            <a:r>
              <a:rPr lang="zh-CN" altLang="en-US" dirty="0"/>
              <a:t> </a:t>
            </a:r>
            <a:r>
              <a:rPr lang="en-US" altLang="zh-CN" dirty="0"/>
              <a:t>with</a:t>
            </a:r>
            <a:r>
              <a:rPr lang="zh-CN" altLang="en-US" dirty="0"/>
              <a:t> </a:t>
            </a:r>
            <a:r>
              <a:rPr lang="en-US" altLang="zh-CN" dirty="0"/>
              <a:t>the</a:t>
            </a:r>
            <a:r>
              <a:rPr lang="zh-CN" altLang="en-US" dirty="0"/>
              <a:t> </a:t>
            </a:r>
            <a:r>
              <a:rPr lang="en-US" altLang="zh-CN" dirty="0"/>
              <a:t>same</a:t>
            </a:r>
            <a:r>
              <a:rPr lang="zh-CN" altLang="en-US" dirty="0"/>
              <a:t> </a:t>
            </a:r>
            <a:r>
              <a:rPr lang="en-US" altLang="zh-CN" dirty="0"/>
              <a:t>power</a:t>
            </a:r>
            <a:r>
              <a:rPr lang="zh-CN" altLang="en-US" dirty="0"/>
              <a:t> </a:t>
            </a:r>
            <a:r>
              <a:rPr lang="en-US" altLang="zh-CN" dirty="0"/>
              <a:t>consumption,</a:t>
            </a:r>
            <a:r>
              <a:rPr lang="zh-CN" altLang="en-US" dirty="0"/>
              <a:t> </a:t>
            </a:r>
            <a:r>
              <a:rPr lang="en-US" altLang="zh-CN" dirty="0"/>
              <a:t>while</a:t>
            </a:r>
            <a:r>
              <a:rPr lang="zh-CN" altLang="en-US" dirty="0"/>
              <a:t> </a:t>
            </a:r>
            <a:r>
              <a:rPr lang="en-US" altLang="zh-CN" dirty="0"/>
              <a:t>reducing</a:t>
            </a:r>
            <a:r>
              <a:rPr lang="zh-CN" altLang="en-US" dirty="0"/>
              <a:t> </a:t>
            </a:r>
            <a:r>
              <a:rPr lang="en-US" altLang="zh-CN" dirty="0"/>
              <a:t>both</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engineers</a:t>
            </a:r>
            <a:r>
              <a:rPr lang="zh-CN" altLang="en-US" dirty="0"/>
              <a:t> </a:t>
            </a:r>
            <a:r>
              <a:rPr lang="en-US" altLang="zh-CN" dirty="0"/>
              <a:t>and</a:t>
            </a:r>
            <a:r>
              <a:rPr lang="zh-CN" altLang="en-US" dirty="0"/>
              <a:t> </a:t>
            </a:r>
            <a:r>
              <a:rPr lang="en-US" altLang="zh-CN" dirty="0"/>
              <a:t>the</a:t>
            </a:r>
            <a:r>
              <a:rPr lang="zh-CN" altLang="en-US" dirty="0"/>
              <a:t> </a:t>
            </a:r>
            <a:r>
              <a:rPr lang="en-US" altLang="zh-CN" dirty="0"/>
              <a:t>time-to-market</a:t>
            </a:r>
            <a:r>
              <a:rPr lang="zh-CN" altLang="en-US" dirty="0"/>
              <a:t> </a:t>
            </a:r>
            <a:r>
              <a:rPr lang="en-US" altLang="zh-CN" dirty="0"/>
              <a:t>by</a:t>
            </a:r>
            <a:r>
              <a:rPr lang="zh-CN" altLang="en-US" dirty="0"/>
              <a:t> </a:t>
            </a:r>
            <a:r>
              <a:rPr lang="en-US" altLang="zh-CN" dirty="0"/>
              <a:t>a</a:t>
            </a:r>
            <a:r>
              <a:rPr lang="zh-CN" altLang="en-US" dirty="0"/>
              <a:t> </a:t>
            </a:r>
            <a:r>
              <a:rPr lang="en-US" altLang="zh-CN" dirty="0"/>
              <a:t>half,</a:t>
            </a:r>
            <a:r>
              <a:rPr lang="zh-CN" altLang="en-US" dirty="0"/>
              <a:t> </a:t>
            </a:r>
            <a:r>
              <a:rPr lang="en-US" altLang="zh-CN" dirty="0"/>
              <a:t>what</a:t>
            </a:r>
            <a:r>
              <a:rPr lang="zh-CN" altLang="en-US" dirty="0"/>
              <a:t> </a:t>
            </a:r>
            <a:r>
              <a:rPr lang="en-US" altLang="zh-CN" dirty="0"/>
              <a:t>a</a:t>
            </a:r>
            <a:r>
              <a:rPr lang="zh-CN" altLang="en-US" dirty="0"/>
              <a:t> </a:t>
            </a:r>
            <a:r>
              <a:rPr lang="en-US" altLang="zh-CN" dirty="0"/>
              <a:t>huge</a:t>
            </a:r>
            <a:r>
              <a:rPr lang="zh-CN" altLang="en-US" dirty="0"/>
              <a:t> </a:t>
            </a:r>
            <a:r>
              <a:rPr lang="en-US" altLang="zh-CN" dirty="0"/>
              <a:t>profit</a:t>
            </a:r>
            <a:r>
              <a:rPr lang="zh-CN" altLang="en-US" dirty="0"/>
              <a:t> </a:t>
            </a:r>
            <a:r>
              <a:rPr lang="en-US" altLang="zh-CN" dirty="0"/>
              <a:t>it</a:t>
            </a:r>
            <a:r>
              <a:rPr lang="zh-CN" altLang="en-US" dirty="0"/>
              <a:t> </a:t>
            </a:r>
            <a:r>
              <a:rPr lang="en-US" altLang="zh-CN" dirty="0"/>
              <a:t>would</a:t>
            </a:r>
            <a:r>
              <a:rPr lang="zh-CN" altLang="en-US" dirty="0"/>
              <a:t> </a:t>
            </a:r>
            <a:r>
              <a:rPr lang="en-US" altLang="zh-CN" dirty="0"/>
              <a:t>make</a:t>
            </a:r>
            <a:r>
              <a:rPr lang="zh-CN" altLang="en-US" dirty="0"/>
              <a:t> </a:t>
            </a:r>
            <a:r>
              <a:rPr lang="en-US" altLang="zh-CN" dirty="0"/>
              <a:t>for</a:t>
            </a:r>
            <a:r>
              <a:rPr lang="zh-CN" altLang="en-US" dirty="0"/>
              <a:t> </a:t>
            </a:r>
            <a:r>
              <a:rPr lang="en-US" altLang="zh-CN" dirty="0"/>
              <a:t>every</a:t>
            </a:r>
            <a:r>
              <a:rPr lang="zh-CN" altLang="en-US" dirty="0"/>
              <a:t> </a:t>
            </a:r>
            <a:r>
              <a:rPr lang="en-US" altLang="zh-CN" dirty="0"/>
              <a:t>chip</a:t>
            </a:r>
            <a:r>
              <a:rPr lang="zh-CN" altLang="en-US" dirty="0"/>
              <a:t> </a:t>
            </a:r>
            <a:r>
              <a:rPr lang="en-US" altLang="zh-CN" dirty="0"/>
              <a:t>design</a:t>
            </a:r>
            <a:r>
              <a:rPr lang="zh-CN" altLang="en-US" dirty="0"/>
              <a:t> </a:t>
            </a:r>
            <a:r>
              <a:rPr lang="en-US" altLang="zh-CN" dirty="0"/>
              <a:t>company.</a:t>
            </a:r>
            <a:r>
              <a:rPr lang="zh-CN" altLang="en-US" dirty="0"/>
              <a:t> </a:t>
            </a:r>
            <a:r>
              <a:rPr lang="en-US" altLang="zh-CN" dirty="0"/>
              <a:t>And</a:t>
            </a:r>
            <a:r>
              <a:rPr lang="zh-CN" altLang="en-US" dirty="0"/>
              <a:t> </a:t>
            </a:r>
            <a:r>
              <a:rPr lang="en-US" altLang="zh-CN" dirty="0"/>
              <a:t>this</a:t>
            </a:r>
            <a:r>
              <a:rPr lang="zh-CN" altLang="en-US" dirty="0"/>
              <a:t> </a:t>
            </a:r>
            <a:r>
              <a:rPr lang="en-US" altLang="zh-CN" dirty="0"/>
              <a:t>is actually</a:t>
            </a:r>
            <a:r>
              <a:rPr lang="zh-CN" altLang="en-US" dirty="0"/>
              <a:t> </a:t>
            </a:r>
            <a:r>
              <a:rPr lang="en-US" altLang="zh-CN" b="1" dirty="0"/>
              <a:t>possible</a:t>
            </a:r>
            <a:r>
              <a:rPr lang="en-US" altLang="zh-CN" dirty="0"/>
              <a:t>,</a:t>
            </a:r>
            <a:r>
              <a:rPr lang="zh-CN" altLang="en-US" dirty="0"/>
              <a:t> </a:t>
            </a:r>
            <a:r>
              <a:rPr lang="en-US" altLang="zh-CN" dirty="0"/>
              <a:t>because</a:t>
            </a:r>
            <a:r>
              <a:rPr lang="zh-CN" altLang="en-US" dirty="0"/>
              <a:t> </a:t>
            </a:r>
            <a:r>
              <a:rPr lang="en-US" altLang="zh-CN" dirty="0"/>
              <a:t>the</a:t>
            </a:r>
            <a:r>
              <a:rPr lang="zh-CN" altLang="en-US" dirty="0"/>
              <a:t> </a:t>
            </a:r>
            <a:r>
              <a:rPr lang="en-US" altLang="zh-CN" dirty="0"/>
              <a:t>traditional</a:t>
            </a:r>
            <a:r>
              <a:rPr lang="zh-CN" altLang="en-US" dirty="0"/>
              <a:t> </a:t>
            </a:r>
            <a:r>
              <a:rPr lang="en-US" altLang="zh-CN" dirty="0"/>
              <a:t>algorithms</a:t>
            </a:r>
            <a:r>
              <a:rPr lang="zh-CN" altLang="en-US" dirty="0"/>
              <a:t> </a:t>
            </a:r>
            <a:r>
              <a:rPr lang="en-US" altLang="zh-CN" dirty="0"/>
              <a:t>are</a:t>
            </a:r>
            <a:r>
              <a:rPr lang="zh-CN" altLang="en-US" dirty="0"/>
              <a:t> </a:t>
            </a:r>
            <a:r>
              <a:rPr lang="en-US" altLang="zh-CN" dirty="0"/>
              <a:t>far-from</a:t>
            </a:r>
            <a:r>
              <a:rPr lang="zh-CN" altLang="en-US" dirty="0"/>
              <a:t> </a:t>
            </a:r>
            <a:r>
              <a:rPr lang="en-US" altLang="zh-CN" dirty="0"/>
              <a:t>being</a:t>
            </a:r>
            <a:r>
              <a:rPr lang="zh-CN" altLang="en-US" dirty="0"/>
              <a:t> </a:t>
            </a:r>
            <a:r>
              <a:rPr lang="en-US" altLang="zh-CN" dirty="0"/>
              <a:t>perfect.</a:t>
            </a:r>
            <a:r>
              <a:rPr lang="zh-CN" altLang="en-US" dirty="0"/>
              <a:t> </a:t>
            </a:r>
            <a:endParaRPr lang="en-US" altLang="zh-CN" dirty="0"/>
          </a:p>
          <a:p>
            <a:endParaRPr lang="en-US" dirty="0"/>
          </a:p>
          <a:p>
            <a:endParaRPr lang="en-US" dirty="0"/>
          </a:p>
          <a:p>
            <a:endParaRPr lang="en-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51</a:t>
            </a:fld>
            <a:endParaRPr lang="en-CN"/>
          </a:p>
        </p:txBody>
      </p:sp>
    </p:spTree>
    <p:extLst>
      <p:ext uri="{BB962C8B-B14F-4D97-AF65-F5344CB8AC3E}">
        <p14:creationId xmlns:p14="http://schemas.microsoft.com/office/powerpoint/2010/main" val="27523131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N</a:t>
            </a:r>
            <a:r>
              <a:rPr lang="en-US" dirty="0"/>
              <a:t>o</a:t>
            </a:r>
            <a:r>
              <a:rPr lang="en-CN" dirty="0"/>
              <a:t>w let’s </a:t>
            </a:r>
            <a:r>
              <a:rPr lang="en-US" altLang="zh-CN" dirty="0"/>
              <a:t>look</a:t>
            </a:r>
            <a:r>
              <a:rPr lang="en-CN" dirty="0"/>
              <a:t> </a:t>
            </a:r>
            <a:r>
              <a:rPr lang="zh-CN" altLang="en-US" dirty="0"/>
              <a:t>*</a:t>
            </a:r>
            <a:r>
              <a:rPr lang="en-CN" dirty="0"/>
              <a:t>back</a:t>
            </a:r>
            <a:r>
              <a:rPr lang="zh-CN" altLang="en-US" dirty="0"/>
              <a:t>*</a:t>
            </a:r>
            <a:r>
              <a:rPr lang="en-CN" dirty="0"/>
              <a:t> </a:t>
            </a:r>
            <a:r>
              <a:rPr lang="en-US" altLang="zh-CN" dirty="0"/>
              <a:t>at</a:t>
            </a:r>
            <a:r>
              <a:rPr lang="en-CN" dirty="0"/>
              <a:t> this roadmap</a:t>
            </a:r>
            <a:r>
              <a:rPr lang="en-US" altLang="zh-CN" dirty="0"/>
              <a:t>.</a:t>
            </a:r>
            <a:r>
              <a:rPr lang="zh-CN" altLang="en-US" dirty="0"/>
              <a:t> </a:t>
            </a:r>
            <a:r>
              <a:rPr lang="en-US" altLang="zh-CN" dirty="0"/>
              <a:t>My</a:t>
            </a:r>
            <a:r>
              <a:rPr lang="zh-CN" altLang="en-US" dirty="0"/>
              <a:t> </a:t>
            </a:r>
            <a:r>
              <a:rPr lang="en-US" altLang="zh-CN" dirty="0"/>
              <a:t>journey</a:t>
            </a:r>
            <a:r>
              <a:rPr lang="zh-CN" altLang="en-US" dirty="0"/>
              <a:t> </a:t>
            </a:r>
            <a:r>
              <a:rPr lang="en-US" altLang="zh-CN" dirty="0"/>
              <a:t>starts</a:t>
            </a:r>
            <a:r>
              <a:rPr lang="zh-CN" altLang="en-US" dirty="0"/>
              <a:t> </a:t>
            </a:r>
            <a:r>
              <a:rPr lang="en-US" altLang="zh-CN" dirty="0"/>
              <a:t>with</a:t>
            </a:r>
            <a:r>
              <a:rPr lang="zh-CN" altLang="en-US" dirty="0"/>
              <a:t> </a:t>
            </a:r>
            <a:r>
              <a:rPr lang="en-US" altLang="zh-CN" dirty="0"/>
              <a:t>the</a:t>
            </a:r>
            <a:r>
              <a:rPr lang="zh-CN" altLang="en-US" dirty="0"/>
              <a:t> </a:t>
            </a:r>
            <a:r>
              <a:rPr lang="en-US" altLang="zh-CN" dirty="0"/>
              <a:t>traditional</a:t>
            </a:r>
            <a:r>
              <a:rPr lang="zh-CN" altLang="en-US" dirty="0"/>
              <a:t> </a:t>
            </a:r>
            <a:r>
              <a:rPr lang="en-US" altLang="zh-CN" dirty="0"/>
              <a:t>chip</a:t>
            </a:r>
            <a:r>
              <a:rPr lang="zh-CN" altLang="en-US" dirty="0"/>
              <a:t> </a:t>
            </a:r>
            <a:r>
              <a:rPr lang="en-US" altLang="zh-CN" dirty="0"/>
              <a:t>design</a:t>
            </a:r>
            <a:r>
              <a:rPr lang="zh-CN" altLang="en-US" dirty="0"/>
              <a:t> </a:t>
            </a:r>
            <a:r>
              <a:rPr lang="en-US" altLang="zh-CN" dirty="0"/>
              <a:t>and</a:t>
            </a:r>
            <a:r>
              <a:rPr lang="zh-CN" altLang="en-US" dirty="0"/>
              <a:t> </a:t>
            </a:r>
            <a:r>
              <a:rPr lang="en-US" altLang="zh-CN" dirty="0"/>
              <a:t>reached</a:t>
            </a:r>
            <a:r>
              <a:rPr lang="zh-CN" altLang="en-US" dirty="0"/>
              <a:t> </a:t>
            </a:r>
            <a:r>
              <a:rPr lang="en-US" altLang="zh-CN" dirty="0"/>
              <a:t>unified</a:t>
            </a:r>
            <a:r>
              <a:rPr lang="zh-CN" altLang="en-US" dirty="0"/>
              <a:t> </a:t>
            </a:r>
            <a:r>
              <a:rPr lang="en-US" altLang="zh-CN" dirty="0"/>
              <a:t>ML</a:t>
            </a:r>
            <a:r>
              <a:rPr lang="zh-CN" altLang="en-US" dirty="0"/>
              <a:t> </a:t>
            </a:r>
            <a:r>
              <a:rPr lang="en-US" altLang="zh-CN" dirty="0"/>
              <a:t>for</a:t>
            </a:r>
            <a:r>
              <a:rPr lang="zh-CN" altLang="en-US" dirty="0"/>
              <a:t> </a:t>
            </a:r>
            <a:r>
              <a:rPr lang="en-US" altLang="zh-CN" dirty="0"/>
              <a:t>both</a:t>
            </a:r>
            <a:r>
              <a:rPr lang="zh-CN" altLang="en-US" dirty="0"/>
              <a:t> </a:t>
            </a:r>
            <a:r>
              <a:rPr lang="en-US" altLang="zh-CN" dirty="0"/>
              <a:t>design</a:t>
            </a:r>
            <a:r>
              <a:rPr lang="zh-CN" altLang="en-US" dirty="0"/>
              <a:t> </a:t>
            </a:r>
            <a:r>
              <a:rPr lang="en-US" altLang="zh-CN" dirty="0"/>
              <a:t>and</a:t>
            </a:r>
            <a:r>
              <a:rPr lang="zh-CN" altLang="en-US" dirty="0"/>
              <a:t> </a:t>
            </a:r>
            <a:r>
              <a:rPr lang="en-US" altLang="zh-CN" dirty="0"/>
              <a:t>runtime.</a:t>
            </a:r>
            <a:r>
              <a:rPr lang="zh-CN" altLang="en-US" dirty="0"/>
              <a:t> </a:t>
            </a:r>
            <a:r>
              <a:rPr lang="en-US" altLang="zh-CN" dirty="0"/>
              <a:t>I</a:t>
            </a:r>
            <a:r>
              <a:rPr lang="zh-CN" altLang="en-US" dirty="0"/>
              <a:t> </a:t>
            </a:r>
            <a:r>
              <a:rPr lang="en-US" altLang="zh-CN" dirty="0"/>
              <a:t>see</a:t>
            </a:r>
            <a:r>
              <a:rPr lang="zh-CN" altLang="en-US" dirty="0"/>
              <a:t> </a:t>
            </a:r>
            <a:r>
              <a:rPr lang="en-US" altLang="zh-CN" dirty="0"/>
              <a:t>great</a:t>
            </a:r>
            <a:r>
              <a:rPr lang="zh-CN" altLang="en-US" dirty="0"/>
              <a:t> </a:t>
            </a:r>
            <a:r>
              <a:rPr lang="en-US" altLang="zh-CN" dirty="0"/>
              <a:t>potential</a:t>
            </a:r>
            <a:r>
              <a:rPr lang="zh-CN" altLang="en-US" dirty="0"/>
              <a:t> </a:t>
            </a:r>
            <a:r>
              <a:rPr lang="en-US" altLang="zh-CN" dirty="0"/>
              <a:t>and</a:t>
            </a:r>
            <a:r>
              <a:rPr lang="zh-CN" altLang="en-US" dirty="0"/>
              <a:t> </a:t>
            </a:r>
            <a:r>
              <a:rPr lang="en-US" altLang="zh-CN" dirty="0"/>
              <a:t>high</a:t>
            </a:r>
            <a:r>
              <a:rPr lang="zh-CN" altLang="en-US" dirty="0"/>
              <a:t> </a:t>
            </a:r>
            <a:r>
              <a:rPr lang="en-US" altLang="zh-CN" dirty="0"/>
              <a:t>industrial</a:t>
            </a:r>
            <a:r>
              <a:rPr lang="zh-CN" altLang="en-US" dirty="0"/>
              <a:t> </a:t>
            </a:r>
            <a:r>
              <a:rPr lang="en-US" altLang="zh-CN" dirty="0"/>
              <a:t>demand</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r>
              <a:rPr lang="en-US" altLang="zh-CN" dirty="0"/>
              <a:t>and</a:t>
            </a:r>
            <a:r>
              <a:rPr lang="zh-CN" altLang="en-US" dirty="0"/>
              <a:t> </a:t>
            </a:r>
            <a:r>
              <a:rPr lang="en-US" altLang="zh-CN" dirty="0"/>
              <a:t>I</a:t>
            </a:r>
            <a:r>
              <a:rPr lang="zh-CN" altLang="en-US" dirty="0"/>
              <a:t> </a:t>
            </a:r>
            <a:r>
              <a:rPr lang="en-US" altLang="zh-CN" dirty="0"/>
              <a:t>don’t</a:t>
            </a:r>
            <a:r>
              <a:rPr lang="zh-CN" altLang="en-US" dirty="0"/>
              <a:t> </a:t>
            </a:r>
            <a:r>
              <a:rPr lang="en-US" altLang="zh-CN" dirty="0"/>
              <a:t>want</a:t>
            </a:r>
            <a:r>
              <a:rPr lang="zh-CN" altLang="en-US" dirty="0"/>
              <a:t> </a:t>
            </a:r>
            <a:r>
              <a:rPr lang="en-US" altLang="zh-CN" dirty="0"/>
              <a:t>it</a:t>
            </a:r>
            <a:r>
              <a:rPr lang="zh-CN" altLang="en-US" dirty="0"/>
              <a:t> </a:t>
            </a:r>
            <a:r>
              <a:rPr lang="en-US" altLang="zh-CN" dirty="0"/>
              <a:t>to</a:t>
            </a:r>
            <a:r>
              <a:rPr lang="zh-CN" altLang="en-US" dirty="0"/>
              <a:t> </a:t>
            </a:r>
            <a:r>
              <a:rPr lang="en-US" altLang="zh-CN" dirty="0"/>
              <a:t>stop</a:t>
            </a:r>
            <a:r>
              <a:rPr lang="zh-CN" altLang="en-US" dirty="0"/>
              <a:t> </a:t>
            </a:r>
            <a:r>
              <a:rPr lang="en-US" altLang="zh-CN" dirty="0"/>
              <a:t>here.</a:t>
            </a:r>
            <a:r>
              <a:rPr lang="zh-CN" altLang="en-US" dirty="0"/>
              <a:t> </a:t>
            </a:r>
            <a:r>
              <a:rPr lang="en-US" altLang="zh-CN" dirty="0"/>
              <a:t>That’s</a:t>
            </a:r>
            <a:r>
              <a:rPr lang="zh-CN" altLang="en-US" dirty="0"/>
              <a:t> </a:t>
            </a:r>
            <a:r>
              <a:rPr lang="en-US" altLang="zh-CN" dirty="0"/>
              <a:t>why</a:t>
            </a:r>
            <a:r>
              <a:rPr lang="zh-CN" altLang="en-US" dirty="0"/>
              <a:t> </a:t>
            </a:r>
            <a:r>
              <a:rPr lang="en-US" altLang="zh-CN" dirty="0"/>
              <a:t>I</a:t>
            </a:r>
            <a:r>
              <a:rPr lang="zh-CN" altLang="en-US" dirty="0"/>
              <a:t> </a:t>
            </a:r>
            <a:r>
              <a:rPr lang="en-US" altLang="zh-CN" dirty="0"/>
              <a:t>am</a:t>
            </a:r>
            <a:r>
              <a:rPr lang="zh-CN" altLang="en-US" dirty="0"/>
              <a:t> </a:t>
            </a:r>
            <a:r>
              <a:rPr lang="en-US" altLang="zh-CN" dirty="0"/>
              <a:t>here</a:t>
            </a:r>
            <a:r>
              <a:rPr lang="zh-CN" altLang="en-US" dirty="0"/>
              <a:t> </a:t>
            </a:r>
            <a:r>
              <a:rPr lang="en-US" altLang="zh-CN" dirty="0"/>
              <a:t>for this interview. :)</a:t>
            </a:r>
          </a:p>
          <a:p>
            <a:endParaRPr lang="en-US" altLang="zh-CN" dirty="0"/>
          </a:p>
          <a:p>
            <a:r>
              <a:rPr lang="en-US" altLang="zh-CN" dirty="0"/>
              <a:t>[click] </a:t>
            </a:r>
          </a:p>
          <a:p>
            <a:r>
              <a:rPr lang="en-US" altLang="zh-CN" dirty="0"/>
              <a:t>For my future research plan,</a:t>
            </a:r>
            <a:r>
              <a:rPr lang="zh-CN" altLang="en-US" dirty="0"/>
              <a:t> </a:t>
            </a:r>
            <a:r>
              <a:rPr lang="en-US" altLang="zh-CN" dirty="0"/>
              <a:t>I will</a:t>
            </a:r>
            <a:r>
              <a:rPr lang="zh-CN" altLang="en-US" dirty="0"/>
              <a:t> </a:t>
            </a:r>
            <a:r>
              <a:rPr lang="en-US" altLang="zh-CN" dirty="0"/>
              <a:t>start</a:t>
            </a:r>
            <a:r>
              <a:rPr lang="zh-CN" altLang="en-US" dirty="0"/>
              <a:t> </a:t>
            </a:r>
            <a:r>
              <a:rPr lang="en-US" altLang="zh-CN" dirty="0"/>
              <a:t>with</a:t>
            </a:r>
            <a:r>
              <a:rPr lang="zh-CN" altLang="en-US" dirty="0"/>
              <a:t> </a:t>
            </a:r>
            <a:r>
              <a:rPr lang="en-US" altLang="zh-CN" dirty="0"/>
              <a:t>this</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snowball</a:t>
            </a:r>
            <a:r>
              <a:rPr lang="zh-CN" altLang="en-US" dirty="0"/>
              <a:t> </a:t>
            </a:r>
            <a:r>
              <a:rPr lang="en-US" altLang="zh-CN" dirty="0"/>
              <a:t>rolling.</a:t>
            </a:r>
            <a:r>
              <a:rPr lang="zh-CN" altLang="en-US" dirty="0"/>
              <a:t> </a:t>
            </a:r>
            <a:r>
              <a:rPr lang="en-US" altLang="zh-CN" dirty="0"/>
              <a:t>My</a:t>
            </a:r>
            <a:r>
              <a:rPr lang="zh-CN" altLang="en-US" dirty="0"/>
              <a:t> </a:t>
            </a:r>
            <a:r>
              <a:rPr lang="en-US" altLang="zh-CN" dirty="0"/>
              <a:t>first</a:t>
            </a:r>
            <a:r>
              <a:rPr lang="zh-CN" altLang="en-US" dirty="0"/>
              <a:t> </a:t>
            </a:r>
            <a:r>
              <a:rPr lang="en-US" altLang="zh-CN" dirty="0"/>
              <a:t>task</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r>
              <a:rPr lang="zh-CN" altLang="en-US" dirty="0"/>
              <a:t> </a:t>
            </a:r>
            <a:r>
              <a:rPr lang="en-US" altLang="zh-CN" dirty="0"/>
              <a:t>is to pull</a:t>
            </a:r>
            <a:r>
              <a:rPr lang="zh-CN" altLang="en-US" dirty="0"/>
              <a:t> </a:t>
            </a:r>
            <a:r>
              <a:rPr lang="en-US" altLang="zh-CN" dirty="0"/>
              <a:t>everything</a:t>
            </a:r>
            <a:r>
              <a:rPr lang="zh-CN" altLang="en-US" dirty="0"/>
              <a:t> </a:t>
            </a:r>
            <a:r>
              <a:rPr lang="en-US" altLang="zh-CN" dirty="0"/>
              <a:t>together</a:t>
            </a:r>
            <a:r>
              <a:rPr lang="zh-CN" altLang="en-US" dirty="0"/>
              <a:t> </a:t>
            </a:r>
            <a:r>
              <a:rPr lang="en-US" altLang="zh-CN" dirty="0"/>
              <a:t>and</a:t>
            </a:r>
            <a:r>
              <a:rPr lang="zh-CN" altLang="en-US" dirty="0"/>
              <a:t> </a:t>
            </a:r>
            <a:r>
              <a:rPr lang="en-US" altLang="zh-CN" dirty="0"/>
              <a:t>build</a:t>
            </a:r>
            <a:r>
              <a:rPr lang="zh-CN" altLang="en-US" dirty="0"/>
              <a:t> </a:t>
            </a:r>
            <a:r>
              <a:rPr lang="en-US" altLang="zh-CN" dirty="0"/>
              <a:t>a</a:t>
            </a:r>
            <a:r>
              <a:rPr lang="zh-CN" altLang="en-US" dirty="0"/>
              <a:t> </a:t>
            </a:r>
            <a:r>
              <a:rPr lang="en-US" altLang="zh-CN" dirty="0"/>
              <a:t>framework.</a:t>
            </a:r>
            <a:r>
              <a:rPr lang="zh-CN" altLang="en-US" dirty="0"/>
              <a:t> </a:t>
            </a:r>
            <a:endParaRPr lang="en-US" altLang="zh-CN" dirty="0"/>
          </a:p>
          <a:p>
            <a:endParaRPr lang="en-US" dirty="0"/>
          </a:p>
          <a:p>
            <a:r>
              <a:rPr lang="en-US" altLang="zh-CN" dirty="0"/>
              <a:t>In</a:t>
            </a:r>
            <a:r>
              <a:rPr lang="zh-CN" altLang="en-US" dirty="0"/>
              <a:t> </a:t>
            </a:r>
            <a:r>
              <a:rPr lang="en-US" altLang="zh-CN" dirty="0"/>
              <a:t>addition,</a:t>
            </a:r>
            <a:r>
              <a:rPr lang="zh-CN" altLang="en-US" dirty="0"/>
              <a:t> </a:t>
            </a:r>
            <a:r>
              <a:rPr lang="en-US" altLang="zh-CN" dirty="0"/>
              <a:t>I</a:t>
            </a:r>
            <a:r>
              <a:rPr lang="zh-CN" altLang="en-US" dirty="0"/>
              <a:t> </a:t>
            </a:r>
            <a:r>
              <a:rPr lang="en-US" altLang="zh-CN" dirty="0"/>
              <a:t>want</a:t>
            </a:r>
            <a:r>
              <a:rPr lang="zh-CN" altLang="en-US" dirty="0"/>
              <a:t> </a:t>
            </a:r>
            <a:r>
              <a:rPr lang="en-US" altLang="zh-CN" dirty="0"/>
              <a:t>the</a:t>
            </a:r>
            <a:r>
              <a:rPr lang="zh-CN" altLang="en-US" dirty="0"/>
              <a:t> </a:t>
            </a:r>
            <a:r>
              <a:rPr lang="en-US" altLang="zh-CN" dirty="0"/>
              <a:t>framework</a:t>
            </a:r>
            <a:r>
              <a:rPr lang="zh-CN" altLang="en-US" dirty="0"/>
              <a:t> </a:t>
            </a:r>
            <a:r>
              <a:rPr lang="en-US" altLang="zh-CN" dirty="0"/>
              <a:t>to</a:t>
            </a:r>
            <a:r>
              <a:rPr lang="zh-CN" altLang="en-US" dirty="0"/>
              <a:t> </a:t>
            </a:r>
            <a:r>
              <a:rPr lang="en-US" altLang="zh-CN" dirty="0"/>
              <a:t>support</a:t>
            </a:r>
            <a:r>
              <a:rPr lang="zh-CN" altLang="en-US" dirty="0"/>
              <a:t> </a:t>
            </a:r>
            <a:r>
              <a:rPr lang="en-US" altLang="zh-CN" dirty="0"/>
              <a:t>collaborative</a:t>
            </a:r>
            <a:r>
              <a:rPr lang="zh-CN" altLang="en-US" dirty="0"/>
              <a:t> </a:t>
            </a:r>
            <a:r>
              <a:rPr lang="en-US" altLang="zh-CN" dirty="0"/>
              <a:t>training,</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solve</a:t>
            </a:r>
            <a:r>
              <a:rPr lang="zh-CN" altLang="en-US" dirty="0"/>
              <a:t> </a:t>
            </a:r>
            <a:r>
              <a:rPr lang="en-US" altLang="zh-CN" dirty="0"/>
              <a:t>the</a:t>
            </a:r>
            <a:r>
              <a:rPr lang="zh-CN" altLang="en-US" dirty="0"/>
              <a:t> </a:t>
            </a:r>
            <a:r>
              <a:rPr lang="en-US" altLang="zh-CN" dirty="0"/>
              <a:t>serious</a:t>
            </a:r>
            <a:r>
              <a:rPr lang="zh-CN" altLang="en-US" dirty="0"/>
              <a:t> </a:t>
            </a:r>
            <a:r>
              <a:rPr lang="en-US" altLang="zh-CN" dirty="0"/>
              <a:t>data</a:t>
            </a:r>
            <a:r>
              <a:rPr lang="zh-CN" altLang="en-US" dirty="0"/>
              <a:t> </a:t>
            </a:r>
            <a:r>
              <a:rPr lang="en-US" altLang="zh-CN" dirty="0"/>
              <a:t>availability</a:t>
            </a:r>
            <a:r>
              <a:rPr lang="zh-CN" altLang="en-US" dirty="0"/>
              <a:t> </a:t>
            </a:r>
            <a:r>
              <a:rPr lang="en-US" altLang="zh-CN" dirty="0"/>
              <a:t>problems.</a:t>
            </a:r>
            <a:r>
              <a:rPr lang="zh-CN" altLang="en-US" dirty="0"/>
              <a:t> </a:t>
            </a:r>
            <a:r>
              <a:rPr lang="en-US" altLang="zh-CN" dirty="0"/>
              <a:t>Let</a:t>
            </a:r>
            <a:r>
              <a:rPr lang="zh-CN" altLang="en-US" dirty="0"/>
              <a:t> </a:t>
            </a:r>
            <a:r>
              <a:rPr lang="en-US" altLang="zh-CN" dirty="0"/>
              <a:t>me</a:t>
            </a:r>
            <a:r>
              <a:rPr lang="zh-CN" altLang="en-US" dirty="0"/>
              <a:t> </a:t>
            </a:r>
            <a:r>
              <a:rPr lang="en-US" altLang="zh-CN" dirty="0"/>
              <a:t>explain</a:t>
            </a:r>
            <a:r>
              <a:rPr lang="zh-CN" altLang="en-US" dirty="0"/>
              <a:t> </a:t>
            </a:r>
            <a:r>
              <a:rPr lang="en-US" altLang="zh-CN" dirty="0"/>
              <a:t>more</a:t>
            </a:r>
            <a:r>
              <a:rPr lang="zh-CN" altLang="en-US" dirty="0"/>
              <a:t> </a:t>
            </a:r>
            <a:r>
              <a:rPr lang="en-US" altLang="zh-CN" dirty="0"/>
              <a:t>about</a:t>
            </a:r>
            <a:r>
              <a:rPr lang="zh-CN" altLang="en-US" dirty="0"/>
              <a:t> </a:t>
            </a:r>
            <a:r>
              <a:rPr lang="en-US" altLang="zh-CN" dirty="0"/>
              <a:t>it</a:t>
            </a:r>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52</a:t>
            </a:fld>
            <a:endParaRPr lang="en-CN"/>
          </a:p>
        </p:txBody>
      </p:sp>
    </p:spTree>
    <p:extLst>
      <p:ext uri="{BB962C8B-B14F-4D97-AF65-F5344CB8AC3E}">
        <p14:creationId xmlns:p14="http://schemas.microsoft.com/office/powerpoint/2010/main" val="4285708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We know that the quality of machine learning models depends on the quality and amount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However, for chip design, those cutt</a:t>
            </a:r>
            <a:r>
              <a:rPr lang="en-US" altLang="zh-CN" dirty="0"/>
              <a:t>ing</a:t>
            </a:r>
            <a:r>
              <a:rPr lang="en-CN" dirty="0"/>
              <a:t>-edge design data is distributed at different semiconductor companies. And they are highly confidential. It is impossible for them to </a:t>
            </a:r>
            <a:r>
              <a:rPr lang="en-US" altLang="zh-CN" dirty="0"/>
              <a:t>directly</a:t>
            </a:r>
            <a:r>
              <a:rPr lang="zh-CN" altLang="en-US" dirty="0"/>
              <a:t> </a:t>
            </a:r>
            <a:r>
              <a:rPr lang="en-CN" dirty="0"/>
              <a:t>share their data with model developers.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 Even for industrial developers with access to their own data, their data can still be insufficient and biased. ]</a:t>
            </a: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So we </a:t>
            </a:r>
            <a:r>
              <a:rPr lang="en-US" dirty="0"/>
              <a:t>better </a:t>
            </a:r>
            <a:r>
              <a:rPr lang="en-CN" dirty="0"/>
              <a:t>train the model collaboratively from different clients, and without directly </a:t>
            </a:r>
            <a:r>
              <a:rPr lang="zh-CN" altLang="en-US" dirty="0"/>
              <a:t>*</a:t>
            </a:r>
            <a:r>
              <a:rPr lang="en-CN" dirty="0"/>
              <a:t>accessing</a:t>
            </a:r>
            <a:r>
              <a:rPr lang="zh-CN" altLang="en-US" dirty="0"/>
              <a:t>*</a:t>
            </a:r>
            <a:r>
              <a:rPr lang="en-CN" dirty="0"/>
              <a:t> their data. </a:t>
            </a:r>
            <a:r>
              <a:rPr lang="en-US" altLang="zh-CN" dirty="0"/>
              <a:t>And</a:t>
            </a:r>
            <a:r>
              <a:rPr lang="zh-CN" altLang="en-US" dirty="0"/>
              <a:t> </a:t>
            </a:r>
            <a:r>
              <a:rPr lang="en-US" altLang="zh-CN" dirty="0"/>
              <a:t>this</a:t>
            </a:r>
            <a:r>
              <a:rPr lang="zh-CN" altLang="en-US" dirty="0"/>
              <a:t> </a:t>
            </a:r>
            <a:r>
              <a:rPr lang="en-US" altLang="zh-CN" dirty="0"/>
              <a:t>is</a:t>
            </a:r>
            <a:r>
              <a:rPr lang="zh-CN" altLang="en-US" dirty="0"/>
              <a:t> </a:t>
            </a:r>
            <a:r>
              <a:rPr lang="en-US" altLang="zh-CN" dirty="0"/>
              <a:t>possible.</a:t>
            </a: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a:t>
            </a:r>
            <a:r>
              <a:rPr lang="zh-CN" altLang="en-US" dirty="0"/>
              <a:t> </a:t>
            </a:r>
            <a:r>
              <a:rPr lang="en-US" altLang="zh-CN" dirty="0"/>
              <a:t>initial</a:t>
            </a:r>
            <a:r>
              <a:rPr lang="zh-CN" altLang="en-US" dirty="0"/>
              <a:t> </a:t>
            </a:r>
            <a:r>
              <a:rPr lang="en-US" altLang="zh-CN" dirty="0"/>
              <a:t>solutions</a:t>
            </a:r>
            <a:r>
              <a:rPr lang="zh-CN" altLang="en-US" dirty="0"/>
              <a:t> </a:t>
            </a:r>
            <a:r>
              <a:rPr lang="en-US" altLang="zh-CN" dirty="0"/>
              <a:t>can</a:t>
            </a:r>
            <a:r>
              <a:rPr lang="zh-CN" altLang="en-US" dirty="0"/>
              <a:t> </a:t>
            </a:r>
            <a:r>
              <a:rPr lang="en-US" altLang="zh-CN" dirty="0"/>
              <a:t>be</a:t>
            </a:r>
            <a:r>
              <a:rPr lang="zh-CN" altLang="en-US" dirty="0"/>
              <a:t> </a:t>
            </a:r>
            <a:r>
              <a:rPr lang="en-US" altLang="zh-CN" dirty="0"/>
              <a:t>based</a:t>
            </a:r>
            <a:r>
              <a:rPr lang="zh-CN" altLang="en-US" dirty="0"/>
              <a:t> </a:t>
            </a:r>
            <a:r>
              <a:rPr lang="en-US" altLang="zh-CN" dirty="0"/>
              <a:t>on</a:t>
            </a:r>
            <a:r>
              <a:rPr lang="zh-CN" altLang="en-US" dirty="0"/>
              <a:t> </a:t>
            </a:r>
            <a:r>
              <a:rPr lang="en-US" altLang="zh-CN" dirty="0"/>
              <a:t>ideas</a:t>
            </a:r>
            <a:r>
              <a:rPr lang="zh-CN" altLang="en-US" dirty="0"/>
              <a:t> </a:t>
            </a:r>
            <a:r>
              <a:rPr lang="en-US" altLang="zh-CN" dirty="0"/>
              <a:t>of</a:t>
            </a:r>
            <a:r>
              <a:rPr lang="zh-CN" altLang="en-US" dirty="0"/>
              <a:t> </a:t>
            </a:r>
            <a:r>
              <a:rPr lang="en-US" altLang="zh-CN" dirty="0"/>
              <a:t>federated</a:t>
            </a:r>
            <a:r>
              <a:rPr lang="zh-CN" altLang="en-US" dirty="0"/>
              <a:t> </a:t>
            </a:r>
            <a:r>
              <a:rPr lang="en-US" altLang="zh-CN" dirty="0"/>
              <a:t>learning,</a:t>
            </a:r>
            <a:r>
              <a:rPr lang="zh-CN" altLang="en-US" dirty="0"/>
              <a:t> </a:t>
            </a:r>
            <a:r>
              <a:rPr lang="en-US" altLang="zh-CN" dirty="0"/>
              <a:t>which</a:t>
            </a:r>
            <a:r>
              <a:rPr lang="zh-CN" altLang="en-US" dirty="0"/>
              <a:t> </a:t>
            </a:r>
            <a:r>
              <a:rPr lang="en-US" altLang="zh-CN" dirty="0"/>
              <a:t>only</a:t>
            </a:r>
            <a:r>
              <a:rPr lang="zh-CN" altLang="en-US" dirty="0"/>
              <a:t> </a:t>
            </a:r>
            <a:r>
              <a:rPr lang="en-US" altLang="zh-CN" dirty="0"/>
              <a:t>performs</a:t>
            </a:r>
            <a:r>
              <a:rPr lang="zh-CN" altLang="en-US" dirty="0"/>
              <a:t> </a:t>
            </a:r>
            <a:r>
              <a:rPr lang="en-US" altLang="zh-CN" dirty="0"/>
              <a:t>training</a:t>
            </a:r>
            <a:r>
              <a:rPr lang="zh-CN" altLang="en-US" dirty="0"/>
              <a:t> </a:t>
            </a:r>
            <a:r>
              <a:rPr lang="en-US" altLang="zh-CN" b="1" dirty="0"/>
              <a:t>locally</a:t>
            </a:r>
            <a:r>
              <a:rPr lang="zh-CN" altLang="en-US" dirty="0"/>
              <a:t> </a:t>
            </a:r>
            <a:r>
              <a:rPr lang="en-US" altLang="zh-CN" dirty="0"/>
              <a:t>and</a:t>
            </a:r>
            <a:r>
              <a:rPr lang="zh-CN" altLang="en-US" dirty="0"/>
              <a:t> </a:t>
            </a:r>
            <a:r>
              <a:rPr lang="en-US" altLang="zh-CN" dirty="0"/>
              <a:t>only</a:t>
            </a:r>
            <a:r>
              <a:rPr lang="zh-CN" altLang="en-US" dirty="0"/>
              <a:t>  </a:t>
            </a:r>
            <a:r>
              <a:rPr lang="en-US" altLang="zh-CN" dirty="0"/>
              <a:t>communicates</a:t>
            </a:r>
            <a:r>
              <a:rPr lang="zh-CN" altLang="en-US" dirty="0"/>
              <a:t> </a:t>
            </a:r>
            <a:r>
              <a:rPr lang="en-US" altLang="zh-CN" b="1" dirty="0"/>
              <a:t>weights</a:t>
            </a:r>
            <a:r>
              <a:rPr lang="zh-CN" altLang="en-US" dirty="0"/>
              <a:t> </a:t>
            </a:r>
            <a:r>
              <a:rPr lang="en-US" altLang="zh-CN" dirty="0"/>
              <a:t>with</a:t>
            </a:r>
            <a:r>
              <a:rPr lang="zh-CN" altLang="en-US" dirty="0"/>
              <a:t> </a:t>
            </a:r>
            <a:r>
              <a:rPr lang="en-US" altLang="zh-CN" dirty="0"/>
              <a:t>clients.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r>
              <a:rPr lang="en-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[click] As my study in this example shows, assuming there are nine different clients providing different data, collaborative training gives much better results than constructing models locally for each client. </a:t>
            </a:r>
            <a:r>
              <a:rPr lang="en-US" altLang="zh-CN" dirty="0"/>
              <a:t>So</a:t>
            </a:r>
            <a:r>
              <a:rPr lang="zh-CN" altLang="en-US" dirty="0"/>
              <a:t> </a:t>
            </a:r>
            <a:r>
              <a:rPr lang="en-US" altLang="zh-CN" dirty="0"/>
              <a:t>this</a:t>
            </a:r>
            <a:r>
              <a:rPr lang="zh-CN" altLang="en-US" dirty="0"/>
              <a:t> </a:t>
            </a:r>
            <a:r>
              <a:rPr lang="en-US" altLang="zh-CN" dirty="0"/>
              <a:t>direction</a:t>
            </a:r>
            <a:r>
              <a:rPr lang="zh-CN" altLang="en-US" dirty="0"/>
              <a:t> </a:t>
            </a:r>
            <a:r>
              <a:rPr lang="en-US" altLang="zh-CN" dirty="0"/>
              <a:t>looks</a:t>
            </a:r>
            <a:r>
              <a:rPr lang="zh-CN" altLang="en-US" dirty="0"/>
              <a:t> </a:t>
            </a:r>
            <a:r>
              <a:rPr lang="en-US" altLang="zh-CN" dirty="0"/>
              <a:t>promising.</a:t>
            </a:r>
            <a:endParaRPr lang="en-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53</a:t>
            </a:fld>
            <a:endParaRPr lang="en-CN"/>
          </a:p>
        </p:txBody>
      </p:sp>
    </p:spTree>
    <p:extLst>
      <p:ext uri="{BB962C8B-B14F-4D97-AF65-F5344CB8AC3E}">
        <p14:creationId xmlns:p14="http://schemas.microsoft.com/office/powerpoint/2010/main" val="1124634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CN" dirty="0"/>
              <a:t>And this will be my first goal.</a:t>
            </a:r>
            <a:r>
              <a:rPr lang="zh-CN" altLang="en-US" dirty="0"/>
              <a:t> </a:t>
            </a:r>
            <a:r>
              <a:rPr lang="en-US" altLang="zh-CN" dirty="0"/>
              <a:t>It</a:t>
            </a:r>
            <a:r>
              <a:rPr lang="zh-CN" altLang="en-US" dirty="0"/>
              <a:t> </a:t>
            </a:r>
            <a:r>
              <a:rPr lang="en-US" altLang="zh-CN" dirty="0"/>
              <a:t>targets</a:t>
            </a:r>
            <a:r>
              <a:rPr lang="zh-CN" altLang="en-US" dirty="0"/>
              <a:t> </a:t>
            </a:r>
            <a:r>
              <a:rPr lang="en-US" altLang="zh-CN" dirty="0"/>
              <a:t>the</a:t>
            </a:r>
            <a:r>
              <a:rPr lang="zh-CN" altLang="en-US" dirty="0"/>
              <a:t> </a:t>
            </a:r>
            <a:r>
              <a:rPr lang="en-US" altLang="zh-CN" dirty="0"/>
              <a:t>data</a:t>
            </a:r>
            <a:r>
              <a:rPr lang="zh-CN" altLang="en-US" dirty="0"/>
              <a:t> </a:t>
            </a:r>
            <a:r>
              <a:rPr lang="en-US" altLang="zh-CN" dirty="0"/>
              <a:t>availability</a:t>
            </a:r>
            <a:r>
              <a:rPr lang="zh-CN" altLang="en-US" dirty="0"/>
              <a:t> </a:t>
            </a:r>
            <a:r>
              <a:rPr lang="en-US" altLang="zh-CN" dirty="0"/>
              <a:t>problem</a:t>
            </a:r>
            <a:r>
              <a:rPr lang="zh-CN" altLang="en-US" dirty="0"/>
              <a:t> </a:t>
            </a:r>
            <a:r>
              <a:rPr lang="en-US" altLang="zh-CN" dirty="0"/>
              <a:t>and</a:t>
            </a:r>
            <a:r>
              <a:rPr lang="zh-CN" altLang="en-US" dirty="0"/>
              <a:t> </a:t>
            </a:r>
            <a:r>
              <a:rPr lang="en-US" altLang="zh-CN" dirty="0"/>
              <a:t>switch</a:t>
            </a:r>
            <a:r>
              <a:rPr lang="zh-CN" altLang="en-US" dirty="0"/>
              <a:t> </a:t>
            </a:r>
            <a:r>
              <a:rPr lang="en-US" altLang="zh-CN" dirty="0"/>
              <a:t>from</a:t>
            </a:r>
            <a:r>
              <a:rPr lang="zh-CN" altLang="en-US" dirty="0"/>
              <a:t> </a:t>
            </a:r>
            <a:r>
              <a:rPr lang="en-US" altLang="zh-CN" dirty="0"/>
              <a:t>the</a:t>
            </a:r>
            <a:r>
              <a:rPr lang="zh-CN" altLang="en-US" dirty="0"/>
              <a:t> </a:t>
            </a:r>
            <a:r>
              <a:rPr lang="en-US" altLang="zh-CN" dirty="0"/>
              <a:t>individual</a:t>
            </a:r>
            <a:r>
              <a:rPr lang="zh-CN" altLang="en-US" dirty="0"/>
              <a:t> </a:t>
            </a:r>
            <a:r>
              <a:rPr lang="en-US" altLang="zh-CN" dirty="0"/>
              <a:t>intelligence</a:t>
            </a:r>
            <a:r>
              <a:rPr lang="zh-CN" altLang="en-US" dirty="0"/>
              <a:t> </a:t>
            </a:r>
            <a:r>
              <a:rPr lang="en-US" altLang="zh-CN" dirty="0"/>
              <a:t>to</a:t>
            </a:r>
            <a:r>
              <a:rPr lang="zh-CN" altLang="en-US" dirty="0"/>
              <a:t> </a:t>
            </a:r>
            <a:r>
              <a:rPr lang="en-US" altLang="zh-CN" dirty="0"/>
              <a:t>collaborative</a:t>
            </a:r>
            <a:r>
              <a:rPr lang="zh-CN" altLang="en-US" dirty="0"/>
              <a:t> </a:t>
            </a:r>
            <a:r>
              <a:rPr lang="en-US" altLang="zh-CN" dirty="0"/>
              <a:t>intelligence.</a:t>
            </a:r>
            <a:r>
              <a:rPr lang="zh-CN" altLang="en-US" dirty="0"/>
              <a:t> </a:t>
            </a:r>
            <a:endParaRPr lang="en-US" altLang="zh-CN" dirty="0"/>
          </a:p>
          <a:p>
            <a:endParaRPr lang="en-CN" dirty="0"/>
          </a:p>
          <a:p>
            <a:r>
              <a:rPr lang="en-US" altLang="zh-CN" dirty="0"/>
              <a:t>[pause]</a:t>
            </a:r>
            <a:endParaRPr lang="en-CN" dirty="0"/>
          </a:p>
          <a:p>
            <a:r>
              <a:rPr lang="en-US" altLang="zh-CN" dirty="0"/>
              <a:t>Besides that,</a:t>
            </a:r>
            <a:r>
              <a:rPr lang="zh-CN" altLang="en-US" dirty="0"/>
              <a:t> </a:t>
            </a:r>
            <a:r>
              <a:rPr lang="en-US" altLang="zh-CN" dirty="0"/>
              <a:t>[click] I</a:t>
            </a:r>
            <a:r>
              <a:rPr lang="zh-CN" altLang="en-US" dirty="0"/>
              <a:t> </a:t>
            </a:r>
            <a:r>
              <a:rPr lang="en-US" altLang="zh-CN" dirty="0"/>
              <a:t>want</a:t>
            </a:r>
            <a:r>
              <a:rPr lang="zh-CN" altLang="en-US" dirty="0"/>
              <a:t> </a:t>
            </a:r>
            <a:r>
              <a:rPr lang="en-US" altLang="zh-CN" dirty="0"/>
              <a:t>to</a:t>
            </a:r>
            <a:r>
              <a:rPr lang="zh-CN" altLang="en-US" dirty="0"/>
              <a:t> </a:t>
            </a:r>
            <a:r>
              <a:rPr lang="en-US" altLang="zh-CN" dirty="0"/>
              <a:t>further</a:t>
            </a:r>
            <a:r>
              <a:rPr lang="zh-CN" altLang="en-US" dirty="0"/>
              <a:t> </a:t>
            </a:r>
            <a:r>
              <a:rPr lang="en-US" altLang="zh-CN" dirty="0"/>
              <a:t>achieve</a:t>
            </a:r>
            <a:r>
              <a:rPr lang="zh-CN" altLang="en-US" dirty="0"/>
              <a:t> </a:t>
            </a:r>
            <a:r>
              <a:rPr lang="en-US" altLang="zh-CN" dirty="0"/>
              <a:t>a</a:t>
            </a:r>
            <a:r>
              <a:rPr lang="zh-CN" altLang="en-US" dirty="0"/>
              <a:t> </a:t>
            </a:r>
            <a:r>
              <a:rPr lang="en-US" altLang="zh-CN" dirty="0"/>
              <a:t>fully-automated</a:t>
            </a:r>
            <a:r>
              <a:rPr lang="zh-CN" altLang="en-US" dirty="0"/>
              <a:t> </a:t>
            </a:r>
            <a:r>
              <a:rPr lang="en-US" altLang="zh-CN" dirty="0"/>
              <a:t>and</a:t>
            </a:r>
            <a:r>
              <a:rPr lang="zh-CN" altLang="en-US" dirty="0"/>
              <a:t> </a:t>
            </a:r>
            <a:r>
              <a:rPr lang="en-US" altLang="zh-CN" dirty="0"/>
              <a:t>reliable</a:t>
            </a:r>
            <a:r>
              <a:rPr lang="zh-CN" altLang="en-US" dirty="0"/>
              <a:t> </a:t>
            </a:r>
            <a:r>
              <a:rPr lang="en-US" altLang="zh-CN" dirty="0"/>
              <a:t>framework.</a:t>
            </a:r>
            <a:r>
              <a:rPr lang="zh-CN" altLang="en-US" dirty="0"/>
              <a:t> </a:t>
            </a:r>
            <a:r>
              <a:rPr lang="en-US" altLang="zh-CN" dirty="0"/>
              <a:t>This</a:t>
            </a:r>
            <a:r>
              <a:rPr lang="zh-CN" altLang="en-US" dirty="0"/>
              <a:t> </a:t>
            </a:r>
            <a:r>
              <a:rPr lang="en-US" altLang="zh-CN" dirty="0"/>
              <a:t>will</a:t>
            </a:r>
            <a:r>
              <a:rPr lang="zh-CN" altLang="en-US" dirty="0"/>
              <a:t> </a:t>
            </a:r>
            <a:r>
              <a:rPr lang="en-US" altLang="zh-CN" dirty="0"/>
              <a:t>make</a:t>
            </a:r>
            <a:r>
              <a:rPr lang="zh-CN" altLang="en-US" dirty="0"/>
              <a:t> </a:t>
            </a:r>
            <a:r>
              <a:rPr lang="en-US" altLang="zh-CN" dirty="0"/>
              <a:t>the</a:t>
            </a:r>
            <a:r>
              <a:rPr lang="zh-CN" altLang="en-US" dirty="0"/>
              <a:t> </a:t>
            </a:r>
            <a:r>
              <a:rPr lang="en-US" altLang="zh-CN" dirty="0"/>
              <a:t>framework</a:t>
            </a:r>
            <a:r>
              <a:rPr lang="zh-CN" altLang="en-US" dirty="0"/>
              <a:t> </a:t>
            </a:r>
            <a:r>
              <a:rPr lang="en-US" altLang="zh-CN" dirty="0"/>
              <a:t>very</a:t>
            </a:r>
            <a:r>
              <a:rPr lang="zh-CN" altLang="en-US" dirty="0"/>
              <a:t> </a:t>
            </a:r>
            <a:r>
              <a:rPr lang="en-US" altLang="zh-CN" dirty="0"/>
              <a:t>easy</a:t>
            </a:r>
            <a:r>
              <a:rPr lang="zh-CN" altLang="en-US" dirty="0"/>
              <a:t> </a:t>
            </a:r>
            <a:r>
              <a:rPr lang="en-US" altLang="zh-CN" dirty="0"/>
              <a:t>to</a:t>
            </a:r>
            <a:r>
              <a:rPr lang="zh-CN" altLang="en-US" dirty="0"/>
              <a:t> </a:t>
            </a:r>
            <a:r>
              <a:rPr lang="en-US" altLang="zh-CN" b="1" dirty="0"/>
              <a:t>improve</a:t>
            </a:r>
            <a:r>
              <a:rPr lang="zh-CN" altLang="en-US" dirty="0"/>
              <a:t> </a:t>
            </a:r>
            <a:r>
              <a:rPr lang="en-US" altLang="zh-CN" dirty="0"/>
              <a:t>and</a:t>
            </a:r>
            <a:r>
              <a:rPr lang="zh-CN" altLang="en-US" dirty="0"/>
              <a:t> </a:t>
            </a:r>
            <a:r>
              <a:rPr lang="en-US" altLang="zh-CN" dirty="0"/>
              <a:t>safe</a:t>
            </a:r>
            <a:r>
              <a:rPr lang="zh-CN" altLang="en-US" dirty="0"/>
              <a:t> </a:t>
            </a:r>
            <a:r>
              <a:rPr lang="en-US" altLang="zh-CN" dirty="0"/>
              <a:t>to</a:t>
            </a:r>
            <a:r>
              <a:rPr lang="zh-CN" altLang="en-US" dirty="0"/>
              <a:t> </a:t>
            </a:r>
            <a:r>
              <a:rPr lang="en-US" altLang="zh-CN" dirty="0"/>
              <a:t>use.</a:t>
            </a:r>
            <a:r>
              <a:rPr lang="zh-CN" altLang="en-US" dirty="0"/>
              <a:t> </a:t>
            </a:r>
            <a:r>
              <a:rPr lang="en-US" altLang="zh-CN" dirty="0"/>
              <a:t>Let me explain</a:t>
            </a:r>
            <a:r>
              <a:rPr lang="zh-CN" altLang="en-US" dirty="0"/>
              <a:t> </a:t>
            </a:r>
            <a:r>
              <a:rPr lang="en-US" altLang="zh-CN" dirty="0"/>
              <a:t>more.</a:t>
            </a:r>
            <a:r>
              <a:rPr lang="zh-CN" altLang="en-US" dirty="0"/>
              <a:t> </a:t>
            </a:r>
            <a:endParaRPr lang="en-US" altLang="zh-CN" dirty="0"/>
          </a:p>
          <a:p>
            <a:endParaRPr lang="en-US"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54</a:t>
            </a:fld>
            <a:endParaRPr lang="en-CN"/>
          </a:p>
        </p:txBody>
      </p:sp>
    </p:spTree>
    <p:extLst>
      <p:ext uri="{BB962C8B-B14F-4D97-AF65-F5344CB8AC3E}">
        <p14:creationId xmlns:p14="http://schemas.microsoft.com/office/powerpoint/2010/main" val="42029192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b="1" dirty="0"/>
              <a:t>One</a:t>
            </a:r>
            <a:r>
              <a:rPr lang="zh-CN" altLang="en-US" b="1" dirty="0"/>
              <a:t> </a:t>
            </a:r>
            <a:r>
              <a:rPr lang="en-US" altLang="zh-CN" b="1" dirty="0"/>
              <a:t>target is f</a:t>
            </a:r>
            <a:r>
              <a:rPr lang="en-CN" b="1" dirty="0"/>
              <a:t>ully-automated</a:t>
            </a:r>
            <a:r>
              <a:rPr lang="zh-CN" altLang="en-US" b="1" dirty="0"/>
              <a:t> </a:t>
            </a:r>
            <a:r>
              <a:rPr lang="en-US" altLang="zh-CN" b="1" dirty="0"/>
              <a:t>method. It</a:t>
            </a:r>
            <a:r>
              <a:rPr lang="zh-CN" altLang="en-US" b="1" dirty="0"/>
              <a:t> </a:t>
            </a:r>
            <a:r>
              <a:rPr lang="en-US" altLang="zh-CN" b="1" dirty="0"/>
              <a:t>is</a:t>
            </a:r>
            <a:r>
              <a:rPr lang="zh-CN" altLang="en-US" b="1" dirty="0"/>
              <a:t> </a:t>
            </a:r>
            <a:r>
              <a:rPr lang="en-US" altLang="zh-CN" b="1" dirty="0"/>
              <a:t>more</a:t>
            </a:r>
            <a:r>
              <a:rPr lang="zh-CN" altLang="en-US" b="1" dirty="0"/>
              <a:t> </a:t>
            </a:r>
            <a:r>
              <a:rPr lang="en-US" altLang="zh-CN" b="1" dirty="0"/>
              <a:t>than</a:t>
            </a:r>
            <a:r>
              <a:rPr lang="zh-CN" altLang="en-US" b="1" dirty="0"/>
              <a:t> </a:t>
            </a:r>
            <a:r>
              <a:rPr lang="en-US" altLang="zh-CN" b="1" dirty="0"/>
              <a:t>what</a:t>
            </a:r>
            <a:r>
              <a:rPr lang="zh-CN" altLang="en-US" b="1" dirty="0"/>
              <a:t> </a:t>
            </a:r>
            <a:r>
              <a:rPr lang="en-US" altLang="zh-CN" b="1" dirty="0"/>
              <a:t>I have</a:t>
            </a:r>
            <a:r>
              <a:rPr lang="zh-CN" altLang="en-US" b="1" dirty="0"/>
              <a:t> </a:t>
            </a:r>
            <a:r>
              <a:rPr lang="en-US" altLang="zh-CN" b="1" dirty="0"/>
              <a:t>presented</a:t>
            </a:r>
            <a:r>
              <a:rPr lang="zh-CN" altLang="en-US" b="1" dirty="0"/>
              <a:t> </a:t>
            </a:r>
            <a:r>
              <a:rPr lang="en-US" altLang="zh-CN" b="1" dirty="0"/>
              <a:t>in</a:t>
            </a:r>
            <a:r>
              <a:rPr lang="zh-CN" altLang="en-US" b="1" dirty="0"/>
              <a:t> </a:t>
            </a:r>
            <a:r>
              <a:rPr lang="en-CN" dirty="0"/>
              <a:t>aforementioned auto-ml work for routability prediction :) . </a:t>
            </a:r>
          </a:p>
          <a:p>
            <a:endParaRPr lang="en-CN" dirty="0"/>
          </a:p>
          <a:p>
            <a:r>
              <a:rPr lang="en-CN" dirty="0"/>
              <a:t>Actually ML methods include at least </a:t>
            </a:r>
            <a:r>
              <a:rPr lang="en-CN" b="1" dirty="0"/>
              <a:t>three</a:t>
            </a:r>
            <a:r>
              <a:rPr lang="en-CN" dirty="0"/>
              <a:t> key componenets, which are data, feature and model. We only automated the </a:t>
            </a:r>
            <a:r>
              <a:rPr lang="en-CN" b="1" dirty="0"/>
              <a:t>model</a:t>
            </a:r>
            <a:r>
              <a:rPr lang="en-CN" dirty="0"/>
              <a:t> delopement part in the previous work.</a:t>
            </a:r>
          </a:p>
          <a:p>
            <a:endParaRPr lang="en-CN" dirty="0"/>
          </a:p>
          <a:p>
            <a:r>
              <a:rPr lang="en-CN" dirty="0"/>
              <a:t>In the future work, I will automate the </a:t>
            </a:r>
            <a:r>
              <a:rPr lang="en-CN" b="1" dirty="0"/>
              <a:t>feature</a:t>
            </a:r>
            <a:r>
              <a:rPr lang="en-CN" dirty="0"/>
              <a:t> selection, the </a:t>
            </a:r>
            <a:r>
              <a:rPr lang="en-CN" b="1" dirty="0"/>
              <a:t>data</a:t>
            </a:r>
            <a:r>
              <a:rPr lang="en-CN" dirty="0"/>
              <a:t> selection, and data augmentation steps.</a:t>
            </a:r>
            <a:r>
              <a:rPr lang="zh-CN" altLang="en-US" dirty="0"/>
              <a:t> </a:t>
            </a:r>
            <a:r>
              <a:rPr lang="en-US" altLang="zh-CN" dirty="0"/>
              <a:t>In</a:t>
            </a:r>
            <a:r>
              <a:rPr lang="zh-CN" altLang="en-US" dirty="0"/>
              <a:t> </a:t>
            </a:r>
            <a:r>
              <a:rPr lang="en-US" altLang="zh-CN" dirty="0"/>
              <a:t>this</a:t>
            </a:r>
            <a:r>
              <a:rPr lang="zh-CN" altLang="en-US" dirty="0"/>
              <a:t> </a:t>
            </a:r>
            <a:r>
              <a:rPr lang="en-US" altLang="zh-CN" dirty="0"/>
              <a:t>way,</a:t>
            </a:r>
            <a:r>
              <a:rPr lang="zh-CN" altLang="en-US" dirty="0"/>
              <a:t> </a:t>
            </a:r>
            <a:r>
              <a:rPr lang="en-US" altLang="zh-CN" dirty="0"/>
              <a:t>we</a:t>
            </a:r>
            <a:r>
              <a:rPr lang="zh-CN" altLang="en-US" dirty="0"/>
              <a:t> </a:t>
            </a:r>
            <a:r>
              <a:rPr lang="en-US" altLang="zh-CN" dirty="0"/>
              <a:t>can</a:t>
            </a:r>
            <a:r>
              <a:rPr lang="zh-CN" altLang="en-US" dirty="0"/>
              <a:t> </a:t>
            </a:r>
            <a:r>
              <a:rPr lang="en-US" altLang="zh-CN" dirty="0"/>
              <a:t>very</a:t>
            </a:r>
            <a:r>
              <a:rPr lang="zh-CN" altLang="en-US" dirty="0"/>
              <a:t> </a:t>
            </a:r>
            <a:r>
              <a:rPr lang="en-US" altLang="zh-CN" dirty="0"/>
              <a:t>easily</a:t>
            </a:r>
            <a:r>
              <a:rPr lang="zh-CN" altLang="en-US" dirty="0"/>
              <a:t> </a:t>
            </a:r>
            <a:r>
              <a:rPr lang="en-US" altLang="zh-CN" dirty="0"/>
              <a:t>improve</a:t>
            </a:r>
            <a:r>
              <a:rPr lang="zh-CN" altLang="en-US" dirty="0"/>
              <a:t> </a:t>
            </a:r>
            <a:r>
              <a:rPr lang="en-US" altLang="zh-CN" dirty="0"/>
              <a:t>existing</a:t>
            </a:r>
            <a:r>
              <a:rPr lang="zh-CN" altLang="en-US" dirty="0"/>
              <a:t> </a:t>
            </a:r>
            <a:r>
              <a:rPr lang="en-US" altLang="zh-CN" dirty="0"/>
              <a:t>model</a:t>
            </a:r>
            <a:r>
              <a:rPr lang="zh-CN" altLang="en-US" dirty="0"/>
              <a:t> </a:t>
            </a:r>
            <a:r>
              <a:rPr lang="en-US" altLang="zh-CN" dirty="0"/>
              <a:t>or</a:t>
            </a:r>
            <a:r>
              <a:rPr lang="zh-CN" altLang="en-US" dirty="0"/>
              <a:t> </a:t>
            </a:r>
            <a:r>
              <a:rPr lang="en-US" altLang="zh-CN" dirty="0"/>
              <a:t>develop</a:t>
            </a:r>
            <a:r>
              <a:rPr lang="zh-CN" altLang="en-US" dirty="0"/>
              <a:t> </a:t>
            </a:r>
            <a:r>
              <a:rPr lang="en-US" altLang="zh-CN" dirty="0"/>
              <a:t>new</a:t>
            </a:r>
            <a:r>
              <a:rPr lang="zh-CN" altLang="en-US" dirty="0"/>
              <a:t> </a:t>
            </a:r>
            <a:r>
              <a:rPr lang="en-US" altLang="zh-CN" dirty="0"/>
              <a:t>models</a:t>
            </a:r>
            <a:r>
              <a:rPr lang="zh-CN" altLang="en-US" dirty="0"/>
              <a:t> </a:t>
            </a:r>
            <a:r>
              <a:rPr lang="en-US" altLang="zh-CN" dirty="0"/>
              <a:t>in</a:t>
            </a:r>
            <a:r>
              <a:rPr lang="zh-CN" altLang="en-US" dirty="0"/>
              <a:t>   </a:t>
            </a:r>
            <a:r>
              <a:rPr lang="en-US" altLang="zh-CN" dirty="0"/>
              <a:t>my</a:t>
            </a:r>
            <a:r>
              <a:rPr lang="zh-CN" altLang="en-US" dirty="0"/>
              <a:t> </a:t>
            </a:r>
            <a:r>
              <a:rPr lang="en-US" altLang="zh-CN" dirty="0"/>
              <a:t>framework</a:t>
            </a:r>
            <a:r>
              <a:rPr lang="zh-CN" altLang="en-US" dirty="0"/>
              <a:t> </a:t>
            </a:r>
            <a:r>
              <a:rPr lang="en-US" altLang="zh-CN" dirty="0"/>
              <a:t>without</a:t>
            </a:r>
            <a:r>
              <a:rPr lang="zh-CN" altLang="en-US" dirty="0"/>
              <a:t> </a:t>
            </a:r>
            <a:r>
              <a:rPr lang="en-US" altLang="zh-CN" dirty="0"/>
              <a:t>much</a:t>
            </a:r>
            <a:r>
              <a:rPr lang="zh-CN" altLang="en-US" dirty="0"/>
              <a:t> </a:t>
            </a:r>
            <a:r>
              <a:rPr lang="en-US" altLang="zh-CN" dirty="0"/>
              <a:t>engineering</a:t>
            </a:r>
            <a:r>
              <a:rPr lang="zh-CN" altLang="en-US" dirty="0"/>
              <a:t> </a:t>
            </a:r>
            <a:r>
              <a:rPr lang="en-US" altLang="zh-CN" dirty="0"/>
              <a:t>effort.</a:t>
            </a:r>
            <a:r>
              <a:rPr lang="zh-CN" altLang="en-US" dirty="0"/>
              <a:t> </a:t>
            </a:r>
            <a:endParaRPr lang="en-CN" dirty="0"/>
          </a:p>
          <a:p>
            <a:endParaRPr lang="en-CN" dirty="0"/>
          </a:p>
          <a:p>
            <a:r>
              <a:rPr lang="en-CN" dirty="0"/>
              <a:t>====</a:t>
            </a:r>
          </a:p>
          <a:p>
            <a:r>
              <a:rPr lang="en-CN" dirty="0"/>
              <a:t>[click]</a:t>
            </a:r>
          </a:p>
          <a:p>
            <a:r>
              <a:rPr lang="en-CN" dirty="0"/>
              <a:t>For example, I </a:t>
            </a:r>
            <a:r>
              <a:rPr lang="en-US" altLang="zh-CN" dirty="0"/>
              <a:t>tested</a:t>
            </a:r>
            <a:r>
              <a:rPr lang="en-CN" dirty="0"/>
              <a:t> a straightforward method to select features by corresponding weights in the ML model. And it turns out to work pretty well. There is almost no accuracy degradation for models only with select features,  ///in this simple experiment</a:t>
            </a:r>
          </a:p>
          <a:p>
            <a:endParaRPr lang="en-CN" dirty="0"/>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55</a:t>
            </a:fld>
            <a:endParaRPr lang="en-CN"/>
          </a:p>
        </p:txBody>
      </p:sp>
    </p:spTree>
    <p:extLst>
      <p:ext uri="{BB962C8B-B14F-4D97-AF65-F5344CB8AC3E}">
        <p14:creationId xmlns:p14="http://schemas.microsoft.com/office/powerpoint/2010/main" val="2147816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CN" dirty="0"/>
              <a:t>The other target is </a:t>
            </a:r>
            <a:r>
              <a:rPr lang="en-CN" b="1" dirty="0"/>
              <a:t>reliable</a:t>
            </a:r>
            <a:r>
              <a:rPr lang="en-CN" dirty="0"/>
              <a:t> </a:t>
            </a:r>
            <a:r>
              <a:rPr lang="en-US" altLang="zh-CN" dirty="0"/>
              <a:t>models</a:t>
            </a:r>
            <a:r>
              <a:rPr lang="zh-CN" altLang="en-US" dirty="0"/>
              <a:t> </a:t>
            </a:r>
            <a:r>
              <a:rPr lang="en-US" altLang="zh-CN" dirty="0"/>
              <a:t>in</a:t>
            </a:r>
            <a:r>
              <a:rPr lang="zh-CN" altLang="en-US" dirty="0"/>
              <a:t> </a:t>
            </a:r>
            <a:r>
              <a:rPr lang="en-US" altLang="zh-CN" dirty="0"/>
              <a:t>my</a:t>
            </a:r>
            <a:r>
              <a:rPr lang="zh-CN" altLang="en-US" dirty="0"/>
              <a:t> </a:t>
            </a:r>
            <a:r>
              <a:rPr lang="en-US" altLang="zh-CN" dirty="0"/>
              <a:t>framework.</a:t>
            </a:r>
            <a:endParaRPr lang="en-CN" dirty="0"/>
          </a:p>
          <a:p>
            <a:endParaRPr lang="en-CN" dirty="0"/>
          </a:p>
          <a:p>
            <a:r>
              <a:rPr lang="en-CN" dirty="0"/>
              <a:t>Here is the motivation. If we view the circuits from the data-min</a:t>
            </a:r>
            <a:r>
              <a:rPr lang="en-US" altLang="zh-CN" dirty="0"/>
              <a:t>in</a:t>
            </a:r>
            <a:r>
              <a:rPr lang="en-CN" dirty="0"/>
              <a:t>g perspective, compared with ordinary image data, those </a:t>
            </a:r>
            <a:r>
              <a:rPr lang="en-CN" b="1" dirty="0"/>
              <a:t>design</a:t>
            </a:r>
            <a:r>
              <a:rPr lang="zh-CN" altLang="en-US" dirty="0"/>
              <a:t> </a:t>
            </a:r>
            <a:r>
              <a:rPr lang="en-US" altLang="zh-CN" dirty="0"/>
              <a:t>data</a:t>
            </a:r>
            <a:r>
              <a:rPr lang="en-CN" dirty="0"/>
              <a:t> are very sparsely distributed in the feature space. </a:t>
            </a:r>
          </a:p>
          <a:p>
            <a:endParaRPr lang="en-CN" dirty="0"/>
          </a:p>
          <a:p>
            <a:r>
              <a:rPr lang="en-CN" dirty="0"/>
              <a:t>This is because circuit designs can be hugely different from each other, in terms of functionality, micro-architecture, technologies node, and so on. As a result, honestly, it is almost impossible for a single ML model </a:t>
            </a:r>
            <a:r>
              <a:rPr lang="en-US" altLang="zh-CN" dirty="0"/>
              <a:t>to</a:t>
            </a:r>
            <a:r>
              <a:rPr lang="zh-CN" altLang="en-US" dirty="0"/>
              <a:t> </a:t>
            </a:r>
            <a:r>
              <a:rPr lang="en-CN" dirty="0"/>
              <a:t>perform well on every test case. </a:t>
            </a:r>
          </a:p>
          <a:p>
            <a:endParaRPr lang="en-CN" dirty="0"/>
          </a:p>
          <a:p>
            <a:r>
              <a:rPr lang="en-CN" dirty="0"/>
              <a:t>Then </a:t>
            </a:r>
            <a:r>
              <a:rPr lang="en-US" altLang="zh-CN" dirty="0"/>
              <a:t>this</a:t>
            </a:r>
            <a:r>
              <a:rPr lang="zh-CN" altLang="en-US" dirty="0"/>
              <a:t> </a:t>
            </a:r>
            <a:r>
              <a:rPr lang="en-US" altLang="zh-CN" dirty="0"/>
              <a:t>brings</a:t>
            </a:r>
            <a:r>
              <a:rPr lang="zh-CN" altLang="en-US" dirty="0"/>
              <a:t> </a:t>
            </a:r>
            <a:r>
              <a:rPr lang="en-US" altLang="zh-CN" dirty="0"/>
              <a:t>a</a:t>
            </a:r>
            <a:r>
              <a:rPr lang="zh-CN" altLang="en-US" dirty="0"/>
              <a:t> </a:t>
            </a:r>
            <a:r>
              <a:rPr lang="en-US" altLang="zh-CN" dirty="0"/>
              <a:t>serious</a:t>
            </a:r>
            <a:r>
              <a:rPr lang="en-CN" dirty="0"/>
              <a:t> problem, </a:t>
            </a:r>
            <a:r>
              <a:rPr lang="en-US" altLang="zh-CN" dirty="0"/>
              <a:t>which</a:t>
            </a:r>
            <a:r>
              <a:rPr lang="zh-CN" altLang="en-US" dirty="0"/>
              <a:t> </a:t>
            </a:r>
            <a:r>
              <a:rPr lang="en-US" altLang="zh-CN" dirty="0"/>
              <a:t>is</a:t>
            </a:r>
            <a:r>
              <a:rPr lang="zh-CN" altLang="en-US" dirty="0"/>
              <a:t> </a:t>
            </a:r>
            <a:r>
              <a:rPr lang="en-CN" dirty="0"/>
              <a:t>how can </a:t>
            </a:r>
            <a:r>
              <a:rPr lang="en-US" altLang="zh-CN" dirty="0"/>
              <a:t>we</a:t>
            </a:r>
            <a:r>
              <a:rPr lang="zh-CN" altLang="en-US" dirty="0"/>
              <a:t> </a:t>
            </a:r>
            <a:r>
              <a:rPr lang="en-CN" dirty="0"/>
              <a:t>trust each prediction result? So we really need reliable ML models in this case</a:t>
            </a:r>
            <a:r>
              <a:rPr lang="zh-CN" altLang="en-US" dirty="0"/>
              <a:t> </a:t>
            </a:r>
            <a:r>
              <a:rPr lang="en-US" altLang="zh-CN" dirty="0"/>
              <a:t>to</a:t>
            </a:r>
            <a:r>
              <a:rPr lang="zh-CN" altLang="en-US" dirty="0"/>
              <a:t> </a:t>
            </a:r>
            <a:r>
              <a:rPr lang="en-US" altLang="zh-CN" dirty="0"/>
              <a:t>make</a:t>
            </a:r>
            <a:r>
              <a:rPr lang="zh-CN" altLang="en-US" dirty="0"/>
              <a:t> </a:t>
            </a:r>
            <a:r>
              <a:rPr lang="en-US" altLang="zh-CN" dirty="0"/>
              <a:t>the</a:t>
            </a:r>
            <a:r>
              <a:rPr lang="zh-CN" altLang="en-US" dirty="0"/>
              <a:t> </a:t>
            </a:r>
            <a:r>
              <a:rPr lang="en-US" altLang="zh-CN" dirty="0"/>
              <a:t>framework</a:t>
            </a:r>
            <a:r>
              <a:rPr lang="zh-CN" altLang="en-US" dirty="0"/>
              <a:t> </a:t>
            </a:r>
            <a:r>
              <a:rPr lang="en-US" altLang="zh-CN" dirty="0"/>
              <a:t>safe</a:t>
            </a:r>
            <a:r>
              <a:rPr lang="zh-CN" altLang="en-US" dirty="0"/>
              <a:t> </a:t>
            </a:r>
            <a:r>
              <a:rPr lang="en-US" altLang="zh-CN" dirty="0"/>
              <a:t>to</a:t>
            </a:r>
            <a:r>
              <a:rPr lang="zh-CN" altLang="en-US" dirty="0"/>
              <a:t> </a:t>
            </a:r>
            <a:r>
              <a:rPr lang="en-US" altLang="zh-CN" dirty="0"/>
              <a:t>use</a:t>
            </a:r>
            <a:r>
              <a:rPr lang="en-CN" dirty="0"/>
              <a:t>. </a:t>
            </a:r>
          </a:p>
          <a:p>
            <a:endParaRPr lang="en-CN" dirty="0"/>
          </a:p>
          <a:p>
            <a:r>
              <a:rPr lang="en-CN" dirty="0"/>
              <a:t>====</a:t>
            </a:r>
          </a:p>
          <a:p>
            <a:r>
              <a:rPr lang="en-CN" dirty="0"/>
              <a:t>[click]</a:t>
            </a:r>
          </a:p>
          <a:p>
            <a:r>
              <a:rPr lang="en-CN" dirty="0"/>
              <a:t>For example, I tried to directly measure the similarity between circuit designs, and the output is rather reasonable. The designs from the same benchmark are close to each other in the same cluster. Perhaps we can use similar techniques to study the similarity between training and testing dataset, and to </a:t>
            </a:r>
            <a:r>
              <a:rPr lang="en-US" altLang="zh-CN" dirty="0"/>
              <a:t>guide</a:t>
            </a:r>
            <a:r>
              <a:rPr lang="zh-CN" altLang="en-US" dirty="0"/>
              <a:t> </a:t>
            </a:r>
            <a:r>
              <a:rPr lang="en-US" altLang="zh-CN" dirty="0"/>
              <a:t>us</a:t>
            </a:r>
            <a:r>
              <a:rPr lang="zh-CN" altLang="en-US" dirty="0"/>
              <a:t> </a:t>
            </a:r>
            <a:r>
              <a:rPr lang="en-US" altLang="zh-CN" dirty="0"/>
              <a:t>to</a:t>
            </a:r>
            <a:r>
              <a:rPr lang="zh-CN" altLang="en-US" dirty="0"/>
              <a:t> </a:t>
            </a:r>
            <a:r>
              <a:rPr lang="en-CN" dirty="0"/>
              <a:t>build the reliable framework. </a:t>
            </a:r>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56</a:t>
            </a:fld>
            <a:endParaRPr lang="en-CN"/>
          </a:p>
        </p:txBody>
      </p:sp>
    </p:spTree>
    <p:extLst>
      <p:ext uri="{BB962C8B-B14F-4D97-AF65-F5344CB8AC3E}">
        <p14:creationId xmlns:p14="http://schemas.microsoft.com/office/powerpoint/2010/main" val="1680625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dirty="0"/>
              <a:t>So</a:t>
            </a:r>
            <a:r>
              <a:rPr lang="zh-CN" altLang="en-US" dirty="0"/>
              <a:t> </a:t>
            </a:r>
            <a:r>
              <a:rPr lang="en-US" altLang="zh-CN" dirty="0"/>
              <a:t>building</a:t>
            </a:r>
            <a:r>
              <a:rPr lang="zh-CN" altLang="en-US" dirty="0"/>
              <a:t> </a:t>
            </a:r>
            <a:r>
              <a:rPr lang="en-US" altLang="zh-CN" dirty="0"/>
              <a:t>this</a:t>
            </a:r>
            <a:r>
              <a:rPr lang="zh-CN" altLang="en-US" dirty="0"/>
              <a:t> </a:t>
            </a:r>
            <a:r>
              <a:rPr lang="en-US" altLang="zh-CN" dirty="0"/>
              <a:t>framework</a:t>
            </a:r>
            <a:r>
              <a:rPr lang="zh-CN" altLang="en-US" dirty="0"/>
              <a:t> </a:t>
            </a:r>
            <a:r>
              <a:rPr lang="en-US" altLang="zh-CN" dirty="0"/>
              <a:t>will</a:t>
            </a:r>
            <a:r>
              <a:rPr lang="zh-CN" altLang="en-US" dirty="0"/>
              <a:t> </a:t>
            </a:r>
            <a:r>
              <a:rPr lang="en-US" altLang="zh-CN" dirty="0"/>
              <a:t>be</a:t>
            </a:r>
            <a:r>
              <a:rPr lang="zh-CN" altLang="en-US" dirty="0"/>
              <a:t> </a:t>
            </a:r>
            <a:r>
              <a:rPr lang="en-US" altLang="zh-CN" dirty="0"/>
              <a:t>my</a:t>
            </a:r>
            <a:r>
              <a:rPr lang="zh-CN" altLang="en-US" dirty="0"/>
              <a:t> </a:t>
            </a:r>
            <a:r>
              <a:rPr lang="en-US" altLang="zh-CN" dirty="0"/>
              <a:t>short-term</a:t>
            </a:r>
            <a:r>
              <a:rPr lang="zh-CN" altLang="en-US" dirty="0"/>
              <a:t> </a:t>
            </a:r>
            <a:r>
              <a:rPr lang="en-US" altLang="zh-CN" dirty="0"/>
              <a:t>goal.</a:t>
            </a:r>
            <a:r>
              <a:rPr lang="zh-CN" altLang="en-US" dirty="0"/>
              <a:t> </a:t>
            </a:r>
            <a:r>
              <a:rPr lang="en-US" altLang="zh-CN" dirty="0"/>
              <a:t>It</a:t>
            </a:r>
            <a:r>
              <a:rPr lang="zh-CN" altLang="en-US" dirty="0"/>
              <a:t> </a:t>
            </a:r>
            <a:r>
              <a:rPr lang="en-US" altLang="zh-CN" dirty="0"/>
              <a:t>should</a:t>
            </a:r>
            <a:r>
              <a:rPr lang="zh-CN" altLang="en-US" dirty="0"/>
              <a:t> </a:t>
            </a:r>
            <a:r>
              <a:rPr lang="en-US" altLang="zh-CN" dirty="0"/>
              <a:t>support</a:t>
            </a:r>
            <a:r>
              <a:rPr lang="zh-CN" altLang="en-US" dirty="0"/>
              <a:t> </a:t>
            </a:r>
            <a:r>
              <a:rPr lang="en-US" altLang="zh-CN" dirty="0"/>
              <a:t>fast</a:t>
            </a:r>
            <a:r>
              <a:rPr lang="zh-CN" altLang="en-US" dirty="0"/>
              <a:t> </a:t>
            </a:r>
            <a:r>
              <a:rPr lang="en-US" altLang="zh-CN" dirty="0"/>
              <a:t>estimations</a:t>
            </a:r>
            <a:r>
              <a:rPr lang="zh-CN" altLang="en-US" dirty="0"/>
              <a:t> </a:t>
            </a:r>
            <a:r>
              <a:rPr lang="en-US" altLang="zh-CN" dirty="0"/>
              <a:t>on</a:t>
            </a:r>
            <a:r>
              <a:rPr lang="zh-CN" altLang="en-US" dirty="0"/>
              <a:t> </a:t>
            </a:r>
            <a:r>
              <a:rPr lang="en-US" altLang="zh-CN" b="1" dirty="0"/>
              <a:t>all</a:t>
            </a:r>
            <a:r>
              <a:rPr lang="zh-CN" altLang="en-US" dirty="0"/>
              <a:t> </a:t>
            </a:r>
            <a:r>
              <a:rPr lang="en-US" altLang="zh-CN" dirty="0"/>
              <a:t>important</a:t>
            </a:r>
            <a:r>
              <a:rPr lang="zh-CN" altLang="en-US" dirty="0"/>
              <a:t> </a:t>
            </a:r>
            <a:r>
              <a:rPr lang="en-US" altLang="zh-CN" dirty="0"/>
              <a:t>design</a:t>
            </a:r>
            <a:r>
              <a:rPr lang="zh-CN" altLang="en-US" dirty="0"/>
              <a:t> </a:t>
            </a:r>
            <a:r>
              <a:rPr lang="en-US" altLang="zh-CN" dirty="0"/>
              <a:t>objectives</a:t>
            </a:r>
            <a:r>
              <a:rPr lang="zh-CN" altLang="en-US" dirty="0"/>
              <a:t> </a:t>
            </a:r>
            <a:r>
              <a:rPr lang="en-US" altLang="zh-CN" dirty="0"/>
              <a:t>and</a:t>
            </a:r>
            <a:r>
              <a:rPr lang="zh-CN" altLang="en-US" dirty="0"/>
              <a:t> </a:t>
            </a:r>
            <a:r>
              <a:rPr lang="en-US" altLang="zh-CN" dirty="0"/>
              <a:t>can</a:t>
            </a:r>
            <a:r>
              <a:rPr lang="zh-CN" altLang="en-US" dirty="0"/>
              <a:t> </a:t>
            </a:r>
            <a:r>
              <a:rPr lang="en-US" altLang="zh-CN" dirty="0"/>
              <a:t>be</a:t>
            </a:r>
            <a:r>
              <a:rPr lang="zh-CN" altLang="en-US" dirty="0"/>
              <a:t> </a:t>
            </a:r>
            <a:r>
              <a:rPr lang="en-US" altLang="zh-CN" dirty="0"/>
              <a:t>applied</a:t>
            </a:r>
            <a:r>
              <a:rPr lang="zh-CN" altLang="en-US" dirty="0"/>
              <a:t> </a:t>
            </a:r>
            <a:r>
              <a:rPr lang="en-US" altLang="zh-CN" dirty="0"/>
              <a:t>at</a:t>
            </a:r>
            <a:r>
              <a:rPr lang="zh-CN" altLang="en-US" dirty="0"/>
              <a:t> </a:t>
            </a:r>
            <a:r>
              <a:rPr lang="en-US" altLang="zh-CN" b="1" dirty="0"/>
              <a:t>different</a:t>
            </a:r>
            <a:r>
              <a:rPr lang="zh-CN" altLang="en-US" dirty="0"/>
              <a:t> </a:t>
            </a:r>
            <a:r>
              <a:rPr lang="en-US" altLang="zh-CN" dirty="0"/>
              <a:t>design</a:t>
            </a:r>
            <a:r>
              <a:rPr lang="zh-CN" altLang="en-US" dirty="0"/>
              <a:t> </a:t>
            </a:r>
            <a:r>
              <a:rPr lang="en-US" altLang="zh-CN" dirty="0"/>
              <a:t>stages.</a:t>
            </a:r>
            <a:r>
              <a:rPr lang="zh-CN" altLang="en-US" dirty="0"/>
              <a:t> </a:t>
            </a:r>
            <a:r>
              <a:rPr lang="en-US" altLang="zh-CN" dirty="0"/>
              <a:t>And</a:t>
            </a:r>
            <a:r>
              <a:rPr lang="zh-CN" altLang="en-US" dirty="0"/>
              <a:t> </a:t>
            </a:r>
            <a:r>
              <a:rPr lang="en-US" altLang="zh-CN" dirty="0"/>
              <a:t>I</a:t>
            </a:r>
            <a:r>
              <a:rPr lang="zh-CN" altLang="en-US" dirty="0"/>
              <a:t> </a:t>
            </a:r>
            <a:r>
              <a:rPr lang="en-US" altLang="zh-CN" dirty="0"/>
              <a:t>will have</a:t>
            </a:r>
            <a:r>
              <a:rPr lang="zh-CN" altLang="en-US" dirty="0"/>
              <a:t> </a:t>
            </a:r>
            <a:r>
              <a:rPr lang="en-US" altLang="zh-CN" dirty="0"/>
              <a:t>it</a:t>
            </a:r>
            <a:r>
              <a:rPr lang="zh-CN" altLang="en-US" dirty="0"/>
              <a:t> </a:t>
            </a:r>
            <a:r>
              <a:rPr lang="en-US" altLang="zh-CN" dirty="0"/>
              <a:t>validated</a:t>
            </a:r>
            <a:r>
              <a:rPr lang="zh-CN" altLang="en-US" dirty="0"/>
              <a:t> </a:t>
            </a:r>
            <a:r>
              <a:rPr lang="en-US" altLang="zh-CN" dirty="0"/>
              <a:t>on</a:t>
            </a:r>
            <a:r>
              <a:rPr lang="zh-CN" altLang="en-US" dirty="0"/>
              <a:t> </a:t>
            </a:r>
            <a:r>
              <a:rPr lang="en-US" altLang="zh-CN" dirty="0"/>
              <a:t>cutting-edge</a:t>
            </a:r>
            <a:r>
              <a:rPr lang="zh-CN" altLang="en-US" dirty="0"/>
              <a:t> </a:t>
            </a:r>
            <a:r>
              <a:rPr lang="en-US" altLang="zh-CN" dirty="0"/>
              <a:t>design</a:t>
            </a:r>
            <a:r>
              <a:rPr lang="zh-CN" altLang="en-US" dirty="0"/>
              <a:t> </a:t>
            </a:r>
            <a:r>
              <a:rPr lang="en-US" altLang="zh-CN" dirty="0"/>
              <a:t>flow</a:t>
            </a:r>
            <a:r>
              <a:rPr lang="zh-CN" altLang="en-US" dirty="0"/>
              <a:t> </a:t>
            </a:r>
            <a:r>
              <a:rPr lang="en-US" altLang="zh-CN" dirty="0"/>
              <a:t>and</a:t>
            </a:r>
            <a:r>
              <a:rPr lang="zh-CN" altLang="en-US" dirty="0"/>
              <a:t> </a:t>
            </a:r>
            <a:r>
              <a:rPr lang="en-US" altLang="zh-CN" dirty="0"/>
              <a:t>circuits</a:t>
            </a:r>
            <a:r>
              <a:rPr lang="zh-CN" altLang="en-US" dirty="0"/>
              <a:t> </a:t>
            </a:r>
            <a:r>
              <a:rPr lang="en-US" altLang="zh-CN" dirty="0"/>
              <a:t>at</a:t>
            </a:r>
            <a:r>
              <a:rPr lang="zh-CN" altLang="en-US" dirty="0"/>
              <a:t> </a:t>
            </a:r>
            <a:r>
              <a:rPr lang="en-US" altLang="zh-CN" dirty="0"/>
              <a:t>that</a:t>
            </a:r>
            <a:r>
              <a:rPr lang="zh-CN" altLang="en-US" dirty="0"/>
              <a:t> </a:t>
            </a:r>
            <a:r>
              <a:rPr lang="en-US" altLang="zh-CN" dirty="0"/>
              <a:t>time.</a:t>
            </a:r>
            <a:r>
              <a:rPr lang="zh-CN" altLang="en-US" dirty="0"/>
              <a:t> </a:t>
            </a:r>
            <a:endParaRPr lang="en-US" altLang="zh-CN" dirty="0"/>
          </a:p>
          <a:p>
            <a:endParaRPr lang="en-US" dirty="0"/>
          </a:p>
          <a:p>
            <a:r>
              <a:rPr lang="en-US" altLang="zh-CN" dirty="0"/>
              <a:t>And</a:t>
            </a:r>
            <a:r>
              <a:rPr lang="zh-CN" altLang="en-US" dirty="0"/>
              <a:t> </a:t>
            </a:r>
            <a:r>
              <a:rPr lang="en-US" altLang="zh-CN" dirty="0"/>
              <a:t>to</a:t>
            </a:r>
            <a:r>
              <a:rPr lang="zh-CN" altLang="en-US" dirty="0"/>
              <a:t> </a:t>
            </a:r>
            <a:r>
              <a:rPr lang="en-US" altLang="zh-CN" dirty="0"/>
              <a:t>achieve</a:t>
            </a:r>
            <a:r>
              <a:rPr lang="zh-CN" altLang="en-US" dirty="0"/>
              <a:t> </a:t>
            </a:r>
            <a:r>
              <a:rPr lang="en-US" altLang="zh-CN" dirty="0"/>
              <a:t>this,</a:t>
            </a:r>
            <a:r>
              <a:rPr lang="zh-CN" altLang="en-US" dirty="0"/>
              <a:t> </a:t>
            </a:r>
            <a:r>
              <a:rPr lang="en-US" altLang="zh-CN" dirty="0"/>
              <a:t>[click]</a:t>
            </a:r>
            <a:r>
              <a:rPr lang="zh-CN" altLang="en-US" dirty="0"/>
              <a:t> </a:t>
            </a:r>
            <a:r>
              <a:rPr lang="en-US" altLang="zh-CN" dirty="0"/>
              <a:t>I</a:t>
            </a:r>
            <a:r>
              <a:rPr lang="zh-CN" altLang="en-US" dirty="0"/>
              <a:t> </a:t>
            </a:r>
            <a:r>
              <a:rPr lang="en-US" altLang="zh-CN" dirty="0"/>
              <a:t>need</a:t>
            </a:r>
            <a:r>
              <a:rPr lang="zh-CN" altLang="en-US" dirty="0"/>
              <a:t> </a:t>
            </a:r>
            <a:r>
              <a:rPr lang="en-US" altLang="zh-CN" dirty="0"/>
              <a:t>many</a:t>
            </a:r>
            <a:r>
              <a:rPr lang="zh-CN" altLang="en-US" dirty="0"/>
              <a:t> </a:t>
            </a:r>
            <a:r>
              <a:rPr lang="en-US" altLang="zh-CN" dirty="0"/>
              <a:t>collaborations,</a:t>
            </a:r>
            <a:r>
              <a:rPr lang="zh-CN" altLang="en-US" dirty="0"/>
              <a:t> </a:t>
            </a:r>
            <a:r>
              <a:rPr lang="en-US" altLang="zh-CN" dirty="0"/>
              <a:t>including</a:t>
            </a:r>
            <a:r>
              <a:rPr lang="zh-CN" altLang="en-US" dirty="0"/>
              <a:t> </a:t>
            </a:r>
            <a:r>
              <a:rPr lang="en-US" altLang="zh-CN" dirty="0"/>
              <a:t>but</a:t>
            </a:r>
            <a:r>
              <a:rPr lang="zh-CN" altLang="en-US" dirty="0"/>
              <a:t> </a:t>
            </a:r>
            <a:r>
              <a:rPr lang="en-US" altLang="zh-CN" dirty="0"/>
              <a:t>definitely</a:t>
            </a:r>
            <a:r>
              <a:rPr lang="zh-CN" altLang="en-US" dirty="0"/>
              <a:t> </a:t>
            </a:r>
            <a:r>
              <a:rPr lang="en-US" altLang="zh-CN" dirty="0"/>
              <a:t>not</a:t>
            </a:r>
            <a:r>
              <a:rPr lang="zh-CN" altLang="en-US" dirty="0"/>
              <a:t> </a:t>
            </a:r>
            <a:r>
              <a:rPr lang="en-US" altLang="zh-CN" dirty="0"/>
              <a:t>limited</a:t>
            </a:r>
            <a:r>
              <a:rPr lang="zh-CN" altLang="en-US" dirty="0"/>
              <a:t> </a:t>
            </a:r>
            <a:r>
              <a:rPr lang="en-US" altLang="zh-CN" dirty="0"/>
              <a:t>to</a:t>
            </a:r>
            <a:r>
              <a:rPr lang="zh-CN" altLang="en-US" dirty="0"/>
              <a:t> </a:t>
            </a:r>
            <a:r>
              <a:rPr lang="en-US" altLang="zh-CN" dirty="0"/>
              <a:t>experts</a:t>
            </a:r>
            <a:r>
              <a:rPr lang="zh-CN" altLang="en-US" dirty="0"/>
              <a:t>  </a:t>
            </a:r>
            <a:r>
              <a:rPr lang="en-US" altLang="zh-CN" dirty="0"/>
              <a:t>with</a:t>
            </a:r>
            <a:r>
              <a:rPr lang="zh-CN" altLang="en-US" dirty="0"/>
              <a:t> </a:t>
            </a:r>
            <a:r>
              <a:rPr lang="en-US" altLang="zh-CN" dirty="0"/>
              <a:t>knowledge</a:t>
            </a:r>
            <a:r>
              <a:rPr lang="zh-CN" altLang="en-US" dirty="0"/>
              <a:t> </a:t>
            </a:r>
            <a:r>
              <a:rPr lang="en-US" altLang="zh-CN" dirty="0"/>
              <a:t>on</a:t>
            </a:r>
            <a:r>
              <a:rPr lang="zh-CN" altLang="en-US" dirty="0"/>
              <a:t> </a:t>
            </a:r>
            <a:r>
              <a:rPr lang="en-US" altLang="zh-CN" dirty="0"/>
              <a:t>ML,</a:t>
            </a:r>
            <a:r>
              <a:rPr lang="zh-CN" altLang="en-US" dirty="0"/>
              <a:t> </a:t>
            </a:r>
            <a:r>
              <a:rPr lang="en-US" altLang="zh-CN" dirty="0"/>
              <a:t>data</a:t>
            </a:r>
            <a:r>
              <a:rPr lang="zh-CN" altLang="en-US" dirty="0"/>
              <a:t> </a:t>
            </a:r>
            <a:r>
              <a:rPr lang="en-US" altLang="zh-CN" dirty="0" err="1"/>
              <a:t>schience</a:t>
            </a:r>
            <a:r>
              <a:rPr lang="en-US" altLang="zh-CN" dirty="0"/>
              <a:t>,</a:t>
            </a:r>
            <a:r>
              <a:rPr lang="zh-CN" altLang="en-US" dirty="0"/>
              <a:t> </a:t>
            </a:r>
            <a:r>
              <a:rPr lang="en-US" altLang="zh-CN" dirty="0"/>
              <a:t>circuits</a:t>
            </a:r>
            <a:r>
              <a:rPr lang="zh-CN" altLang="en-US" dirty="0"/>
              <a:t> </a:t>
            </a:r>
            <a:r>
              <a:rPr lang="en-US" altLang="zh-CN" dirty="0"/>
              <a:t>and</a:t>
            </a:r>
            <a:r>
              <a:rPr lang="zh-CN" altLang="en-US" dirty="0"/>
              <a:t> </a:t>
            </a:r>
            <a:r>
              <a:rPr lang="en-US" altLang="zh-CN" dirty="0"/>
              <a:t>systems,</a:t>
            </a:r>
            <a:r>
              <a:rPr lang="zh-CN" altLang="en-US" dirty="0"/>
              <a:t> </a:t>
            </a:r>
            <a:r>
              <a:rPr lang="en-US" altLang="zh-CN" dirty="0"/>
              <a:t>software</a:t>
            </a:r>
            <a:r>
              <a:rPr lang="zh-CN" altLang="en-US" dirty="0"/>
              <a:t> </a:t>
            </a:r>
            <a:r>
              <a:rPr lang="en-US" altLang="zh-CN" dirty="0"/>
              <a:t>engineering,</a:t>
            </a:r>
            <a:r>
              <a:rPr lang="zh-CN" altLang="en-US" dirty="0"/>
              <a:t> </a:t>
            </a:r>
            <a:r>
              <a:rPr lang="en-US" altLang="zh-CN" dirty="0"/>
              <a:t>and</a:t>
            </a:r>
            <a:r>
              <a:rPr lang="zh-CN" altLang="en-US" dirty="0"/>
              <a:t> </a:t>
            </a:r>
            <a:r>
              <a:rPr lang="en-US" altLang="zh-CN" dirty="0"/>
              <a:t>so</a:t>
            </a:r>
            <a:r>
              <a:rPr lang="zh-CN" altLang="en-US" dirty="0"/>
              <a:t> </a:t>
            </a:r>
            <a:r>
              <a:rPr lang="en-US" altLang="zh-CN" dirty="0"/>
              <a:t>on.</a:t>
            </a:r>
            <a:r>
              <a:rPr lang="zh-CN" altLang="en-US" dirty="0"/>
              <a:t> </a:t>
            </a:r>
            <a:endParaRPr lang="en-US" dirty="0"/>
          </a:p>
          <a:p>
            <a:endParaRPr lang="en-US" altLang="zh-CN" dirty="0"/>
          </a:p>
          <a:p>
            <a:r>
              <a:rPr lang="en-US" altLang="zh-CN" dirty="0"/>
              <a:t>[click]</a:t>
            </a:r>
          </a:p>
          <a:p>
            <a:r>
              <a:rPr lang="en-US" altLang="zh-CN" dirty="0"/>
              <a:t>After</a:t>
            </a:r>
            <a:r>
              <a:rPr lang="zh-CN" altLang="en-US" dirty="0"/>
              <a:t> </a:t>
            </a:r>
            <a:r>
              <a:rPr lang="en-US" altLang="zh-CN" dirty="0"/>
              <a:t>that,</a:t>
            </a:r>
            <a:r>
              <a:rPr lang="zh-CN" altLang="en-US" dirty="0"/>
              <a:t> </a:t>
            </a:r>
            <a:r>
              <a:rPr lang="en-US" altLang="zh-CN" dirty="0"/>
              <a:t>I</a:t>
            </a:r>
            <a:r>
              <a:rPr lang="zh-CN" altLang="en-US" dirty="0"/>
              <a:t> </a:t>
            </a:r>
            <a:r>
              <a:rPr lang="en-US" altLang="zh-CN" dirty="0"/>
              <a:t>will</a:t>
            </a:r>
            <a:r>
              <a:rPr lang="zh-CN" altLang="en-US" dirty="0"/>
              <a:t> </a:t>
            </a:r>
            <a:r>
              <a:rPr lang="en-US" altLang="zh-CN" dirty="0"/>
              <a:t>keep</a:t>
            </a:r>
            <a:r>
              <a:rPr lang="zh-CN" altLang="en-US" dirty="0"/>
              <a:t> </a:t>
            </a:r>
            <a:r>
              <a:rPr lang="en-US" altLang="zh-CN" dirty="0"/>
              <a:t>improving</a:t>
            </a:r>
            <a:r>
              <a:rPr lang="zh-CN" altLang="en-US" dirty="0"/>
              <a:t> </a:t>
            </a:r>
            <a:r>
              <a:rPr lang="en-US" altLang="zh-CN" dirty="0"/>
              <a:t>this</a:t>
            </a:r>
            <a:r>
              <a:rPr lang="zh-CN" altLang="en-US" dirty="0"/>
              <a:t> </a:t>
            </a:r>
            <a:r>
              <a:rPr lang="en-US" altLang="zh-CN" dirty="0"/>
              <a:t>framework.</a:t>
            </a:r>
            <a:r>
              <a:rPr lang="zh-CN" altLang="en-US" dirty="0"/>
              <a:t> </a:t>
            </a:r>
            <a:r>
              <a:rPr lang="en-US" altLang="zh-CN" dirty="0"/>
              <a:t>For</a:t>
            </a:r>
            <a:r>
              <a:rPr lang="zh-CN" altLang="en-US" dirty="0"/>
              <a:t> </a:t>
            </a:r>
            <a:r>
              <a:rPr lang="en-US" altLang="zh-CN" dirty="0"/>
              <a:t>example,</a:t>
            </a:r>
            <a:r>
              <a:rPr lang="zh-CN" altLang="en-US" dirty="0"/>
              <a:t> </a:t>
            </a:r>
            <a:r>
              <a:rPr lang="en-US" altLang="zh-CN" dirty="0"/>
              <a:t>instead</a:t>
            </a:r>
            <a:r>
              <a:rPr lang="zh-CN" altLang="en-US" dirty="0"/>
              <a:t> </a:t>
            </a:r>
            <a:r>
              <a:rPr lang="en-US" altLang="zh-CN" dirty="0"/>
              <a:t>of</a:t>
            </a:r>
            <a:r>
              <a:rPr lang="zh-CN" altLang="en-US" dirty="0"/>
              <a:t> </a:t>
            </a:r>
            <a:r>
              <a:rPr lang="en-US" altLang="zh-CN" dirty="0"/>
              <a:t>using</a:t>
            </a:r>
            <a:r>
              <a:rPr lang="zh-CN" altLang="en-US" dirty="0"/>
              <a:t> </a:t>
            </a:r>
            <a:r>
              <a:rPr lang="en-US" altLang="zh-CN" dirty="0"/>
              <a:t>separate</a:t>
            </a:r>
            <a:r>
              <a:rPr lang="zh-CN" altLang="en-US" dirty="0"/>
              <a:t> </a:t>
            </a:r>
            <a:r>
              <a:rPr lang="en-US" altLang="zh-CN" dirty="0"/>
              <a:t>models</a:t>
            </a:r>
            <a:r>
              <a:rPr lang="zh-CN" altLang="en-US" dirty="0"/>
              <a:t> </a:t>
            </a:r>
            <a:r>
              <a:rPr lang="en-US" altLang="zh-CN" dirty="0"/>
              <a:t>for</a:t>
            </a:r>
            <a:r>
              <a:rPr lang="zh-CN" altLang="en-US" dirty="0"/>
              <a:t> </a:t>
            </a:r>
            <a:r>
              <a:rPr lang="en-US" altLang="zh-CN" dirty="0"/>
              <a:t>single</a:t>
            </a:r>
            <a:r>
              <a:rPr lang="zh-CN" altLang="en-US" dirty="0"/>
              <a:t> </a:t>
            </a:r>
            <a:r>
              <a:rPr lang="en-US" altLang="zh-CN" dirty="0"/>
              <a:t>objective</a:t>
            </a:r>
            <a:r>
              <a:rPr lang="zh-CN" altLang="en-US" dirty="0"/>
              <a:t> </a:t>
            </a:r>
            <a:r>
              <a:rPr lang="en-US" altLang="zh-CN" dirty="0"/>
              <a:t>predictions,</a:t>
            </a:r>
            <a:r>
              <a:rPr lang="zh-CN" altLang="en-US" dirty="0"/>
              <a:t> </a:t>
            </a:r>
            <a:r>
              <a:rPr lang="en-US" altLang="zh-CN" dirty="0"/>
              <a:t>I</a:t>
            </a:r>
            <a:r>
              <a:rPr lang="zh-CN" altLang="en-US" dirty="0"/>
              <a:t> </a:t>
            </a:r>
            <a:r>
              <a:rPr lang="en-US" altLang="zh-CN" dirty="0"/>
              <a:t>target</a:t>
            </a:r>
            <a:r>
              <a:rPr lang="zh-CN" altLang="en-US" dirty="0"/>
              <a:t> </a:t>
            </a:r>
            <a:r>
              <a:rPr lang="en-US" altLang="zh-CN" dirty="0"/>
              <a:t>multi-domain,</a:t>
            </a:r>
            <a:r>
              <a:rPr lang="zh-CN" altLang="en-US" dirty="0"/>
              <a:t> </a:t>
            </a:r>
            <a:r>
              <a:rPr lang="en-US" altLang="zh-CN" dirty="0"/>
              <a:t>multi-objective</a:t>
            </a:r>
            <a:r>
              <a:rPr lang="zh-CN" altLang="en-US" dirty="0"/>
              <a:t> *</a:t>
            </a:r>
            <a:r>
              <a:rPr lang="en-US" altLang="zh-CN" dirty="0"/>
              <a:t>optimization</a:t>
            </a:r>
            <a:r>
              <a:rPr lang="zh-CN" altLang="en-US" dirty="0"/>
              <a:t>*</a:t>
            </a:r>
            <a:r>
              <a:rPr lang="en-US" altLang="zh-CN" dirty="0"/>
              <a:t>,</a:t>
            </a:r>
            <a:r>
              <a:rPr lang="zh-CN" altLang="en-US" dirty="0"/>
              <a:t> </a:t>
            </a:r>
            <a:r>
              <a:rPr lang="en-US" altLang="zh-CN" dirty="0"/>
              <a:t>which</a:t>
            </a:r>
            <a:r>
              <a:rPr lang="zh-CN" altLang="en-US" dirty="0"/>
              <a:t> </a:t>
            </a:r>
            <a:r>
              <a:rPr lang="en-US" altLang="zh-CN" b="1" dirty="0"/>
              <a:t>directly</a:t>
            </a:r>
            <a:r>
              <a:rPr lang="zh-CN" altLang="en-US" dirty="0"/>
              <a:t> </a:t>
            </a:r>
            <a:r>
              <a:rPr lang="en-US" altLang="zh-CN" dirty="0"/>
              <a:t>optimize</a:t>
            </a:r>
            <a:r>
              <a:rPr lang="zh-CN" altLang="en-US" dirty="0"/>
              <a:t> </a:t>
            </a:r>
            <a:r>
              <a:rPr lang="en-US" altLang="zh-CN" dirty="0"/>
              <a:t>the</a:t>
            </a:r>
            <a:r>
              <a:rPr lang="zh-CN" altLang="en-US" dirty="0"/>
              <a:t> </a:t>
            </a:r>
            <a:r>
              <a:rPr lang="en-US" altLang="zh-CN" dirty="0"/>
              <a:t>quality</a:t>
            </a:r>
            <a:r>
              <a:rPr lang="zh-CN" altLang="en-US" dirty="0"/>
              <a:t> </a:t>
            </a:r>
            <a:r>
              <a:rPr lang="en-US" altLang="zh-CN" dirty="0"/>
              <a:t>of</a:t>
            </a:r>
            <a:r>
              <a:rPr lang="zh-CN" altLang="en-US" dirty="0"/>
              <a:t> </a:t>
            </a:r>
            <a:r>
              <a:rPr lang="en-US" altLang="zh-CN" dirty="0"/>
              <a:t>circuits,</a:t>
            </a:r>
            <a:r>
              <a:rPr lang="zh-CN" altLang="en-US" dirty="0"/>
              <a:t> </a:t>
            </a:r>
            <a:r>
              <a:rPr lang="en-US" altLang="zh-CN" dirty="0"/>
              <a:t>making</a:t>
            </a:r>
            <a:r>
              <a:rPr lang="zh-CN" altLang="en-US" dirty="0"/>
              <a:t> </a:t>
            </a:r>
            <a:r>
              <a:rPr lang="en-US" altLang="zh-CN" dirty="0"/>
              <a:t>this</a:t>
            </a:r>
            <a:r>
              <a:rPr lang="zh-CN" altLang="en-US" dirty="0"/>
              <a:t> </a:t>
            </a:r>
            <a:r>
              <a:rPr lang="en-US" altLang="zh-CN" dirty="0"/>
              <a:t>framework</a:t>
            </a:r>
            <a:r>
              <a:rPr lang="zh-CN" altLang="en-US" dirty="0"/>
              <a:t> </a:t>
            </a:r>
            <a:r>
              <a:rPr lang="en-US" altLang="zh-CN" dirty="0"/>
              <a:t>much</a:t>
            </a:r>
            <a:r>
              <a:rPr lang="zh-CN" altLang="en-US" dirty="0"/>
              <a:t> </a:t>
            </a:r>
            <a:r>
              <a:rPr lang="en-US" altLang="zh-CN" dirty="0"/>
              <a:t>more</a:t>
            </a:r>
            <a:r>
              <a:rPr lang="zh-CN" altLang="en-US" dirty="0"/>
              <a:t> </a:t>
            </a:r>
            <a:r>
              <a:rPr lang="en-US" altLang="zh-CN" b="1" dirty="0"/>
              <a:t>productive</a:t>
            </a:r>
            <a:r>
              <a:rPr lang="zh-CN" altLang="en-US" dirty="0"/>
              <a:t> </a:t>
            </a:r>
            <a:r>
              <a:rPr lang="en-US" altLang="zh-CN" dirty="0"/>
              <a:t>and</a:t>
            </a:r>
            <a:r>
              <a:rPr lang="zh-CN" altLang="en-US" dirty="0"/>
              <a:t> </a:t>
            </a:r>
            <a:r>
              <a:rPr lang="en-US" altLang="zh-CN" dirty="0"/>
              <a:t>easy</a:t>
            </a:r>
            <a:r>
              <a:rPr lang="zh-CN" altLang="en-US" dirty="0"/>
              <a:t> </a:t>
            </a:r>
            <a:r>
              <a:rPr lang="en-US" altLang="zh-CN" dirty="0"/>
              <a:t>to</a:t>
            </a:r>
            <a:r>
              <a:rPr lang="zh-CN" altLang="en-US" dirty="0"/>
              <a:t> </a:t>
            </a:r>
            <a:r>
              <a:rPr lang="en-US" altLang="zh-CN" dirty="0"/>
              <a:t>use.</a:t>
            </a:r>
            <a:r>
              <a:rPr lang="zh-CN" altLang="en-US" dirty="0"/>
              <a:t> </a:t>
            </a:r>
            <a:r>
              <a:rPr lang="en-US" altLang="zh-CN" dirty="0"/>
              <a:t>In</a:t>
            </a:r>
            <a:r>
              <a:rPr lang="zh-CN" altLang="en-US" dirty="0"/>
              <a:t> </a:t>
            </a:r>
            <a:r>
              <a:rPr lang="en-US" altLang="zh-CN" dirty="0"/>
              <a:t>addition,</a:t>
            </a:r>
            <a:r>
              <a:rPr lang="zh-CN" altLang="en-US" dirty="0"/>
              <a:t> </a:t>
            </a:r>
            <a:r>
              <a:rPr lang="en-US" altLang="zh-CN" dirty="0"/>
              <a:t>considering</a:t>
            </a:r>
            <a:r>
              <a:rPr lang="zh-CN" altLang="en-US" dirty="0"/>
              <a:t> </a:t>
            </a:r>
            <a:r>
              <a:rPr lang="en-US" altLang="zh-CN" dirty="0"/>
              <a:t>many</a:t>
            </a:r>
            <a:r>
              <a:rPr lang="zh-CN" altLang="en-US" dirty="0"/>
              <a:t> </a:t>
            </a:r>
            <a:r>
              <a:rPr lang="en-US" altLang="zh-CN" dirty="0"/>
              <a:t>ML</a:t>
            </a:r>
            <a:r>
              <a:rPr lang="zh-CN" altLang="en-US" dirty="0"/>
              <a:t> </a:t>
            </a:r>
            <a:r>
              <a:rPr lang="en-US" altLang="zh-CN" dirty="0"/>
              <a:t>models</a:t>
            </a:r>
            <a:r>
              <a:rPr lang="zh-CN" altLang="en-US" dirty="0"/>
              <a:t> </a:t>
            </a:r>
            <a:r>
              <a:rPr lang="en-US" altLang="zh-CN" dirty="0"/>
              <a:t>are</a:t>
            </a:r>
            <a:r>
              <a:rPr lang="zh-CN" altLang="en-US" dirty="0"/>
              <a:t> </a:t>
            </a:r>
            <a:r>
              <a:rPr lang="en-US" altLang="zh-CN" b="1" dirty="0"/>
              <a:t>huge</a:t>
            </a:r>
            <a:r>
              <a:rPr lang="en-US" altLang="zh-CN" dirty="0"/>
              <a:t>,</a:t>
            </a:r>
            <a:r>
              <a:rPr lang="zh-CN" altLang="en-US" dirty="0"/>
              <a:t> </a:t>
            </a:r>
            <a:r>
              <a:rPr lang="en-US" altLang="zh-CN" dirty="0"/>
              <a:t>I</a:t>
            </a:r>
            <a:r>
              <a:rPr lang="zh-CN" altLang="en-US" dirty="0"/>
              <a:t> </a:t>
            </a:r>
            <a:r>
              <a:rPr lang="en-US" altLang="zh-CN" dirty="0"/>
              <a:t>will</a:t>
            </a:r>
            <a:r>
              <a:rPr lang="zh-CN" altLang="en-US" dirty="0"/>
              <a:t> </a:t>
            </a:r>
            <a:r>
              <a:rPr lang="en-US" altLang="zh-CN" dirty="0"/>
              <a:t>need</a:t>
            </a:r>
            <a:r>
              <a:rPr lang="zh-CN" altLang="en-US" dirty="0"/>
              <a:t> </a:t>
            </a:r>
            <a:r>
              <a:rPr lang="en-US" altLang="zh-CN" dirty="0"/>
              <a:t>to</a:t>
            </a:r>
            <a:r>
              <a:rPr lang="zh-CN" altLang="en-US" dirty="0"/>
              <a:t> </a:t>
            </a:r>
            <a:r>
              <a:rPr lang="en-US" altLang="zh-CN" dirty="0"/>
              <a:t>target</a:t>
            </a:r>
            <a:r>
              <a:rPr lang="zh-CN" altLang="en-US" dirty="0"/>
              <a:t> </a:t>
            </a:r>
            <a:r>
              <a:rPr lang="en-US" altLang="zh-CN" b="1" dirty="0"/>
              <a:t>efficient</a:t>
            </a:r>
            <a:r>
              <a:rPr lang="zh-CN" altLang="en-US" dirty="0"/>
              <a:t> </a:t>
            </a:r>
            <a:r>
              <a:rPr lang="en-US" altLang="zh-CN" dirty="0"/>
              <a:t>optimization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these</a:t>
            </a:r>
            <a:r>
              <a:rPr lang="zh-CN" altLang="en-US" dirty="0"/>
              <a:t> </a:t>
            </a:r>
            <a:r>
              <a:rPr lang="en-US" altLang="zh-CN" dirty="0"/>
              <a:t>huge</a:t>
            </a:r>
            <a:r>
              <a:rPr lang="zh-CN" altLang="en-US" dirty="0"/>
              <a:t> </a:t>
            </a:r>
            <a:r>
              <a:rPr lang="en-US" altLang="zh-CN" dirty="0"/>
              <a:t>models.</a:t>
            </a:r>
          </a:p>
          <a:p>
            <a:endParaRPr lang="en-US" altLang="zh-CN" dirty="0"/>
          </a:p>
          <a:p>
            <a:r>
              <a:rPr lang="en-US" altLang="zh-CN" dirty="0"/>
              <a:t>[click]</a:t>
            </a:r>
          </a:p>
          <a:p>
            <a:r>
              <a:rPr lang="en-US" altLang="zh-CN" dirty="0"/>
              <a:t>In</a:t>
            </a:r>
            <a:r>
              <a:rPr lang="zh-CN" altLang="en-US" dirty="0"/>
              <a:t> </a:t>
            </a:r>
            <a:r>
              <a:rPr lang="en-US" altLang="zh-CN" dirty="0"/>
              <a:t>addition,</a:t>
            </a:r>
            <a:r>
              <a:rPr lang="zh-CN" altLang="en-US" dirty="0"/>
              <a:t> </a:t>
            </a:r>
            <a:r>
              <a:rPr lang="en-US" altLang="zh-CN" dirty="0"/>
              <a:t>I</a:t>
            </a:r>
            <a:r>
              <a:rPr lang="zh-CN" altLang="en-US" dirty="0"/>
              <a:t> </a:t>
            </a:r>
            <a:r>
              <a:rPr lang="en-US" altLang="zh-CN" dirty="0"/>
              <a:t>will</a:t>
            </a:r>
            <a:r>
              <a:rPr lang="zh-CN" altLang="en-US" dirty="0"/>
              <a:t> </a:t>
            </a:r>
            <a:r>
              <a:rPr lang="en-US" altLang="zh-CN" dirty="0"/>
              <a:t>target</a:t>
            </a:r>
            <a:r>
              <a:rPr lang="zh-CN" altLang="en-US" dirty="0"/>
              <a:t> </a:t>
            </a:r>
            <a:r>
              <a:rPr lang="en-US" altLang="zh-CN" dirty="0"/>
              <a:t>making predictions and</a:t>
            </a:r>
            <a:r>
              <a:rPr lang="zh-CN" altLang="en-US" dirty="0"/>
              <a:t> </a:t>
            </a:r>
            <a:r>
              <a:rPr lang="en-US" altLang="zh-CN" dirty="0"/>
              <a:t>optimizations</a:t>
            </a:r>
            <a:r>
              <a:rPr lang="zh-CN" altLang="en-US" dirty="0"/>
              <a:t> </a:t>
            </a:r>
            <a:r>
              <a:rPr lang="en-US" altLang="zh-CN" dirty="0"/>
              <a:t>at earlier design</a:t>
            </a:r>
            <a:r>
              <a:rPr lang="zh-CN" altLang="en-US" dirty="0"/>
              <a:t> </a:t>
            </a:r>
            <a:r>
              <a:rPr lang="en-US" altLang="zh-CN" dirty="0"/>
              <a:t>stages and higher abstraction levels</a:t>
            </a:r>
            <a:r>
              <a:rPr lang="zh-CN" altLang="en-US" dirty="0"/>
              <a:t> </a:t>
            </a:r>
            <a:r>
              <a:rPr lang="en-US" altLang="zh-CN" dirty="0"/>
              <a:t>like</a:t>
            </a:r>
            <a:r>
              <a:rPr lang="zh-CN" altLang="en-US" dirty="0"/>
              <a:t> </a:t>
            </a:r>
            <a:r>
              <a:rPr lang="en-US" altLang="zh-CN" dirty="0"/>
              <a:t>system</a:t>
            </a:r>
            <a:r>
              <a:rPr lang="zh-CN" altLang="en-US" dirty="0"/>
              <a:t> </a:t>
            </a:r>
            <a:r>
              <a:rPr lang="en-US" altLang="zh-CN" dirty="0"/>
              <a:t>architecture</a:t>
            </a:r>
            <a:r>
              <a:rPr lang="zh-CN" altLang="en-US" dirty="0"/>
              <a:t> </a:t>
            </a:r>
            <a:r>
              <a:rPr lang="en-US" altLang="zh-CN" dirty="0"/>
              <a:t>level,</a:t>
            </a:r>
            <a:r>
              <a:rPr lang="zh-CN" altLang="en-US" dirty="0"/>
              <a:t> </a:t>
            </a:r>
            <a:r>
              <a:rPr lang="en-US" altLang="zh-CN" dirty="0"/>
              <a:t>or</a:t>
            </a:r>
            <a:r>
              <a:rPr lang="zh-CN" altLang="en-US" dirty="0"/>
              <a:t> </a:t>
            </a:r>
            <a:r>
              <a:rPr lang="en-US" altLang="zh-CN" dirty="0"/>
              <a:t>considering</a:t>
            </a:r>
            <a:r>
              <a:rPr lang="zh-CN" altLang="en-US" dirty="0"/>
              <a:t> </a:t>
            </a:r>
            <a:r>
              <a:rPr lang="en-US" altLang="zh-CN" dirty="0"/>
              <a:t>software-hardware</a:t>
            </a:r>
            <a:r>
              <a:rPr lang="zh-CN" altLang="en-US" dirty="0"/>
              <a:t> </a:t>
            </a:r>
            <a:r>
              <a:rPr lang="en-US" altLang="zh-CN" dirty="0"/>
              <a:t>co-design.</a:t>
            </a:r>
            <a:r>
              <a:rPr lang="zh-CN" altLang="en-US" dirty="0"/>
              <a:t> </a:t>
            </a:r>
            <a:r>
              <a:rPr lang="en-US" altLang="zh-CN" dirty="0"/>
              <a:t>This</a:t>
            </a:r>
            <a:r>
              <a:rPr lang="zh-CN" altLang="en-US" dirty="0"/>
              <a:t> </a:t>
            </a:r>
            <a:r>
              <a:rPr lang="en-US" altLang="zh-CN" dirty="0"/>
              <a:t>brings</a:t>
            </a:r>
            <a:r>
              <a:rPr lang="zh-CN" altLang="en-US" dirty="0"/>
              <a:t> </a:t>
            </a:r>
            <a:r>
              <a:rPr lang="en-US" altLang="zh-CN" dirty="0"/>
              <a:t>much</a:t>
            </a:r>
            <a:r>
              <a:rPr lang="zh-CN" altLang="en-US" dirty="0"/>
              <a:t> </a:t>
            </a:r>
            <a:r>
              <a:rPr lang="en-US" altLang="zh-CN" dirty="0"/>
              <a:t>more</a:t>
            </a:r>
            <a:r>
              <a:rPr lang="zh-CN" altLang="en-US" dirty="0"/>
              <a:t> </a:t>
            </a:r>
            <a:r>
              <a:rPr lang="en-US" altLang="zh-CN" dirty="0"/>
              <a:t>design</a:t>
            </a:r>
            <a:r>
              <a:rPr lang="zh-CN" altLang="en-US" dirty="0"/>
              <a:t> </a:t>
            </a:r>
            <a:r>
              <a:rPr lang="en-US" altLang="zh-CN" dirty="0"/>
              <a:t>flexibilities</a:t>
            </a:r>
            <a:r>
              <a:rPr lang="zh-CN" altLang="en-US" dirty="0"/>
              <a:t> </a:t>
            </a:r>
            <a:r>
              <a:rPr lang="en-US" altLang="zh-CN" dirty="0"/>
              <a:t>and</a:t>
            </a:r>
            <a:r>
              <a:rPr lang="zh-CN" altLang="en-US" dirty="0"/>
              <a:t> </a:t>
            </a:r>
            <a:r>
              <a:rPr lang="en-US" altLang="zh-CN" dirty="0"/>
              <a:t>larger</a:t>
            </a:r>
            <a:r>
              <a:rPr lang="zh-CN" altLang="en-US" dirty="0"/>
              <a:t> </a:t>
            </a:r>
            <a:r>
              <a:rPr lang="en-US" altLang="zh-CN" dirty="0"/>
              <a:t>benefits.</a:t>
            </a:r>
            <a:r>
              <a:rPr lang="zh-CN" altLang="en-US" dirty="0"/>
              <a:t> </a:t>
            </a:r>
            <a:r>
              <a:rPr lang="en-US" altLang="zh-CN" dirty="0"/>
              <a:t>Also,</a:t>
            </a:r>
            <a:r>
              <a:rPr lang="zh-CN" altLang="en-US" dirty="0"/>
              <a:t> </a:t>
            </a:r>
            <a:r>
              <a:rPr lang="en-US" altLang="zh-CN" dirty="0"/>
              <a:t>I</a:t>
            </a:r>
            <a:r>
              <a:rPr lang="zh-CN" altLang="en-US" dirty="0"/>
              <a:t> </a:t>
            </a:r>
            <a:r>
              <a:rPr lang="en-US" altLang="zh-CN" dirty="0"/>
              <a:t>would</a:t>
            </a:r>
            <a:r>
              <a:rPr lang="zh-CN" altLang="en-US" dirty="0"/>
              <a:t> </a:t>
            </a:r>
            <a:r>
              <a:rPr lang="en-US" altLang="zh-CN" dirty="0"/>
              <a:t>like</a:t>
            </a:r>
            <a:r>
              <a:rPr lang="zh-CN" altLang="en-US" dirty="0"/>
              <a:t> </a:t>
            </a:r>
            <a:r>
              <a:rPr lang="en-US" altLang="zh-CN" dirty="0"/>
              <a:t>cover</a:t>
            </a:r>
            <a:r>
              <a:rPr lang="zh-CN" altLang="en-US" dirty="0"/>
              <a:t> </a:t>
            </a:r>
            <a:r>
              <a:rPr lang="en-US" altLang="zh-CN" dirty="0"/>
              <a:t>the</a:t>
            </a:r>
            <a:r>
              <a:rPr lang="zh-CN" altLang="en-US" dirty="0"/>
              <a:t> </a:t>
            </a:r>
            <a:r>
              <a:rPr lang="en-US" altLang="zh-CN" dirty="0"/>
              <a:t>circuit</a:t>
            </a:r>
            <a:r>
              <a:rPr lang="zh-CN" altLang="en-US" dirty="0"/>
              <a:t> </a:t>
            </a:r>
            <a:r>
              <a:rPr lang="en-US" altLang="zh-CN" dirty="0"/>
              <a:t>verification</a:t>
            </a:r>
            <a:r>
              <a:rPr lang="zh-CN" altLang="en-US" dirty="0"/>
              <a:t> </a:t>
            </a:r>
            <a:r>
              <a:rPr lang="en-US" altLang="zh-CN" dirty="0"/>
              <a:t>and</a:t>
            </a:r>
            <a:r>
              <a:rPr lang="zh-CN" altLang="en-US" dirty="0"/>
              <a:t> </a:t>
            </a:r>
            <a:r>
              <a:rPr lang="en-US" altLang="zh-CN" dirty="0"/>
              <a:t>testing</a:t>
            </a:r>
            <a:r>
              <a:rPr lang="zh-CN" altLang="en-US" dirty="0"/>
              <a:t> </a:t>
            </a:r>
            <a:r>
              <a:rPr lang="en-US" altLang="zh-CN" dirty="0"/>
              <a:t>steps.</a:t>
            </a:r>
            <a:r>
              <a:rPr lang="zh-CN" altLang="en-US" dirty="0"/>
              <a:t> </a:t>
            </a:r>
            <a:r>
              <a:rPr lang="en-US" altLang="zh-CN" dirty="0"/>
              <a:t>In</a:t>
            </a:r>
            <a:r>
              <a:rPr lang="zh-CN" altLang="en-US" dirty="0"/>
              <a:t> </a:t>
            </a:r>
            <a:r>
              <a:rPr lang="en-US" altLang="zh-CN" dirty="0"/>
              <a:t>this</a:t>
            </a:r>
            <a:r>
              <a:rPr lang="zh-CN" altLang="en-US" dirty="0"/>
              <a:t> </a:t>
            </a:r>
            <a:r>
              <a:rPr lang="en-US" altLang="zh-CN" dirty="0"/>
              <a:t>way,</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b="1" dirty="0"/>
              <a:t>comprehensive</a:t>
            </a:r>
            <a:r>
              <a:rPr lang="zh-CN" altLang="en-US" dirty="0"/>
              <a:t> </a:t>
            </a:r>
            <a:r>
              <a:rPr lang="en-US" altLang="zh-CN" dirty="0"/>
              <a:t>framework</a:t>
            </a:r>
            <a:r>
              <a:rPr lang="zh-CN" altLang="en-US" dirty="0"/>
              <a:t> </a:t>
            </a:r>
            <a:r>
              <a:rPr lang="en-US" altLang="zh-CN" dirty="0"/>
              <a:t>covering</a:t>
            </a:r>
            <a:r>
              <a:rPr lang="zh-CN" altLang="en-US" dirty="0"/>
              <a:t> </a:t>
            </a:r>
            <a:r>
              <a:rPr lang="en-US" altLang="zh-CN" dirty="0"/>
              <a:t>the</a:t>
            </a:r>
            <a:r>
              <a:rPr lang="zh-CN" altLang="en-US" dirty="0"/>
              <a:t> </a:t>
            </a:r>
            <a:r>
              <a:rPr lang="en-US" altLang="zh-CN" dirty="0"/>
              <a:t>whole</a:t>
            </a:r>
            <a:r>
              <a:rPr lang="zh-CN" altLang="en-US" dirty="0"/>
              <a:t> </a:t>
            </a:r>
            <a:r>
              <a:rPr lang="en-US" altLang="zh-CN" dirty="0"/>
              <a:t>circuit</a:t>
            </a:r>
            <a:r>
              <a:rPr lang="zh-CN" altLang="en-US" dirty="0"/>
              <a:t> </a:t>
            </a:r>
            <a:r>
              <a:rPr lang="en-US" altLang="zh-CN" dirty="0"/>
              <a:t>development</a:t>
            </a:r>
            <a:r>
              <a:rPr lang="zh-CN" altLang="en-US" dirty="0"/>
              <a:t> </a:t>
            </a:r>
            <a:r>
              <a:rPr lang="en-US" altLang="zh-CN" dirty="0"/>
              <a:t>flow.</a:t>
            </a:r>
            <a:r>
              <a:rPr lang="zh-CN" altLang="en-US" dirty="0"/>
              <a:t> </a:t>
            </a:r>
            <a:endParaRPr lang="en-US" altLang="zh-CN" dirty="0"/>
          </a:p>
          <a:p>
            <a:endParaRPr lang="en-US" altLang="zh-CN" dirty="0"/>
          </a:p>
          <a:p>
            <a:r>
              <a:rPr lang="en-US" altLang="zh-CN" dirty="0"/>
              <a:t>If possible, I hope the framework could also benefit the analog design. </a:t>
            </a:r>
          </a:p>
          <a:p>
            <a:endParaRPr lang="en-US" altLang="zh-CN" dirty="0"/>
          </a:p>
          <a:p>
            <a:r>
              <a:rPr lang="en-US" altLang="zh-CN" dirty="0"/>
              <a:t>[click]</a:t>
            </a:r>
            <a:r>
              <a:rPr lang="zh-CN" altLang="en-US" dirty="0"/>
              <a:t> </a:t>
            </a:r>
            <a:r>
              <a:rPr lang="en-US" altLang="zh-CN" dirty="0"/>
              <a:t>To</a:t>
            </a:r>
            <a:r>
              <a:rPr lang="zh-CN" altLang="en-US" dirty="0"/>
              <a:t> </a:t>
            </a:r>
            <a:r>
              <a:rPr lang="en-US" altLang="zh-CN" dirty="0"/>
              <a:t>achieve</a:t>
            </a:r>
            <a:r>
              <a:rPr lang="zh-CN" altLang="en-US" dirty="0"/>
              <a:t> </a:t>
            </a:r>
            <a:r>
              <a:rPr lang="en-US" altLang="zh-CN" dirty="0"/>
              <a:t>this,</a:t>
            </a:r>
            <a:r>
              <a:rPr lang="zh-CN" altLang="en-US" dirty="0"/>
              <a:t> </a:t>
            </a:r>
            <a:r>
              <a:rPr lang="en-US" altLang="zh-CN" dirty="0"/>
              <a:t>besides</a:t>
            </a:r>
            <a:r>
              <a:rPr lang="zh-CN" altLang="en-US" dirty="0"/>
              <a:t> </a:t>
            </a:r>
            <a:r>
              <a:rPr lang="en-US" altLang="zh-CN" dirty="0"/>
              <a:t>previous</a:t>
            </a:r>
            <a:r>
              <a:rPr lang="zh-CN" altLang="en-US" dirty="0"/>
              <a:t> </a:t>
            </a:r>
            <a:r>
              <a:rPr lang="en-US" altLang="zh-CN" dirty="0"/>
              <a:t>collaborations on circuits and machine learning,</a:t>
            </a:r>
            <a:r>
              <a:rPr lang="zh-CN" altLang="en-US" dirty="0"/>
              <a:t> </a:t>
            </a:r>
            <a:r>
              <a:rPr lang="en-US" altLang="zh-CN" dirty="0"/>
              <a:t>I</a:t>
            </a:r>
            <a:r>
              <a:rPr lang="zh-CN" altLang="en-US" dirty="0"/>
              <a:t> </a:t>
            </a:r>
            <a:r>
              <a:rPr lang="en-US" altLang="zh-CN" dirty="0"/>
              <a:t>also</a:t>
            </a:r>
            <a:r>
              <a:rPr lang="zh-CN" altLang="en-US" dirty="0"/>
              <a:t> </a:t>
            </a:r>
            <a:r>
              <a:rPr lang="en-US" altLang="zh-CN" dirty="0"/>
              <a:t>need</a:t>
            </a:r>
            <a:r>
              <a:rPr lang="zh-CN" altLang="en-US" dirty="0"/>
              <a:t> </a:t>
            </a:r>
            <a:r>
              <a:rPr lang="en-US" altLang="zh-CN" dirty="0"/>
              <a:t>help</a:t>
            </a:r>
            <a:r>
              <a:rPr lang="zh-CN" altLang="en-US" dirty="0"/>
              <a:t> </a:t>
            </a:r>
            <a:r>
              <a:rPr lang="en-US" altLang="zh-CN" dirty="0"/>
              <a:t>from</a:t>
            </a:r>
            <a:r>
              <a:rPr lang="zh-CN" altLang="en-US" dirty="0"/>
              <a:t> </a:t>
            </a:r>
            <a:r>
              <a:rPr lang="en-US" altLang="zh-CN" dirty="0"/>
              <a:t>experts</a:t>
            </a:r>
            <a:r>
              <a:rPr lang="zh-CN" altLang="en-US" dirty="0"/>
              <a:t> </a:t>
            </a:r>
            <a:r>
              <a:rPr lang="en-US" altLang="zh-CN" dirty="0"/>
              <a:t>on</a:t>
            </a:r>
            <a:r>
              <a:rPr lang="zh-CN" altLang="en-US" dirty="0"/>
              <a:t> </a:t>
            </a:r>
            <a:r>
              <a:rPr lang="en-US" altLang="zh-CN" dirty="0"/>
              <a:t>optimization,</a:t>
            </a:r>
            <a:r>
              <a:rPr lang="zh-CN" altLang="en-US" dirty="0"/>
              <a:t> </a:t>
            </a:r>
            <a:r>
              <a:rPr lang="en-US" altLang="zh-CN" dirty="0"/>
              <a:t>computer</a:t>
            </a:r>
            <a:r>
              <a:rPr lang="zh-CN" altLang="en-US" dirty="0"/>
              <a:t> </a:t>
            </a:r>
            <a:r>
              <a:rPr lang="en-US" altLang="zh-CN" dirty="0"/>
              <a:t>architecture,</a:t>
            </a:r>
            <a:r>
              <a:rPr lang="zh-CN" altLang="en-US" dirty="0"/>
              <a:t> </a:t>
            </a:r>
            <a:r>
              <a:rPr lang="en-US" altLang="zh-CN" dirty="0"/>
              <a:t>circuit</a:t>
            </a:r>
            <a:r>
              <a:rPr lang="zh-CN" altLang="en-US" dirty="0"/>
              <a:t> </a:t>
            </a:r>
            <a:r>
              <a:rPr lang="en-US" altLang="zh-CN" dirty="0"/>
              <a:t>verification</a:t>
            </a:r>
            <a:r>
              <a:rPr lang="zh-CN" altLang="en-US" dirty="0"/>
              <a:t> </a:t>
            </a:r>
            <a:r>
              <a:rPr lang="en-US" altLang="zh-CN" dirty="0"/>
              <a:t>and</a:t>
            </a:r>
            <a:r>
              <a:rPr lang="zh-CN" altLang="en-US" dirty="0"/>
              <a:t> </a:t>
            </a:r>
            <a:r>
              <a:rPr lang="en-US" altLang="zh-CN" dirty="0"/>
              <a:t>testing,</a:t>
            </a:r>
            <a:r>
              <a:rPr lang="zh-CN" altLang="en-US" dirty="0"/>
              <a:t> </a:t>
            </a:r>
            <a:r>
              <a:rPr lang="en-US" altLang="zh-CN" dirty="0"/>
              <a:t>and</a:t>
            </a:r>
            <a:r>
              <a:rPr lang="zh-CN" altLang="en-US" dirty="0"/>
              <a:t> </a:t>
            </a:r>
            <a:r>
              <a:rPr lang="en-US" altLang="zh-CN" dirty="0"/>
              <a:t>so</a:t>
            </a:r>
            <a:r>
              <a:rPr lang="zh-CN" altLang="en-US" dirty="0"/>
              <a:t> </a:t>
            </a:r>
            <a:r>
              <a:rPr lang="en-US" altLang="zh-CN" dirty="0"/>
              <a:t>on.</a:t>
            </a:r>
            <a:r>
              <a:rPr lang="zh-CN" altLang="en-US" dirty="0"/>
              <a:t> </a:t>
            </a:r>
            <a:r>
              <a:rPr lang="en-US" altLang="zh-CN" dirty="0"/>
              <a:t> </a:t>
            </a:r>
          </a:p>
          <a:p>
            <a:endParaRPr lang="en-US" altLang="zh-CN" dirty="0"/>
          </a:p>
          <a:p>
            <a:r>
              <a:rPr lang="en-US" altLang="zh-CN" dirty="0"/>
              <a:t>[click]</a:t>
            </a:r>
          </a:p>
          <a:p>
            <a:r>
              <a:rPr lang="en-US" altLang="zh-CN" dirty="0"/>
              <a:t>Finally,</a:t>
            </a:r>
            <a:r>
              <a:rPr lang="zh-CN" altLang="en-US" dirty="0"/>
              <a:t> </a:t>
            </a:r>
            <a:r>
              <a:rPr lang="en-US" altLang="zh-CN" dirty="0"/>
              <a:t>this</a:t>
            </a:r>
            <a:r>
              <a:rPr lang="zh-CN" altLang="en-US" dirty="0"/>
              <a:t> </a:t>
            </a:r>
            <a:r>
              <a:rPr lang="en-US" altLang="zh-CN" dirty="0"/>
              <a:t>framework</a:t>
            </a:r>
            <a:r>
              <a:rPr lang="zh-CN" altLang="en-US" dirty="0"/>
              <a:t> </a:t>
            </a:r>
            <a:r>
              <a:rPr lang="en-US" altLang="zh-CN" dirty="0"/>
              <a:t>should</a:t>
            </a:r>
            <a:r>
              <a:rPr lang="zh-CN" altLang="en-US" dirty="0"/>
              <a:t> </a:t>
            </a:r>
            <a:r>
              <a:rPr lang="en-US" altLang="zh-CN" dirty="0"/>
              <a:t>accommodate</a:t>
            </a:r>
            <a:r>
              <a:rPr lang="zh-CN" altLang="en-US" dirty="0"/>
              <a:t> </a:t>
            </a:r>
            <a:r>
              <a:rPr lang="en-US" altLang="zh-CN" dirty="0"/>
              <a:t>emerging</a:t>
            </a:r>
            <a:r>
              <a:rPr lang="zh-CN" altLang="en-US" dirty="0"/>
              <a:t> </a:t>
            </a:r>
            <a:r>
              <a:rPr lang="en-US" altLang="zh-CN" dirty="0"/>
              <a:t>technologies</a:t>
            </a:r>
            <a:r>
              <a:rPr lang="zh-CN" altLang="en-US" dirty="0"/>
              <a:t> </a:t>
            </a:r>
            <a:r>
              <a:rPr lang="en-US" altLang="zh-CN" dirty="0"/>
              <a:t>at</a:t>
            </a:r>
            <a:r>
              <a:rPr lang="zh-CN" altLang="en-US" dirty="0"/>
              <a:t> </a:t>
            </a:r>
            <a:r>
              <a:rPr lang="en-US" altLang="zh-CN" dirty="0"/>
              <a:t>that</a:t>
            </a:r>
            <a:r>
              <a:rPr lang="zh-CN" altLang="en-US" dirty="0"/>
              <a:t> </a:t>
            </a:r>
            <a:r>
              <a:rPr lang="en-US" altLang="zh-CN" dirty="0"/>
              <a:t>time.</a:t>
            </a:r>
            <a:r>
              <a:rPr lang="zh-CN" altLang="en-US" dirty="0"/>
              <a:t> </a:t>
            </a:r>
            <a:endParaRPr lang="en-US" altLang="zh-CN" dirty="0"/>
          </a:p>
          <a:p>
            <a:endParaRPr lang="en-US" altLang="zh-CN" dirty="0"/>
          </a:p>
          <a:p>
            <a:r>
              <a:rPr lang="en-US" altLang="zh-CN" dirty="0"/>
              <a:t>And</a:t>
            </a:r>
            <a:r>
              <a:rPr lang="zh-CN" altLang="en-US" dirty="0"/>
              <a:t> </a:t>
            </a:r>
            <a:r>
              <a:rPr lang="en-US" altLang="zh-CN" dirty="0"/>
              <a:t>my</a:t>
            </a:r>
            <a:r>
              <a:rPr lang="zh-CN" altLang="en-US" dirty="0"/>
              <a:t> </a:t>
            </a:r>
            <a:r>
              <a:rPr lang="en-US" altLang="zh-CN" dirty="0"/>
              <a:t>final</a:t>
            </a:r>
            <a:r>
              <a:rPr lang="zh-CN" altLang="en-US" dirty="0"/>
              <a:t> </a:t>
            </a:r>
            <a:r>
              <a:rPr lang="en-US" altLang="zh-CN" dirty="0"/>
              <a:t>goal,</a:t>
            </a:r>
            <a:r>
              <a:rPr lang="zh-CN" altLang="en-US" dirty="0"/>
              <a:t> </a:t>
            </a:r>
            <a:r>
              <a:rPr lang="en-US" altLang="zh-CN" dirty="0"/>
              <a:t>like</a:t>
            </a:r>
            <a:r>
              <a:rPr lang="zh-CN" altLang="en-US" dirty="0"/>
              <a:t> </a:t>
            </a:r>
            <a:r>
              <a:rPr lang="en-US" altLang="zh-CN" dirty="0"/>
              <a:t>mentioned</a:t>
            </a:r>
            <a:r>
              <a:rPr lang="zh-CN" altLang="en-US" dirty="0"/>
              <a:t> </a:t>
            </a:r>
            <a:r>
              <a:rPr lang="en-US" altLang="zh-CN" dirty="0"/>
              <a:t>by</a:t>
            </a:r>
            <a:r>
              <a:rPr lang="zh-CN" altLang="en-US" dirty="0"/>
              <a:t> </a:t>
            </a:r>
            <a:r>
              <a:rPr lang="en-US" altLang="zh-CN" dirty="0"/>
              <a:t>the</a:t>
            </a:r>
            <a:r>
              <a:rPr lang="zh-CN" altLang="en-US" dirty="0"/>
              <a:t> </a:t>
            </a:r>
            <a:r>
              <a:rPr lang="en-US" altLang="zh-CN" dirty="0"/>
              <a:t>title</a:t>
            </a:r>
            <a:r>
              <a:rPr lang="zh-CN" altLang="en-US" dirty="0"/>
              <a:t> </a:t>
            </a:r>
            <a:r>
              <a:rPr lang="en-US" altLang="zh-CN" dirty="0"/>
              <a:t>my</a:t>
            </a:r>
            <a:r>
              <a:rPr lang="zh-CN" altLang="en-US" dirty="0"/>
              <a:t> </a:t>
            </a:r>
            <a:r>
              <a:rPr lang="en-US" altLang="zh-CN" dirty="0"/>
              <a:t>talk,</a:t>
            </a:r>
            <a:r>
              <a:rPr lang="zh-CN" altLang="en-US" dirty="0"/>
              <a:t> </a:t>
            </a:r>
            <a:r>
              <a:rPr lang="en-US" altLang="zh-CN" dirty="0"/>
              <a:t>is</a:t>
            </a:r>
            <a:r>
              <a:rPr lang="zh-CN" altLang="en-US" dirty="0"/>
              <a:t> </a:t>
            </a:r>
            <a:r>
              <a:rPr lang="en-US" altLang="zh-CN" dirty="0"/>
              <a:t>truly</a:t>
            </a:r>
            <a:r>
              <a:rPr lang="zh-CN" altLang="en-US" dirty="0"/>
              <a:t> </a:t>
            </a:r>
            <a:r>
              <a:rPr lang="en-US" altLang="zh-CN" dirty="0"/>
              <a:t>intelligent</a:t>
            </a:r>
            <a:r>
              <a:rPr lang="zh-CN" altLang="en-US" dirty="0"/>
              <a:t> </a:t>
            </a:r>
            <a:r>
              <a:rPr lang="en-US" altLang="zh-CN" dirty="0"/>
              <a:t>circuit</a:t>
            </a:r>
            <a:r>
              <a:rPr lang="zh-CN" altLang="en-US" dirty="0"/>
              <a:t> </a:t>
            </a:r>
            <a:r>
              <a:rPr lang="en-US" altLang="zh-CN" dirty="0"/>
              <a:t>design</a:t>
            </a:r>
            <a:r>
              <a:rPr lang="zh-CN" altLang="en-US" dirty="0"/>
              <a:t> </a:t>
            </a:r>
            <a:r>
              <a:rPr lang="en-US" altLang="zh-CN" dirty="0"/>
              <a:t>and</a:t>
            </a:r>
            <a:r>
              <a:rPr lang="zh-CN" altLang="en-US" dirty="0"/>
              <a:t> </a:t>
            </a:r>
            <a:r>
              <a:rPr lang="en-US" altLang="zh-CN" dirty="0"/>
              <a:t>implementation..</a:t>
            </a:r>
            <a:r>
              <a:rPr lang="zh-CN" altLang="en-US" dirty="0"/>
              <a:t>  </a:t>
            </a:r>
            <a:r>
              <a:rPr lang="en-US" altLang="zh-CN" dirty="0"/>
              <a:t>I</a:t>
            </a:r>
            <a:r>
              <a:rPr lang="zh-CN" altLang="en-US" dirty="0"/>
              <a:t> </a:t>
            </a:r>
            <a:r>
              <a:rPr lang="en-US" altLang="zh-CN" dirty="0"/>
              <a:t>believe</a:t>
            </a:r>
            <a:r>
              <a:rPr lang="zh-CN" altLang="en-US" dirty="0"/>
              <a:t> </a:t>
            </a:r>
            <a:r>
              <a:rPr lang="en-US" altLang="zh-CN" dirty="0"/>
              <a:t>this</a:t>
            </a:r>
            <a:r>
              <a:rPr lang="zh-CN" altLang="en-US" dirty="0"/>
              <a:t> </a:t>
            </a:r>
            <a:r>
              <a:rPr lang="en-US" altLang="zh-CN" dirty="0"/>
              <a:t>will</a:t>
            </a:r>
            <a:r>
              <a:rPr lang="zh-CN" altLang="en-US" dirty="0"/>
              <a:t> </a:t>
            </a:r>
            <a:r>
              <a:rPr lang="en-US" altLang="zh-CN" dirty="0"/>
              <a:t>be</a:t>
            </a:r>
            <a:r>
              <a:rPr lang="zh-CN" altLang="en-US" dirty="0"/>
              <a:t> </a:t>
            </a:r>
            <a:r>
              <a:rPr lang="en-US" altLang="zh-CN" dirty="0"/>
              <a:t>the</a:t>
            </a:r>
            <a:r>
              <a:rPr lang="zh-CN" altLang="en-US" dirty="0"/>
              <a:t> </a:t>
            </a:r>
            <a:r>
              <a:rPr lang="en-US" altLang="zh-CN" dirty="0"/>
              <a:t>holy-grail</a:t>
            </a:r>
            <a:r>
              <a:rPr lang="zh-CN" altLang="en-US" dirty="0"/>
              <a:t> </a:t>
            </a:r>
            <a:r>
              <a:rPr lang="en-US" altLang="zh-CN" dirty="0"/>
              <a:t>in</a:t>
            </a:r>
            <a:r>
              <a:rPr lang="zh-CN" altLang="en-US" dirty="0"/>
              <a:t> </a:t>
            </a:r>
            <a:r>
              <a:rPr lang="en-US" altLang="zh-CN" dirty="0"/>
              <a:t>design</a:t>
            </a:r>
            <a:r>
              <a:rPr lang="zh-CN" altLang="en-US" dirty="0"/>
              <a:t> </a:t>
            </a:r>
            <a:r>
              <a:rPr lang="en-US" altLang="zh-CN" dirty="0"/>
              <a:t>automation,</a:t>
            </a:r>
            <a:r>
              <a:rPr lang="zh-CN" altLang="en-US" dirty="0"/>
              <a:t> </a:t>
            </a:r>
            <a:r>
              <a:rPr lang="en-US" altLang="zh-CN" dirty="0"/>
              <a:t>but</a:t>
            </a:r>
            <a:r>
              <a:rPr lang="zh-CN" altLang="en-US" dirty="0"/>
              <a:t> </a:t>
            </a:r>
            <a:r>
              <a:rPr lang="en-US" altLang="zh-CN" dirty="0"/>
              <a:t>perhaps</a:t>
            </a:r>
            <a:r>
              <a:rPr lang="zh-CN" altLang="en-US" dirty="0"/>
              <a:t> </a:t>
            </a:r>
            <a:r>
              <a:rPr lang="en-US" altLang="zh-CN" dirty="0"/>
              <a:t>with</a:t>
            </a:r>
            <a:r>
              <a:rPr lang="zh-CN" altLang="en-US" dirty="0"/>
              <a:t> </a:t>
            </a:r>
            <a:r>
              <a:rPr lang="en-US" altLang="zh-CN" dirty="0"/>
              <a:t>some</a:t>
            </a:r>
            <a:r>
              <a:rPr lang="zh-CN" altLang="en-US" dirty="0"/>
              <a:t> </a:t>
            </a:r>
            <a:r>
              <a:rPr lang="en-US" altLang="zh-CN" dirty="0"/>
              <a:t>side-effect</a:t>
            </a:r>
            <a:r>
              <a:rPr lang="zh-CN" altLang="en-US" dirty="0"/>
              <a:t> </a:t>
            </a:r>
            <a:r>
              <a:rPr lang="en-US" altLang="zh-CN" dirty="0"/>
              <a:t>that</a:t>
            </a:r>
            <a:r>
              <a:rPr lang="zh-CN" altLang="en-US" dirty="0"/>
              <a:t> </a:t>
            </a:r>
            <a:r>
              <a:rPr lang="en-US" altLang="zh-CN" dirty="0"/>
              <a:t>putting</a:t>
            </a:r>
            <a:r>
              <a:rPr lang="zh-CN" altLang="en-US" dirty="0"/>
              <a:t> </a:t>
            </a:r>
            <a:r>
              <a:rPr lang="en-US" altLang="zh-CN" dirty="0"/>
              <a:t>some</a:t>
            </a:r>
            <a:r>
              <a:rPr lang="zh-CN" altLang="en-US" dirty="0"/>
              <a:t> </a:t>
            </a:r>
            <a:r>
              <a:rPr lang="en-US" altLang="zh-CN" dirty="0"/>
              <a:t>engineers</a:t>
            </a:r>
            <a:r>
              <a:rPr lang="zh-CN" altLang="en-US" dirty="0"/>
              <a:t> </a:t>
            </a:r>
            <a:r>
              <a:rPr lang="en-US" altLang="zh-CN" dirty="0"/>
              <a:t>out</a:t>
            </a:r>
            <a:r>
              <a:rPr lang="zh-CN" altLang="en-US" dirty="0"/>
              <a:t> </a:t>
            </a:r>
            <a:r>
              <a:rPr lang="en-US" altLang="zh-CN" dirty="0"/>
              <a:t>of</a:t>
            </a:r>
            <a:r>
              <a:rPr lang="zh-CN" altLang="en-US" dirty="0"/>
              <a:t> </a:t>
            </a:r>
            <a:r>
              <a:rPr lang="en-US" altLang="zh-CN" dirty="0"/>
              <a:t>job :)</a:t>
            </a:r>
          </a:p>
          <a:p>
            <a:endParaRPr lang="en-US" altLang="zh-CN" dirty="0"/>
          </a:p>
          <a:p>
            <a:r>
              <a:rPr lang="zh-CN" altLang="en-US" dirty="0"/>
              <a:t> </a:t>
            </a:r>
            <a:endParaRPr lang="en-US" altLang="zh-CN" dirty="0"/>
          </a:p>
          <a:p>
            <a:endParaRPr lang="en-US" altLang="zh-CN" dirty="0"/>
          </a:p>
          <a:p>
            <a:endParaRPr lang="en-US" altLang="zh-CN" dirty="0"/>
          </a:p>
          <a:p>
            <a:r>
              <a:rPr lang="zh-CN" altLang="en-US" dirty="0"/>
              <a:t>  </a:t>
            </a:r>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57</a:t>
            </a:fld>
            <a:endParaRPr lang="en-CN"/>
          </a:p>
        </p:txBody>
      </p:sp>
    </p:spTree>
    <p:extLst>
      <p:ext uri="{BB962C8B-B14F-4D97-AF65-F5344CB8AC3E}">
        <p14:creationId xmlns:p14="http://schemas.microsoft.com/office/powerpoint/2010/main" val="26951101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of</a:t>
            </a:r>
            <a:r>
              <a:rPr lang="zh-CN" altLang="en-US" dirty="0"/>
              <a:t> </a:t>
            </a:r>
            <a:r>
              <a:rPr lang="en-US" altLang="zh-CN" dirty="0"/>
              <a:t>course</a:t>
            </a:r>
            <a:r>
              <a:rPr lang="zh-CN" altLang="en-US" dirty="0"/>
              <a:t> </a:t>
            </a:r>
            <a:r>
              <a:rPr lang="en-US" altLang="zh-CN" dirty="0"/>
              <a:t>I</a:t>
            </a:r>
            <a:r>
              <a:rPr lang="zh-CN" altLang="en-US" dirty="0"/>
              <a:t> </a:t>
            </a:r>
            <a:r>
              <a:rPr lang="en-US" altLang="zh-CN" dirty="0"/>
              <a:t>need</a:t>
            </a:r>
            <a:r>
              <a:rPr lang="zh-CN" altLang="en-US" dirty="0"/>
              <a:t> </a:t>
            </a:r>
            <a:r>
              <a:rPr lang="en-US" altLang="zh-CN" b="1" dirty="0"/>
              <a:t>funding</a:t>
            </a:r>
            <a:r>
              <a:rPr lang="en-US" altLang="zh-CN" dirty="0"/>
              <a:t> to support this research</a:t>
            </a:r>
            <a:r>
              <a:rPr lang="zh-CN" altLang="en-US" dirty="0"/>
              <a:t> </a:t>
            </a:r>
            <a:r>
              <a:rPr lang="en-US" altLang="zh-CN" dirty="0"/>
              <a:t>plan.</a:t>
            </a:r>
          </a:p>
          <a:p>
            <a:endParaRPr lang="en-US" dirty="0"/>
          </a:p>
          <a:p>
            <a:r>
              <a:rPr lang="en-US" dirty="0"/>
              <a:t>Here I listed some funding </a:t>
            </a:r>
            <a:r>
              <a:rPr lang="en-US" b="1" dirty="0"/>
              <a:t>opportunities</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r>
              <a:rPr lang="en-US" dirty="0"/>
              <a:t>, from both agencies and companies.</a:t>
            </a:r>
            <a:r>
              <a:rPr lang="zh-CN" altLang="en-US" dirty="0"/>
              <a:t> </a:t>
            </a:r>
            <a:r>
              <a:rPr lang="en-US" altLang="zh-CN" dirty="0"/>
              <a:t>For</a:t>
            </a:r>
            <a:r>
              <a:rPr lang="zh-CN" altLang="en-US" dirty="0"/>
              <a:t> </a:t>
            </a:r>
            <a:r>
              <a:rPr lang="en-US" altLang="zh-CN" dirty="0"/>
              <a:t>example</a:t>
            </a:r>
            <a:r>
              <a:rPr lang="zh-CN" altLang="en-US" dirty="0"/>
              <a:t> </a:t>
            </a:r>
            <a:r>
              <a:rPr lang="en-US" altLang="zh-CN" dirty="0"/>
              <a:t>I</a:t>
            </a:r>
            <a:r>
              <a:rPr lang="zh-CN" altLang="en-US" dirty="0"/>
              <a:t> </a:t>
            </a:r>
            <a:r>
              <a:rPr lang="en-US" altLang="zh-CN" dirty="0"/>
              <a:t>will</a:t>
            </a:r>
            <a:r>
              <a:rPr lang="zh-CN" altLang="en-US" dirty="0"/>
              <a:t> </a:t>
            </a:r>
            <a:r>
              <a:rPr lang="en-US" altLang="zh-CN" dirty="0"/>
              <a:t>definitely</a:t>
            </a:r>
            <a:r>
              <a:rPr lang="zh-CN" altLang="en-US" dirty="0"/>
              <a:t> </a:t>
            </a:r>
            <a:r>
              <a:rPr lang="en-US" altLang="zh-CN" dirty="0"/>
              <a:t>apply</a:t>
            </a:r>
            <a:r>
              <a:rPr lang="zh-CN" altLang="en-US" dirty="0"/>
              <a:t> </a:t>
            </a:r>
            <a:r>
              <a:rPr lang="en-US" altLang="zh-CN" dirty="0"/>
              <a:t>for</a:t>
            </a:r>
            <a:r>
              <a:rPr lang="zh-CN" altLang="en-US" dirty="0"/>
              <a:t> </a:t>
            </a:r>
            <a:r>
              <a:rPr lang="en-US" altLang="zh-CN" dirty="0"/>
              <a:t>general</a:t>
            </a:r>
            <a:r>
              <a:rPr lang="zh-CN" altLang="en-US" dirty="0"/>
              <a:t> </a:t>
            </a:r>
            <a:r>
              <a:rPr lang="en-US" altLang="zh-CN" dirty="0"/>
              <a:t>research</a:t>
            </a:r>
            <a:r>
              <a:rPr lang="zh-CN" altLang="en-US" dirty="0"/>
              <a:t> </a:t>
            </a:r>
            <a:r>
              <a:rPr lang="en-US" altLang="zh-CN" dirty="0"/>
              <a:t>fund</a:t>
            </a:r>
            <a:r>
              <a:rPr lang="zh-CN" altLang="en-US" dirty="0"/>
              <a:t> </a:t>
            </a:r>
            <a:r>
              <a:rPr lang="en-US" altLang="zh-CN" dirty="0"/>
              <a:t>(GRF),</a:t>
            </a:r>
            <a:r>
              <a:rPr lang="zh-CN" altLang="en-US" dirty="0"/>
              <a:t> </a:t>
            </a:r>
            <a:r>
              <a:rPr lang="en-US" altLang="zh-CN" dirty="0"/>
              <a:t>and</a:t>
            </a:r>
            <a:r>
              <a:rPr lang="zh-CN" altLang="en-US" dirty="0"/>
              <a:t> </a:t>
            </a:r>
            <a:r>
              <a:rPr lang="en-US" altLang="zh-CN" dirty="0"/>
              <a:t>early</a:t>
            </a:r>
            <a:r>
              <a:rPr lang="zh-CN" altLang="en-US" dirty="0"/>
              <a:t> </a:t>
            </a:r>
            <a:r>
              <a:rPr lang="en-US" altLang="zh-CN" dirty="0"/>
              <a:t>career</a:t>
            </a:r>
            <a:r>
              <a:rPr lang="zh-CN" altLang="en-US" dirty="0"/>
              <a:t> </a:t>
            </a:r>
            <a:r>
              <a:rPr lang="en-US" altLang="zh-CN" dirty="0"/>
              <a:t>scheme.</a:t>
            </a:r>
            <a:r>
              <a:rPr lang="zh-CN" altLang="en-US" dirty="0"/>
              <a:t> </a:t>
            </a:r>
            <a:r>
              <a:rPr lang="en-US" altLang="zh-CN" dirty="0"/>
              <a:t>I</a:t>
            </a:r>
            <a:r>
              <a:rPr lang="zh-CN" altLang="en-US" dirty="0"/>
              <a:t> </a:t>
            </a:r>
            <a:r>
              <a:rPr lang="en-US" altLang="zh-CN" dirty="0"/>
              <a:t>will</a:t>
            </a:r>
            <a:r>
              <a:rPr lang="zh-CN" altLang="en-US" dirty="0"/>
              <a:t> </a:t>
            </a:r>
            <a:r>
              <a:rPr lang="en-US" altLang="zh-CN" dirty="0"/>
              <a:t>also</a:t>
            </a:r>
            <a:r>
              <a:rPr lang="zh-CN" altLang="en-US" dirty="0"/>
              <a:t> </a:t>
            </a:r>
            <a:r>
              <a:rPr lang="en-US" altLang="zh-CN" dirty="0"/>
              <a:t>try</a:t>
            </a:r>
            <a:r>
              <a:rPr lang="zh-CN" altLang="en-US" dirty="0"/>
              <a:t> </a:t>
            </a:r>
            <a:r>
              <a:rPr lang="en-US" altLang="zh-CN" dirty="0"/>
              <a:t>to</a:t>
            </a:r>
            <a:r>
              <a:rPr lang="zh-CN" altLang="en-US" dirty="0"/>
              <a:t> </a:t>
            </a:r>
            <a:r>
              <a:rPr lang="en-US" altLang="zh-CN" dirty="0"/>
              <a:t>get</a:t>
            </a:r>
            <a:r>
              <a:rPr lang="zh-CN" altLang="en-US" dirty="0"/>
              <a:t> </a:t>
            </a:r>
            <a:r>
              <a:rPr lang="en-US" altLang="zh-CN" dirty="0"/>
              <a:t>NSFC</a:t>
            </a:r>
            <a:r>
              <a:rPr lang="zh-CN" altLang="en-US" dirty="0"/>
              <a:t> </a:t>
            </a:r>
            <a:r>
              <a:rPr lang="en-US" altLang="zh-CN" dirty="0"/>
              <a:t>and</a:t>
            </a:r>
            <a:r>
              <a:rPr lang="zh-CN" altLang="en-US" dirty="0"/>
              <a:t> </a:t>
            </a:r>
            <a:r>
              <a:rPr lang="en-US" altLang="zh-CN" dirty="0"/>
              <a:t>ITF.</a:t>
            </a:r>
            <a:r>
              <a:rPr lang="zh-CN" altLang="en-US" dirty="0"/>
              <a:t> </a:t>
            </a:r>
            <a:endParaRPr lang="en-US" dirty="0"/>
          </a:p>
          <a:p>
            <a:endParaRPr lang="en-US" dirty="0"/>
          </a:p>
          <a:p>
            <a:r>
              <a:rPr lang="en-US" altLang="zh-CN" dirty="0"/>
              <a:t>As</a:t>
            </a:r>
            <a:r>
              <a:rPr lang="zh-CN" altLang="en-US" dirty="0"/>
              <a:t> </a:t>
            </a:r>
            <a:r>
              <a:rPr lang="en-US" altLang="zh-CN" dirty="0"/>
              <a:t>for</a:t>
            </a:r>
            <a:r>
              <a:rPr lang="zh-CN" altLang="en-US" dirty="0"/>
              <a:t> </a:t>
            </a:r>
            <a:r>
              <a:rPr lang="en-US" altLang="zh-CN" dirty="0"/>
              <a:t>the</a:t>
            </a:r>
            <a:r>
              <a:rPr lang="zh-CN" altLang="en-US" dirty="0"/>
              <a:t> </a:t>
            </a:r>
            <a:r>
              <a:rPr lang="en-US" altLang="zh-CN" dirty="0"/>
              <a:t>industry,</a:t>
            </a:r>
            <a:r>
              <a:rPr lang="zh-CN" altLang="en-US" dirty="0"/>
              <a:t> </a:t>
            </a:r>
            <a:r>
              <a:rPr lang="en-US" altLang="zh-CN" dirty="0"/>
              <a:t>in</a:t>
            </a:r>
            <a:r>
              <a:rPr lang="zh-CN" altLang="en-US" dirty="0"/>
              <a:t> </a:t>
            </a:r>
            <a:r>
              <a:rPr lang="en-US" altLang="zh-CN" dirty="0"/>
              <a:t>United</a:t>
            </a:r>
            <a:r>
              <a:rPr lang="zh-CN" altLang="en-US" dirty="0"/>
              <a:t> </a:t>
            </a:r>
            <a:r>
              <a:rPr lang="en-US" altLang="zh-CN" dirty="0"/>
              <a:t>States,</a:t>
            </a:r>
            <a:r>
              <a:rPr lang="zh-CN" altLang="en-US" dirty="0"/>
              <a:t> </a:t>
            </a:r>
            <a:r>
              <a:rPr lang="en-US" altLang="zh-CN" dirty="0"/>
              <a:t>I</a:t>
            </a:r>
            <a:r>
              <a:rPr lang="zh-CN" altLang="en-US" dirty="0"/>
              <a:t> </a:t>
            </a:r>
            <a:r>
              <a:rPr lang="en-US" altLang="zh-CN" dirty="0"/>
              <a:t>have</a:t>
            </a:r>
            <a:r>
              <a:rPr lang="zh-CN" altLang="en-US" dirty="0"/>
              <a:t> </a:t>
            </a:r>
            <a:r>
              <a:rPr lang="en-US" altLang="zh-CN" dirty="0"/>
              <a:t>worked</a:t>
            </a:r>
            <a:r>
              <a:rPr lang="zh-CN" altLang="en-US" dirty="0"/>
              <a:t> </a:t>
            </a:r>
            <a:r>
              <a:rPr lang="en-US" altLang="zh-CN" dirty="0"/>
              <a:t>with</a:t>
            </a:r>
            <a:r>
              <a:rPr lang="zh-CN" altLang="en-US" dirty="0"/>
              <a:t> </a:t>
            </a:r>
            <a:r>
              <a:rPr lang="en-US" altLang="zh-CN" dirty="0"/>
              <a:t>multiple</a:t>
            </a:r>
            <a:r>
              <a:rPr lang="zh-CN" altLang="en-US" dirty="0"/>
              <a:t> </a:t>
            </a:r>
            <a:r>
              <a:rPr lang="en-US" altLang="zh-CN" dirty="0"/>
              <a:t>semiconductor</a:t>
            </a:r>
            <a:r>
              <a:rPr lang="zh-CN" altLang="en-US" dirty="0"/>
              <a:t> </a:t>
            </a:r>
            <a:r>
              <a:rPr lang="en-US" altLang="zh-CN" dirty="0"/>
              <a:t>companies</a:t>
            </a:r>
            <a:r>
              <a:rPr lang="zh-CN" altLang="en-US" dirty="0"/>
              <a:t> </a:t>
            </a:r>
            <a:r>
              <a:rPr lang="en-US" altLang="zh-CN" dirty="0"/>
              <a:t>and</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have</a:t>
            </a:r>
            <a:r>
              <a:rPr lang="zh-CN" altLang="en-US" dirty="0"/>
              <a:t> </a:t>
            </a:r>
            <a:r>
              <a:rPr lang="en-US" altLang="zh-CN" dirty="0"/>
              <a:t>already</a:t>
            </a:r>
            <a:r>
              <a:rPr lang="zh-CN" altLang="en-US" dirty="0"/>
              <a:t> </a:t>
            </a:r>
            <a:r>
              <a:rPr lang="en-US" altLang="zh-CN" b="1" dirty="0"/>
              <a:t>funded</a:t>
            </a:r>
            <a:r>
              <a:rPr lang="zh-CN" altLang="en-US" dirty="0"/>
              <a:t> </a:t>
            </a:r>
            <a:r>
              <a:rPr lang="en-US" altLang="zh-CN" dirty="0"/>
              <a:t>my</a:t>
            </a:r>
            <a:r>
              <a:rPr lang="zh-CN" altLang="en-US" dirty="0"/>
              <a:t> </a:t>
            </a:r>
            <a:r>
              <a:rPr lang="en-US" altLang="zh-CN" dirty="0"/>
              <a:t>research.</a:t>
            </a:r>
            <a:r>
              <a:rPr lang="zh-CN" altLang="en-US" dirty="0"/>
              <a:t> </a:t>
            </a:r>
            <a:endParaRPr lang="en-US" altLang="zh-CN" dirty="0"/>
          </a:p>
          <a:p>
            <a:endParaRPr lang="en-US" altLang="zh-CN" dirty="0"/>
          </a:p>
          <a:p>
            <a:r>
              <a:rPr lang="en-US" altLang="zh-CN" dirty="0"/>
              <a:t>And</a:t>
            </a:r>
            <a:r>
              <a:rPr lang="zh-CN" altLang="en-US" dirty="0"/>
              <a:t> </a:t>
            </a:r>
            <a:r>
              <a:rPr lang="en-US" altLang="zh-CN" dirty="0"/>
              <a:t>there</a:t>
            </a:r>
            <a:r>
              <a:rPr lang="zh-CN" altLang="en-US" dirty="0"/>
              <a:t> </a:t>
            </a:r>
            <a:r>
              <a:rPr lang="en-US" altLang="zh-CN" dirty="0"/>
              <a:t>is</a:t>
            </a:r>
            <a:r>
              <a:rPr lang="zh-CN" altLang="en-US" dirty="0"/>
              <a:t> </a:t>
            </a:r>
            <a:r>
              <a:rPr lang="en-US" altLang="zh-CN" dirty="0"/>
              <a:t>also</a:t>
            </a:r>
            <a:r>
              <a:rPr lang="zh-CN" altLang="en-US" dirty="0"/>
              <a:t> </a:t>
            </a:r>
            <a:r>
              <a:rPr lang="en-US" altLang="zh-CN" dirty="0"/>
              <a:t>a</a:t>
            </a:r>
            <a:r>
              <a:rPr lang="zh-CN" altLang="en-US" dirty="0"/>
              <a:t> </a:t>
            </a:r>
            <a:r>
              <a:rPr lang="en-US" altLang="zh-CN" dirty="0"/>
              <a:t>high</a:t>
            </a:r>
            <a:r>
              <a:rPr lang="zh-CN" altLang="en-US" dirty="0"/>
              <a:t> </a:t>
            </a:r>
            <a:r>
              <a:rPr lang="en-US" altLang="zh-CN" dirty="0"/>
              <a:t>chance</a:t>
            </a:r>
            <a:r>
              <a:rPr lang="zh-CN" altLang="en-US" dirty="0"/>
              <a:t> </a:t>
            </a:r>
            <a:r>
              <a:rPr lang="en-US" altLang="zh-CN" dirty="0"/>
              <a:t>to</a:t>
            </a:r>
            <a:r>
              <a:rPr lang="zh-CN" altLang="en-US" dirty="0"/>
              <a:t> </a:t>
            </a:r>
            <a:r>
              <a:rPr lang="en-US" altLang="zh-CN" dirty="0"/>
              <a:t>get</a:t>
            </a:r>
            <a:r>
              <a:rPr lang="zh-CN" altLang="en-US" dirty="0"/>
              <a:t> </a:t>
            </a:r>
            <a:r>
              <a:rPr lang="en-US" altLang="zh-CN" dirty="0"/>
              <a:t>funding</a:t>
            </a:r>
            <a:r>
              <a:rPr lang="zh-CN" altLang="en-US" dirty="0"/>
              <a:t> </a:t>
            </a:r>
            <a:r>
              <a:rPr lang="en-US" altLang="zh-CN" dirty="0"/>
              <a:t>at</a:t>
            </a:r>
            <a:r>
              <a:rPr lang="zh-CN" altLang="en-US" dirty="0"/>
              <a:t> </a:t>
            </a:r>
            <a:r>
              <a:rPr lang="en-US" altLang="zh-CN" dirty="0"/>
              <a:t>HK</a:t>
            </a:r>
            <a:r>
              <a:rPr lang="zh-CN" altLang="en-US" dirty="0"/>
              <a:t> </a:t>
            </a:r>
            <a:r>
              <a:rPr lang="en-US" altLang="zh-CN" dirty="0"/>
              <a:t>from</a:t>
            </a:r>
            <a:r>
              <a:rPr lang="zh-CN" altLang="en-US" dirty="0"/>
              <a:t> </a:t>
            </a:r>
            <a:r>
              <a:rPr lang="en-US" altLang="zh-CN" dirty="0"/>
              <a:t>Chinese</a:t>
            </a:r>
            <a:r>
              <a:rPr lang="zh-CN" altLang="en-US" dirty="0"/>
              <a:t> </a:t>
            </a:r>
            <a:r>
              <a:rPr lang="en-US" altLang="zh-CN" dirty="0"/>
              <a:t>chip</a:t>
            </a:r>
            <a:r>
              <a:rPr lang="zh-CN" altLang="en-US" dirty="0"/>
              <a:t> </a:t>
            </a:r>
            <a:r>
              <a:rPr lang="en-US" altLang="zh-CN" dirty="0"/>
              <a:t>companies</a:t>
            </a:r>
            <a:r>
              <a:rPr lang="zh-CN" altLang="en-US" dirty="0"/>
              <a:t> </a:t>
            </a:r>
            <a:r>
              <a:rPr lang="en-US" altLang="zh-CN" dirty="0"/>
              <a:t>like</a:t>
            </a:r>
            <a:r>
              <a:rPr lang="zh-CN" altLang="en-US" dirty="0"/>
              <a:t> </a:t>
            </a:r>
            <a:r>
              <a:rPr lang="en-US" altLang="zh-CN" dirty="0"/>
              <a:t>Huawei,</a:t>
            </a:r>
            <a:r>
              <a:rPr lang="zh-CN" altLang="en-US" dirty="0"/>
              <a:t> </a:t>
            </a:r>
            <a:r>
              <a:rPr lang="en-US" altLang="zh-CN" dirty="0"/>
              <a:t>Alibaba</a:t>
            </a:r>
            <a:r>
              <a:rPr lang="zh-CN" altLang="en-US" dirty="0"/>
              <a:t> </a:t>
            </a:r>
            <a:r>
              <a:rPr lang="en-US" altLang="zh-CN" dirty="0"/>
              <a:t>T-head,</a:t>
            </a:r>
            <a:r>
              <a:rPr lang="zh-CN" altLang="en-US" dirty="0"/>
              <a:t> </a:t>
            </a:r>
            <a:r>
              <a:rPr lang="en-US" altLang="zh-CN" dirty="0"/>
              <a:t>and</a:t>
            </a:r>
            <a:r>
              <a:rPr lang="zh-CN" altLang="en-US" dirty="0"/>
              <a:t> </a:t>
            </a:r>
            <a:r>
              <a:rPr lang="en-US" altLang="zh-CN" dirty="0"/>
              <a:t>other</a:t>
            </a:r>
            <a:r>
              <a:rPr lang="zh-CN" altLang="en-US" dirty="0"/>
              <a:t> </a:t>
            </a:r>
            <a:r>
              <a:rPr lang="en-US" altLang="zh-CN" dirty="0"/>
              <a:t>Chinese</a:t>
            </a:r>
            <a:r>
              <a:rPr lang="zh-CN" altLang="en-US" dirty="0"/>
              <a:t> </a:t>
            </a:r>
            <a:r>
              <a:rPr lang="en-US" altLang="zh-CN" dirty="0"/>
              <a:t>EDA</a:t>
            </a:r>
            <a:r>
              <a:rPr lang="zh-CN" altLang="en-US" dirty="0"/>
              <a:t> </a:t>
            </a:r>
            <a:r>
              <a:rPr lang="en-US" altLang="zh-CN" dirty="0"/>
              <a:t>start-up</a:t>
            </a:r>
            <a:r>
              <a:rPr lang="zh-CN" altLang="en-US" dirty="0"/>
              <a:t> </a:t>
            </a:r>
            <a:r>
              <a:rPr lang="en-US" altLang="zh-CN" dirty="0"/>
              <a:t>companies.</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have</a:t>
            </a:r>
            <a:r>
              <a:rPr lang="zh-CN" altLang="en-US" dirty="0"/>
              <a:t> </a:t>
            </a:r>
            <a:r>
              <a:rPr lang="en-US" altLang="zh-CN" dirty="0"/>
              <a:t>showed</a:t>
            </a:r>
            <a:r>
              <a:rPr lang="zh-CN" altLang="en-US" dirty="0"/>
              <a:t> </a:t>
            </a:r>
            <a:r>
              <a:rPr lang="en-US" altLang="zh-CN" b="1" dirty="0"/>
              <a:t>great</a:t>
            </a:r>
            <a:r>
              <a:rPr lang="zh-CN" altLang="en-US" b="1" dirty="0"/>
              <a:t> </a:t>
            </a:r>
            <a:r>
              <a:rPr lang="en-US" altLang="zh-CN" b="1" dirty="0"/>
              <a:t>interest</a:t>
            </a:r>
            <a:r>
              <a:rPr lang="zh-CN" altLang="en-US" b="1" dirty="0"/>
              <a:t> </a:t>
            </a:r>
            <a:r>
              <a:rPr lang="en-US" altLang="zh-CN" dirty="0"/>
              <a:t>in</a:t>
            </a:r>
            <a:r>
              <a:rPr lang="zh-CN" altLang="en-US" dirty="0"/>
              <a:t> </a:t>
            </a:r>
            <a:r>
              <a:rPr lang="en-US" altLang="zh-CN" dirty="0"/>
              <a:t>my</a:t>
            </a:r>
            <a:r>
              <a:rPr lang="zh-CN" altLang="en-US" dirty="0"/>
              <a:t> </a:t>
            </a:r>
            <a:r>
              <a:rPr lang="en-US" altLang="zh-CN" dirty="0"/>
              <a:t>research.</a:t>
            </a:r>
            <a:r>
              <a:rPr lang="zh-CN" altLang="en-US" dirty="0"/>
              <a:t>  </a:t>
            </a:r>
            <a:endParaRPr lang="en-US" altLang="zh-CN" dirty="0"/>
          </a:p>
          <a:p>
            <a:endParaRPr lang="en-US" altLang="zh-CN" dirty="0"/>
          </a:p>
          <a:p>
            <a:r>
              <a:rPr lang="en-US" altLang="zh-CN" dirty="0"/>
              <a:t>In</a:t>
            </a:r>
            <a:r>
              <a:rPr lang="zh-CN" altLang="en-US" dirty="0"/>
              <a:t> </a:t>
            </a:r>
            <a:r>
              <a:rPr lang="en-US" altLang="zh-CN" dirty="0"/>
              <a:t>addition,</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special</a:t>
            </a:r>
            <a:r>
              <a:rPr lang="zh-CN" altLang="en-US" dirty="0"/>
              <a:t> </a:t>
            </a:r>
            <a:r>
              <a:rPr lang="en-US" altLang="zh-CN" dirty="0"/>
              <a:t>time</a:t>
            </a:r>
            <a:r>
              <a:rPr lang="zh-CN" altLang="en-US" dirty="0"/>
              <a:t> </a:t>
            </a:r>
            <a:r>
              <a:rPr lang="en-US" altLang="zh-CN" dirty="0"/>
              <a:t>for</a:t>
            </a:r>
            <a:r>
              <a:rPr lang="zh-CN" altLang="en-US" dirty="0"/>
              <a:t> </a:t>
            </a:r>
            <a:r>
              <a:rPr lang="en-US" altLang="zh-CN" dirty="0"/>
              <a:t>Chinese</a:t>
            </a:r>
            <a:r>
              <a:rPr lang="zh-CN" altLang="en-US" dirty="0"/>
              <a:t> </a:t>
            </a:r>
            <a:r>
              <a:rPr lang="en-US" altLang="zh-CN" dirty="0"/>
              <a:t>chip</a:t>
            </a:r>
            <a:r>
              <a:rPr lang="zh-CN" altLang="en-US" dirty="0"/>
              <a:t> </a:t>
            </a:r>
            <a:r>
              <a:rPr lang="en-US" altLang="zh-CN" dirty="0"/>
              <a:t>companies,</a:t>
            </a:r>
            <a:r>
              <a:rPr lang="zh-CN" altLang="en-US" dirty="0"/>
              <a:t> </a:t>
            </a:r>
            <a:r>
              <a:rPr lang="en-US" altLang="zh-CN" dirty="0"/>
              <a:t>since</a:t>
            </a:r>
            <a:r>
              <a:rPr lang="zh-CN" altLang="en-US" dirty="0"/>
              <a:t> </a:t>
            </a:r>
            <a:r>
              <a:rPr lang="en-US" altLang="zh-CN" dirty="0"/>
              <a:t>US</a:t>
            </a:r>
            <a:r>
              <a:rPr lang="zh-CN" altLang="en-US" dirty="0"/>
              <a:t> </a:t>
            </a:r>
            <a:r>
              <a:rPr lang="en-US" altLang="zh-CN" dirty="0"/>
              <a:t>has</a:t>
            </a:r>
            <a:r>
              <a:rPr lang="zh-CN" altLang="en-US" dirty="0"/>
              <a:t> </a:t>
            </a:r>
            <a:r>
              <a:rPr lang="en-US" altLang="zh-CN" b="1" dirty="0"/>
              <a:t>restricted</a:t>
            </a:r>
            <a:r>
              <a:rPr lang="zh-CN" altLang="en-US" dirty="0"/>
              <a:t> </a:t>
            </a:r>
            <a:r>
              <a:rPr lang="en-US" altLang="zh-CN" dirty="0"/>
              <a:t>their</a:t>
            </a:r>
            <a:r>
              <a:rPr lang="zh-CN" altLang="en-US" dirty="0"/>
              <a:t> </a:t>
            </a:r>
            <a:r>
              <a:rPr lang="en-US" altLang="zh-CN" dirty="0"/>
              <a:t>software</a:t>
            </a:r>
            <a:r>
              <a:rPr lang="zh-CN" altLang="en-US" dirty="0"/>
              <a:t> </a:t>
            </a:r>
            <a:r>
              <a:rPr lang="en-US" altLang="zh-CN" dirty="0"/>
              <a:t>export.</a:t>
            </a:r>
            <a:r>
              <a:rPr lang="zh-CN" altLang="en-US" dirty="0"/>
              <a:t> </a:t>
            </a:r>
            <a:r>
              <a:rPr lang="en-US" altLang="zh-CN" dirty="0"/>
              <a:t>On</a:t>
            </a:r>
            <a:r>
              <a:rPr lang="zh-CN" altLang="en-US" dirty="0"/>
              <a:t> </a:t>
            </a:r>
            <a:r>
              <a:rPr lang="en-US" altLang="zh-CN" dirty="0"/>
              <a:t>the</a:t>
            </a:r>
            <a:r>
              <a:rPr lang="zh-CN" altLang="en-US" dirty="0"/>
              <a:t> </a:t>
            </a:r>
            <a:r>
              <a:rPr lang="en-US" altLang="zh-CN" dirty="0"/>
              <a:t>other</a:t>
            </a:r>
            <a:r>
              <a:rPr lang="zh-CN" altLang="en-US" dirty="0"/>
              <a:t> </a:t>
            </a:r>
            <a:r>
              <a:rPr lang="en-US" altLang="zh-CN" dirty="0"/>
              <a:t>hand,</a:t>
            </a:r>
            <a:r>
              <a:rPr lang="zh-CN" altLang="en-US" dirty="0"/>
              <a:t> </a:t>
            </a:r>
            <a:r>
              <a:rPr lang="en-US" altLang="zh-CN" dirty="0"/>
              <a:t>the</a:t>
            </a:r>
            <a:r>
              <a:rPr lang="zh-CN" altLang="en-US" dirty="0"/>
              <a:t> </a:t>
            </a:r>
            <a:r>
              <a:rPr lang="en-US" altLang="zh-CN" dirty="0"/>
              <a:t>semiconductor</a:t>
            </a:r>
            <a:r>
              <a:rPr lang="zh-CN" altLang="en-US" dirty="0"/>
              <a:t> </a:t>
            </a:r>
            <a:r>
              <a:rPr lang="en-US" altLang="zh-CN" dirty="0"/>
              <a:t>industry</a:t>
            </a:r>
            <a:r>
              <a:rPr lang="zh-CN" altLang="en-US" dirty="0"/>
              <a:t> </a:t>
            </a:r>
            <a:r>
              <a:rPr lang="en-US" altLang="zh-CN" dirty="0"/>
              <a:t>is </a:t>
            </a:r>
            <a:r>
              <a:rPr lang="en-US" altLang="zh-CN" dirty="0" err="1"/>
              <a:t>inevidebly</a:t>
            </a:r>
            <a:r>
              <a:rPr lang="zh-CN" altLang="en-US" dirty="0"/>
              <a:t> </a:t>
            </a:r>
            <a:r>
              <a:rPr lang="en-US" altLang="zh-CN" dirty="0"/>
              <a:t>switching</a:t>
            </a:r>
            <a:r>
              <a:rPr lang="zh-CN" altLang="en-US" dirty="0"/>
              <a:t> </a:t>
            </a:r>
            <a:r>
              <a:rPr lang="en-US" altLang="zh-CN" dirty="0"/>
              <a:t>to</a:t>
            </a:r>
            <a:r>
              <a:rPr lang="zh-CN" altLang="en-US" dirty="0"/>
              <a:t> </a:t>
            </a:r>
            <a:r>
              <a:rPr lang="en-US" altLang="zh-CN" dirty="0"/>
              <a:t>Asia,</a:t>
            </a:r>
            <a:r>
              <a:rPr lang="zh-CN" altLang="en-US" dirty="0"/>
              <a:t> </a:t>
            </a:r>
            <a:r>
              <a:rPr lang="en-US" altLang="zh-CN" dirty="0"/>
              <a:t>including</a:t>
            </a:r>
            <a:r>
              <a:rPr lang="zh-CN" altLang="en-US" dirty="0"/>
              <a:t> </a:t>
            </a:r>
            <a:r>
              <a:rPr lang="en-US" altLang="zh-CN" dirty="0"/>
              <a:t>the</a:t>
            </a:r>
            <a:r>
              <a:rPr lang="zh-CN" altLang="en-US" dirty="0"/>
              <a:t> </a:t>
            </a:r>
            <a:r>
              <a:rPr lang="en-US" altLang="zh-CN" dirty="0"/>
              <a:t>‘Greater</a:t>
            </a:r>
            <a:r>
              <a:rPr lang="zh-CN" altLang="en-US" dirty="0"/>
              <a:t> </a:t>
            </a:r>
            <a:r>
              <a:rPr lang="en-US" altLang="zh-CN" dirty="0"/>
              <a:t>Bay</a:t>
            </a:r>
            <a:r>
              <a:rPr lang="zh-CN" altLang="en-US" dirty="0"/>
              <a:t> </a:t>
            </a:r>
            <a:r>
              <a:rPr lang="en-US" altLang="zh-CN" dirty="0"/>
              <a:t>Area’.</a:t>
            </a:r>
            <a:r>
              <a:rPr lang="zh-CN" altLang="en-US" dirty="0"/>
              <a:t> </a:t>
            </a:r>
            <a:r>
              <a:rPr lang="en-US" altLang="zh-CN" dirty="0"/>
              <a:t>Both</a:t>
            </a:r>
            <a:r>
              <a:rPr lang="zh-CN" altLang="en-US" dirty="0"/>
              <a:t> </a:t>
            </a:r>
            <a:r>
              <a:rPr lang="en-US" altLang="zh-CN" dirty="0"/>
              <a:t>factors</a:t>
            </a:r>
            <a:r>
              <a:rPr lang="zh-CN" altLang="en-US" dirty="0"/>
              <a:t> </a:t>
            </a:r>
            <a:r>
              <a:rPr lang="en-US" altLang="zh-CN" dirty="0"/>
              <a:t>contribute</a:t>
            </a:r>
            <a:r>
              <a:rPr lang="zh-CN" altLang="en-US" dirty="0"/>
              <a:t> </a:t>
            </a:r>
            <a:r>
              <a:rPr lang="en-US" altLang="zh-CN" dirty="0"/>
              <a:t>an</a:t>
            </a:r>
            <a:r>
              <a:rPr lang="zh-CN" altLang="en-US" dirty="0"/>
              <a:t> </a:t>
            </a:r>
            <a:r>
              <a:rPr lang="en-US" altLang="zh-CN" dirty="0"/>
              <a:t>unprecedented</a:t>
            </a:r>
            <a:r>
              <a:rPr lang="zh-CN" altLang="en-US" dirty="0"/>
              <a:t> </a:t>
            </a:r>
            <a:r>
              <a:rPr lang="en-US" altLang="zh-CN" dirty="0"/>
              <a:t>high</a:t>
            </a:r>
            <a:r>
              <a:rPr lang="zh-CN" altLang="en-US" dirty="0"/>
              <a:t> </a:t>
            </a:r>
            <a:r>
              <a:rPr lang="en-US" altLang="zh-CN" dirty="0"/>
              <a:t>demand</a:t>
            </a:r>
            <a:r>
              <a:rPr lang="zh-CN" altLang="en-US" dirty="0"/>
              <a:t> </a:t>
            </a:r>
            <a:r>
              <a:rPr lang="en-US" altLang="zh-CN" dirty="0"/>
              <a:t>to</a:t>
            </a:r>
            <a:r>
              <a:rPr lang="zh-CN" altLang="en-US" dirty="0"/>
              <a:t> </a:t>
            </a:r>
            <a:r>
              <a:rPr lang="en-US" altLang="zh-CN" dirty="0"/>
              <a:t>chip</a:t>
            </a:r>
            <a:r>
              <a:rPr lang="zh-CN" altLang="en-US" dirty="0"/>
              <a:t> </a:t>
            </a:r>
            <a:r>
              <a:rPr lang="en-US" altLang="zh-CN" dirty="0"/>
              <a:t>design</a:t>
            </a:r>
            <a:r>
              <a:rPr lang="zh-CN" altLang="en-US" dirty="0"/>
              <a:t> </a:t>
            </a:r>
            <a:r>
              <a:rPr lang="en-US" altLang="zh-CN" dirty="0"/>
              <a:t>technologies</a:t>
            </a:r>
            <a:r>
              <a:rPr lang="zh-CN" altLang="en-US" dirty="0"/>
              <a:t> </a:t>
            </a:r>
            <a:r>
              <a:rPr lang="en-US" altLang="zh-CN" dirty="0"/>
              <a:t>from</a:t>
            </a:r>
            <a:r>
              <a:rPr lang="zh-CN" altLang="en-US" dirty="0"/>
              <a:t> </a:t>
            </a:r>
            <a:r>
              <a:rPr lang="en-US" altLang="zh-CN" dirty="0"/>
              <a:t>China.</a:t>
            </a:r>
          </a:p>
          <a:p>
            <a:endParaRPr lang="en-US" altLang="zh-CN" dirty="0"/>
          </a:p>
          <a:p>
            <a:r>
              <a:rPr lang="en-US" altLang="zh-CN" dirty="0"/>
              <a:t>So</a:t>
            </a:r>
            <a:r>
              <a:rPr lang="zh-CN" altLang="en-US" dirty="0"/>
              <a:t> </a:t>
            </a:r>
            <a:r>
              <a:rPr lang="en-US" altLang="zh-CN" dirty="0"/>
              <a:t>I</a:t>
            </a:r>
            <a:r>
              <a:rPr lang="zh-CN" altLang="en-US" dirty="0"/>
              <a:t> </a:t>
            </a:r>
            <a:r>
              <a:rPr lang="en-US" altLang="zh-CN" dirty="0"/>
              <a:t>believe</a:t>
            </a:r>
            <a:r>
              <a:rPr lang="zh-CN" altLang="en-US" dirty="0"/>
              <a:t> </a:t>
            </a:r>
            <a:r>
              <a:rPr lang="en-US" altLang="zh-CN" dirty="0"/>
              <a:t>my</a:t>
            </a:r>
            <a:r>
              <a:rPr lang="zh-CN" altLang="en-US" dirty="0"/>
              <a:t> </a:t>
            </a:r>
            <a:r>
              <a:rPr lang="en-US" altLang="zh-CN" dirty="0"/>
              <a:t>research</a:t>
            </a:r>
            <a:r>
              <a:rPr lang="zh-CN" altLang="en-US" dirty="0"/>
              <a:t> </a:t>
            </a:r>
            <a:r>
              <a:rPr lang="en-US" altLang="zh-CN" dirty="0"/>
              <a:t>direction</a:t>
            </a:r>
            <a:r>
              <a:rPr lang="zh-CN" altLang="en-US" dirty="0"/>
              <a:t> </a:t>
            </a:r>
            <a:r>
              <a:rPr lang="en-US" altLang="zh-CN" dirty="0"/>
              <a:t>will</a:t>
            </a:r>
            <a:r>
              <a:rPr lang="zh-CN" altLang="en-US" dirty="0"/>
              <a:t> </a:t>
            </a:r>
            <a:r>
              <a:rPr lang="en-US" altLang="zh-CN" dirty="0"/>
              <a:t>be</a:t>
            </a:r>
            <a:r>
              <a:rPr lang="zh-CN" altLang="en-US" dirty="0"/>
              <a:t> </a:t>
            </a:r>
            <a:r>
              <a:rPr lang="en-US" altLang="zh-CN" dirty="0"/>
              <a:t>in</a:t>
            </a:r>
            <a:r>
              <a:rPr lang="zh-CN" altLang="en-US" dirty="0"/>
              <a:t>   *</a:t>
            </a:r>
            <a:r>
              <a:rPr lang="en-US" altLang="zh-CN" dirty="0"/>
              <a:t>even</a:t>
            </a:r>
            <a:r>
              <a:rPr lang="zh-CN" altLang="en-US" dirty="0"/>
              <a:t>* </a:t>
            </a:r>
            <a:r>
              <a:rPr lang="en-US" altLang="zh-CN" dirty="0"/>
              <a:t>greater</a:t>
            </a:r>
            <a:r>
              <a:rPr lang="zh-CN" altLang="en-US" dirty="0"/>
              <a:t> </a:t>
            </a:r>
            <a:r>
              <a:rPr lang="en-US" altLang="zh-CN" dirty="0"/>
              <a:t>demand</a:t>
            </a:r>
            <a:r>
              <a:rPr lang="zh-CN" altLang="en-US" dirty="0"/>
              <a:t> </a:t>
            </a:r>
            <a:r>
              <a:rPr lang="en-US" altLang="zh-CN" dirty="0"/>
              <a:t>in</a:t>
            </a:r>
            <a:r>
              <a:rPr lang="zh-CN" altLang="en-US" dirty="0"/>
              <a:t> </a:t>
            </a:r>
            <a:r>
              <a:rPr lang="en-US" altLang="zh-CN" dirty="0"/>
              <a:t>the</a:t>
            </a:r>
            <a:r>
              <a:rPr lang="zh-CN" altLang="en-US" dirty="0"/>
              <a:t> </a:t>
            </a:r>
            <a:r>
              <a:rPr lang="en-US" altLang="zh-CN" dirty="0"/>
              <a:t>near</a:t>
            </a:r>
            <a:r>
              <a:rPr lang="zh-CN" altLang="en-US" dirty="0"/>
              <a:t> </a:t>
            </a:r>
            <a:r>
              <a:rPr lang="en-US" altLang="zh-CN" dirty="0"/>
              <a:t>future.</a:t>
            </a:r>
            <a:r>
              <a:rPr lang="zh-CN" altLang="en-US" dirty="0"/>
              <a:t> </a:t>
            </a:r>
            <a:r>
              <a:rPr lang="en-US" altLang="zh-CN" dirty="0"/>
              <a:t>And</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great</a:t>
            </a:r>
            <a:r>
              <a:rPr lang="zh-CN" altLang="en-US" dirty="0"/>
              <a:t> </a:t>
            </a:r>
            <a:r>
              <a:rPr lang="en-US" altLang="zh-CN" dirty="0"/>
              <a:t>chance</a:t>
            </a:r>
            <a:r>
              <a:rPr lang="zh-CN" altLang="en-US" dirty="0"/>
              <a:t> </a:t>
            </a:r>
            <a:r>
              <a:rPr lang="en-US" altLang="zh-CN" dirty="0"/>
              <a:t>to</a:t>
            </a:r>
            <a:r>
              <a:rPr lang="zh-CN" altLang="en-US" dirty="0"/>
              <a:t> </a:t>
            </a:r>
            <a:r>
              <a:rPr lang="en-US" altLang="zh-CN" dirty="0"/>
              <a:t>catch</a:t>
            </a:r>
            <a:r>
              <a:rPr lang="zh-CN" altLang="en-US" dirty="0"/>
              <a:t> </a:t>
            </a:r>
            <a:r>
              <a:rPr lang="en-US" altLang="zh-CN" dirty="0"/>
              <a:t>up</a:t>
            </a:r>
            <a:r>
              <a:rPr lang="zh-CN" altLang="en-US" dirty="0"/>
              <a:t> </a:t>
            </a:r>
            <a:r>
              <a:rPr lang="en-US" altLang="zh-CN" dirty="0"/>
              <a:t>or</a:t>
            </a:r>
            <a:r>
              <a:rPr lang="zh-CN" altLang="en-US" dirty="0"/>
              <a:t> </a:t>
            </a:r>
            <a:r>
              <a:rPr lang="en-US" altLang="zh-CN" dirty="0"/>
              <a:t>even</a:t>
            </a:r>
            <a:r>
              <a:rPr lang="zh-CN" altLang="en-US" dirty="0"/>
              <a:t> </a:t>
            </a:r>
            <a:r>
              <a:rPr lang="en-US" altLang="zh-CN" dirty="0"/>
              <a:t>overtake</a:t>
            </a:r>
            <a:r>
              <a:rPr lang="zh-CN" altLang="en-US" dirty="0"/>
              <a:t> </a:t>
            </a:r>
            <a:r>
              <a:rPr lang="en-US" altLang="zh-CN" dirty="0"/>
              <a:t>those</a:t>
            </a:r>
            <a:r>
              <a:rPr lang="zh-CN" altLang="en-US" dirty="0"/>
              <a:t> </a:t>
            </a:r>
            <a:r>
              <a:rPr lang="en-US" altLang="zh-CN" dirty="0"/>
              <a:t>leading</a:t>
            </a:r>
            <a:r>
              <a:rPr lang="zh-CN" altLang="en-US" dirty="0"/>
              <a:t> </a:t>
            </a:r>
            <a:r>
              <a:rPr lang="en-US" altLang="zh-CN" dirty="0"/>
              <a:t>EDA</a:t>
            </a:r>
            <a:r>
              <a:rPr lang="zh-CN" altLang="en-US" dirty="0"/>
              <a:t> </a:t>
            </a:r>
            <a:r>
              <a:rPr lang="en-US" altLang="zh-CN" dirty="0"/>
              <a:t>companies</a:t>
            </a:r>
            <a:r>
              <a:rPr lang="zh-CN" altLang="en-US" dirty="0"/>
              <a:t> </a:t>
            </a:r>
            <a:r>
              <a:rPr lang="en-US" altLang="zh-CN" dirty="0"/>
              <a:t>with</a:t>
            </a:r>
            <a:r>
              <a:rPr lang="zh-CN" altLang="en-US" dirty="0"/>
              <a:t> </a:t>
            </a:r>
            <a:r>
              <a:rPr lang="en-US" altLang="zh-CN" dirty="0"/>
              <a:t>intelligent</a:t>
            </a:r>
            <a:r>
              <a:rPr lang="zh-CN" altLang="en-US" dirty="0"/>
              <a:t> </a:t>
            </a:r>
            <a:r>
              <a:rPr lang="en-US" altLang="zh-CN" dirty="0"/>
              <a:t>techniques.</a:t>
            </a:r>
            <a:r>
              <a:rPr lang="zh-CN" altLang="en-US" dirty="0"/>
              <a:t> </a:t>
            </a:r>
            <a:endParaRPr lang="en-US" altLang="zh-CN"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58</a:t>
            </a:fld>
            <a:endParaRPr lang="en-CN"/>
          </a:p>
        </p:txBody>
      </p:sp>
    </p:spTree>
    <p:extLst>
      <p:ext uri="{BB962C8B-B14F-4D97-AF65-F5344CB8AC3E}">
        <p14:creationId xmlns:p14="http://schemas.microsoft.com/office/powerpoint/2010/main" val="1280609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ltLang="zh-CN" dirty="0"/>
              <a:t>Also,</a:t>
            </a:r>
            <a:r>
              <a:rPr lang="zh-CN" altLang="en-US" dirty="0"/>
              <a:t> </a:t>
            </a:r>
            <a:r>
              <a:rPr lang="en-US" altLang="zh-CN" dirty="0"/>
              <a:t>I</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thank</a:t>
            </a:r>
            <a:r>
              <a:rPr lang="zh-CN" altLang="en-US" dirty="0"/>
              <a:t> </a:t>
            </a:r>
            <a:r>
              <a:rPr lang="en-US" altLang="zh-CN" dirty="0"/>
              <a:t>the</a:t>
            </a:r>
            <a:r>
              <a:rPr lang="zh-CN" altLang="en-US" dirty="0"/>
              <a:t> </a:t>
            </a:r>
            <a:r>
              <a:rPr lang="en-US" altLang="zh-CN" dirty="0"/>
              <a:t>supports</a:t>
            </a:r>
            <a:r>
              <a:rPr lang="zh-CN" altLang="en-US" dirty="0"/>
              <a:t> </a:t>
            </a:r>
            <a:r>
              <a:rPr lang="en-US" altLang="zh-CN" dirty="0"/>
              <a:t>from</a:t>
            </a:r>
            <a:r>
              <a:rPr lang="zh-CN" altLang="en-US" dirty="0"/>
              <a:t> </a:t>
            </a:r>
            <a:r>
              <a:rPr lang="en-US" altLang="zh-CN" dirty="0"/>
              <a:t>my</a:t>
            </a:r>
            <a:r>
              <a:rPr lang="zh-CN" altLang="en-US" dirty="0"/>
              <a:t> </a:t>
            </a:r>
            <a:r>
              <a:rPr lang="en-US" altLang="zh-CN" dirty="0"/>
              <a:t>advisors</a:t>
            </a:r>
            <a:r>
              <a:rPr lang="zh-CN" altLang="en-US" dirty="0"/>
              <a:t> </a:t>
            </a:r>
            <a:r>
              <a:rPr lang="en-US" altLang="zh-CN" dirty="0"/>
              <a:t>and</a:t>
            </a:r>
            <a:r>
              <a:rPr lang="zh-CN" altLang="en-US" dirty="0"/>
              <a:t> </a:t>
            </a:r>
            <a:r>
              <a:rPr lang="en-US" altLang="zh-CN" dirty="0"/>
              <a:t>previous</a:t>
            </a:r>
            <a:r>
              <a:rPr lang="zh-CN" altLang="en-US" dirty="0"/>
              <a:t> </a:t>
            </a:r>
            <a:r>
              <a:rPr lang="en-US" altLang="zh-CN" dirty="0"/>
              <a:t>collaborators.</a:t>
            </a:r>
            <a:r>
              <a:rPr lang="zh-CN" altLang="en-US" dirty="0"/>
              <a:t> </a:t>
            </a:r>
            <a:endParaRPr lang="en-US" altLang="zh-CN" dirty="0"/>
          </a:p>
          <a:p>
            <a:endParaRPr lang="en-US" altLang="zh-CN" dirty="0"/>
          </a:p>
          <a:p>
            <a:r>
              <a:rPr lang="en-US" altLang="zh-CN" dirty="0"/>
              <a:t>And</a:t>
            </a:r>
            <a:r>
              <a:rPr lang="zh-CN" altLang="en-US" dirty="0"/>
              <a:t> </a:t>
            </a:r>
            <a:r>
              <a:rPr lang="en-US" altLang="zh-CN" dirty="0"/>
              <a:t>here</a:t>
            </a:r>
            <a:r>
              <a:rPr lang="zh-CN" altLang="en-US" dirty="0"/>
              <a:t> </a:t>
            </a:r>
            <a:r>
              <a:rPr lang="en-US" altLang="zh-CN" dirty="0"/>
              <a:t>listed</a:t>
            </a:r>
            <a:r>
              <a:rPr lang="zh-CN" altLang="en-US" dirty="0"/>
              <a:t> </a:t>
            </a:r>
            <a:r>
              <a:rPr lang="en-US" altLang="zh-CN" dirty="0"/>
              <a:t>my</a:t>
            </a:r>
            <a:r>
              <a:rPr lang="zh-CN" altLang="en-US" dirty="0"/>
              <a:t> </a:t>
            </a:r>
            <a:r>
              <a:rPr lang="en-US" altLang="zh-CN" dirty="0"/>
              <a:t>experience on writing grant proposals.</a:t>
            </a:r>
            <a:r>
              <a:rPr lang="zh-CN" altLang="en-US" dirty="0"/>
              <a:t> </a:t>
            </a:r>
            <a:r>
              <a:rPr lang="en-US" altLang="zh-CN" dirty="0"/>
              <a:t>I</a:t>
            </a:r>
            <a:r>
              <a:rPr lang="zh-CN" altLang="en-US" dirty="0"/>
              <a:t> </a:t>
            </a:r>
            <a:r>
              <a:rPr lang="en-US" altLang="zh-CN" dirty="0"/>
              <a:t>write</a:t>
            </a:r>
            <a:r>
              <a:rPr lang="zh-CN" altLang="en-US" dirty="0"/>
              <a:t> </a:t>
            </a:r>
            <a:r>
              <a:rPr lang="en-US" altLang="zh-CN" dirty="0"/>
              <a:t>them</a:t>
            </a:r>
            <a:r>
              <a:rPr lang="zh-CN" altLang="en-US" dirty="0"/>
              <a:t> </a:t>
            </a:r>
            <a:r>
              <a:rPr lang="en-US" altLang="zh-CN" dirty="0"/>
              <a:t>together</a:t>
            </a:r>
            <a:r>
              <a:rPr lang="zh-CN" altLang="en-US" dirty="0"/>
              <a:t> </a:t>
            </a:r>
            <a:r>
              <a:rPr lang="en-US" altLang="zh-CN" dirty="0"/>
              <a:t>with</a:t>
            </a:r>
            <a:r>
              <a:rPr lang="zh-CN" altLang="en-US" dirty="0"/>
              <a:t> </a:t>
            </a:r>
            <a:r>
              <a:rPr lang="en-US" altLang="zh-CN" dirty="0"/>
              <a:t>my</a:t>
            </a:r>
            <a:r>
              <a:rPr lang="zh-CN" altLang="en-US" dirty="0"/>
              <a:t> </a:t>
            </a:r>
            <a:r>
              <a:rPr lang="en-US" altLang="zh-CN" dirty="0"/>
              <a:t>advisor.</a:t>
            </a:r>
            <a:r>
              <a:rPr lang="zh-CN" altLang="en-US" dirty="0"/>
              <a:t> </a:t>
            </a:r>
            <a:endParaRPr lang="en-US" altLang="zh-CN" dirty="0"/>
          </a:p>
          <a:p>
            <a:endParaRPr lang="en-US" altLang="zh-CN" dirty="0"/>
          </a:p>
          <a:p>
            <a:r>
              <a:rPr lang="en-US" altLang="zh-CN" dirty="0"/>
              <a:t>My research is supported by NSF, and semiconductor research corporation (SRC), and other companies.</a:t>
            </a:r>
          </a:p>
          <a:p>
            <a:endParaRPr lang="en-US" altLang="zh-CN" dirty="0"/>
          </a:p>
          <a:p>
            <a:r>
              <a:rPr lang="en-US" altLang="zh-CN" dirty="0"/>
              <a:t> </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59</a:t>
            </a:fld>
            <a:endParaRPr lang="en-CN"/>
          </a:p>
        </p:txBody>
      </p:sp>
    </p:spTree>
    <p:extLst>
      <p:ext uri="{BB962C8B-B14F-4D97-AF65-F5344CB8AC3E}">
        <p14:creationId xmlns:p14="http://schemas.microsoft.com/office/powerpoint/2010/main" val="22238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figure shows the …….</a:t>
            </a:r>
          </a:p>
          <a:p>
            <a:endParaRPr lang="en-CN" dirty="0"/>
          </a:p>
          <a:p>
            <a:r>
              <a:rPr lang="en-CN" dirty="0"/>
              <a:t>According to …..</a:t>
            </a:r>
          </a:p>
          <a:p>
            <a:endParaRPr lang="en-CN" dirty="0"/>
          </a:p>
          <a:p>
            <a:r>
              <a:rPr lang="en-CN" dirty="0"/>
              <a:t>It indicates that chip design is not only extremely costly, but also takes long </a:t>
            </a:r>
            <a:r>
              <a:rPr lang="en-CN" b="1" dirty="0"/>
              <a:t>turn around time</a:t>
            </a:r>
            <a:r>
              <a:rPr lang="en-CN" dirty="0"/>
              <a:t>.</a:t>
            </a:r>
          </a:p>
          <a:p>
            <a:endParaRPr lang="en-CN" dirty="0"/>
          </a:p>
          <a:p>
            <a:r>
              <a:rPr lang="en-US" altLang="zh-CN" dirty="0"/>
              <a:t>And</a:t>
            </a:r>
            <a:r>
              <a:rPr lang="zh-CN" altLang="en-US" dirty="0"/>
              <a:t> </a:t>
            </a:r>
            <a:r>
              <a:rPr lang="en-US" altLang="zh-CN" dirty="0"/>
              <a:t>you</a:t>
            </a:r>
            <a:r>
              <a:rPr lang="zh-CN" altLang="en-US" dirty="0"/>
              <a:t> </a:t>
            </a:r>
            <a:r>
              <a:rPr lang="en-US" altLang="zh-CN" dirty="0"/>
              <a:t>may</a:t>
            </a:r>
            <a:r>
              <a:rPr lang="zh-CN" altLang="en-US" dirty="0"/>
              <a:t> </a:t>
            </a:r>
            <a:r>
              <a:rPr lang="en-US" altLang="zh-CN" dirty="0"/>
              <a:t>wonder,</a:t>
            </a:r>
            <a:r>
              <a:rPr lang="zh-CN" altLang="en-US" dirty="0"/>
              <a:t> </a:t>
            </a:r>
            <a:r>
              <a:rPr lang="en-US" altLang="zh-CN" dirty="0"/>
              <a:t>why</a:t>
            </a:r>
            <a:r>
              <a:rPr lang="zh-CN" altLang="en-US" dirty="0"/>
              <a:t> </a:t>
            </a:r>
            <a:r>
              <a:rPr lang="en-US" altLang="zh-CN" dirty="0"/>
              <a:t>it's</a:t>
            </a:r>
            <a:r>
              <a:rPr lang="zh-CN" altLang="en-US" dirty="0"/>
              <a:t> </a:t>
            </a:r>
            <a:r>
              <a:rPr lang="en-US" altLang="zh-CN" dirty="0"/>
              <a:t>so</a:t>
            </a:r>
            <a:r>
              <a:rPr lang="zh-CN" altLang="en-US" dirty="0"/>
              <a:t> </a:t>
            </a:r>
            <a:r>
              <a:rPr lang="en-US" altLang="zh-CN" dirty="0"/>
              <a:t>difficult</a:t>
            </a:r>
            <a:r>
              <a:rPr lang="zh-CN" altLang="en-US" dirty="0"/>
              <a:t> </a:t>
            </a:r>
            <a:r>
              <a:rPr lang="en-US" altLang="zh-CN" dirty="0"/>
              <a:t>to design better chips nowadays, right?</a:t>
            </a:r>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6</a:t>
            </a:fld>
            <a:endParaRPr lang="en-CN"/>
          </a:p>
        </p:txBody>
      </p:sp>
    </p:spTree>
    <p:extLst>
      <p:ext uri="{BB962C8B-B14F-4D97-AF65-F5344CB8AC3E}">
        <p14:creationId xmlns:p14="http://schemas.microsoft.com/office/powerpoint/2010/main" val="33782721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altLang="zh-CN" dirty="0"/>
              <a:t>Finally,</a:t>
            </a:r>
            <a:r>
              <a:rPr lang="zh-CN" altLang="en-US" dirty="0"/>
              <a:t> </a:t>
            </a:r>
            <a:r>
              <a:rPr lang="en-US" altLang="zh-CN" dirty="0"/>
              <a:t>I</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briefly talk</a:t>
            </a:r>
            <a:r>
              <a:rPr lang="zh-CN" altLang="en-US" dirty="0"/>
              <a:t> </a:t>
            </a:r>
            <a:r>
              <a:rPr lang="en-US" altLang="zh-CN" dirty="0"/>
              <a:t>about</a:t>
            </a:r>
            <a:r>
              <a:rPr lang="zh-CN" altLang="en-US" dirty="0"/>
              <a:t> </a:t>
            </a:r>
            <a:r>
              <a:rPr lang="en-US" altLang="zh-CN" dirty="0"/>
              <a:t>teaching.</a:t>
            </a:r>
          </a:p>
          <a:p>
            <a:endParaRPr lang="en-US" dirty="0"/>
          </a:p>
          <a:p>
            <a:r>
              <a:rPr lang="en-US" altLang="zh-CN" dirty="0"/>
              <a:t>I</a:t>
            </a:r>
            <a:r>
              <a:rPr lang="zh-CN" altLang="en-US" dirty="0"/>
              <a:t> </a:t>
            </a:r>
            <a:r>
              <a:rPr lang="en-US" altLang="zh-CN" dirty="0"/>
              <a:t>am</a:t>
            </a:r>
            <a:r>
              <a:rPr lang="zh-CN" altLang="en-US" dirty="0"/>
              <a:t> </a:t>
            </a:r>
            <a:r>
              <a:rPr lang="en-US" altLang="zh-CN" dirty="0"/>
              <a:t>qualified</a:t>
            </a:r>
            <a:r>
              <a:rPr lang="zh-CN" altLang="en-US" dirty="0"/>
              <a:t> </a:t>
            </a:r>
            <a:r>
              <a:rPr lang="en-US" altLang="zh-CN" dirty="0"/>
              <a:t>to</a:t>
            </a:r>
            <a:r>
              <a:rPr lang="zh-CN" altLang="en-US" dirty="0"/>
              <a:t> </a:t>
            </a:r>
            <a:r>
              <a:rPr lang="en-US" altLang="zh-CN" dirty="0"/>
              <a:t>teach</a:t>
            </a:r>
            <a:r>
              <a:rPr lang="zh-CN" altLang="en-US" dirty="0"/>
              <a:t> </a:t>
            </a:r>
            <a:r>
              <a:rPr lang="en-US" altLang="zh-CN" dirty="0"/>
              <a:t>two</a:t>
            </a:r>
            <a:r>
              <a:rPr lang="zh-CN" altLang="en-US" dirty="0"/>
              <a:t> </a:t>
            </a:r>
            <a:r>
              <a:rPr lang="en-US" altLang="zh-CN" dirty="0"/>
              <a:t>large categories</a:t>
            </a:r>
            <a:r>
              <a:rPr lang="zh-CN" altLang="en-US" dirty="0"/>
              <a:t> </a:t>
            </a:r>
            <a:r>
              <a:rPr lang="en-US" altLang="zh-CN" dirty="0"/>
              <a:t>of</a:t>
            </a:r>
            <a:r>
              <a:rPr lang="zh-CN" altLang="en-US" dirty="0"/>
              <a:t> </a:t>
            </a:r>
            <a:r>
              <a:rPr lang="en-US" altLang="zh-CN" dirty="0"/>
              <a:t>courses.</a:t>
            </a:r>
            <a:r>
              <a:rPr lang="zh-CN" altLang="en-US" dirty="0"/>
              <a:t> </a:t>
            </a:r>
            <a:r>
              <a:rPr lang="en-US" altLang="zh-CN" dirty="0"/>
              <a:t>One</a:t>
            </a:r>
            <a:r>
              <a:rPr lang="zh-CN" altLang="en-US" dirty="0"/>
              <a:t> </a:t>
            </a:r>
            <a:r>
              <a:rPr lang="en-US" altLang="zh-CN" dirty="0"/>
              <a:t>is</a:t>
            </a:r>
            <a:r>
              <a:rPr lang="zh-CN" altLang="en-US" dirty="0"/>
              <a:t> </a:t>
            </a:r>
            <a:r>
              <a:rPr lang="en-US" altLang="zh-CN" dirty="0"/>
              <a:t>related</a:t>
            </a:r>
            <a:r>
              <a:rPr lang="zh-CN" altLang="en-US" dirty="0"/>
              <a:t> </a:t>
            </a:r>
            <a:r>
              <a:rPr lang="en-US" altLang="zh-CN" dirty="0"/>
              <a:t>with</a:t>
            </a:r>
            <a:r>
              <a:rPr lang="zh-CN" altLang="en-US" dirty="0"/>
              <a:t> </a:t>
            </a:r>
            <a:r>
              <a:rPr lang="en-US" altLang="zh-CN" dirty="0"/>
              <a:t>computer</a:t>
            </a:r>
            <a:r>
              <a:rPr lang="zh-CN" altLang="en-US" dirty="0"/>
              <a:t> </a:t>
            </a:r>
            <a:r>
              <a:rPr lang="en-US" altLang="zh-CN" dirty="0"/>
              <a:t>hardware.</a:t>
            </a:r>
            <a:r>
              <a:rPr lang="zh-CN" altLang="en-US" dirty="0"/>
              <a:t> </a:t>
            </a:r>
            <a:r>
              <a:rPr lang="en-US" altLang="zh-CN" dirty="0"/>
              <a:t>From the VLSI design and circuits to digital logic and computer architecture. Of course also include the chip design methodologies. </a:t>
            </a:r>
          </a:p>
          <a:p>
            <a:endParaRPr lang="en-US" altLang="zh-CN" dirty="0"/>
          </a:p>
          <a:p>
            <a:r>
              <a:rPr lang="en-US" altLang="zh-CN" dirty="0"/>
              <a:t>The</a:t>
            </a:r>
            <a:r>
              <a:rPr lang="zh-CN" altLang="en-US" dirty="0"/>
              <a:t> </a:t>
            </a:r>
            <a:r>
              <a:rPr lang="en-US" altLang="zh-CN" dirty="0"/>
              <a:t>other</a:t>
            </a:r>
            <a:r>
              <a:rPr lang="zh-CN" altLang="en-US" dirty="0"/>
              <a:t> </a:t>
            </a:r>
            <a:r>
              <a:rPr lang="en-US" altLang="zh-CN" dirty="0"/>
              <a:t>category</a:t>
            </a:r>
            <a:r>
              <a:rPr lang="zh-CN" altLang="en-US" dirty="0"/>
              <a:t> </a:t>
            </a:r>
            <a:r>
              <a:rPr lang="en-US" altLang="zh-CN" dirty="0"/>
              <a:t>is</a:t>
            </a:r>
            <a:r>
              <a:rPr lang="zh-CN" altLang="en-US" dirty="0"/>
              <a:t> </a:t>
            </a:r>
            <a:r>
              <a:rPr lang="en-US" altLang="zh-CN" dirty="0"/>
              <a:t>related</a:t>
            </a:r>
            <a:r>
              <a:rPr lang="zh-CN" altLang="en-US" dirty="0"/>
              <a:t> </a:t>
            </a:r>
            <a:r>
              <a:rPr lang="en-US" altLang="zh-CN" dirty="0"/>
              <a:t>with</a:t>
            </a:r>
            <a:r>
              <a:rPr lang="zh-CN" altLang="en-US" dirty="0"/>
              <a:t> </a:t>
            </a:r>
            <a:r>
              <a:rPr lang="en-US" altLang="zh-CN" dirty="0"/>
              <a:t>machine</a:t>
            </a:r>
            <a:r>
              <a:rPr lang="zh-CN" altLang="en-US" dirty="0"/>
              <a:t> </a:t>
            </a:r>
            <a:r>
              <a:rPr lang="en-US" altLang="zh-CN" dirty="0"/>
              <a:t>learning.</a:t>
            </a:r>
            <a:r>
              <a:rPr lang="zh-CN" altLang="en-US" dirty="0"/>
              <a:t> </a:t>
            </a:r>
            <a:r>
              <a:rPr lang="en-US" altLang="zh-CN" dirty="0"/>
              <a:t>From fundamental techniques in machine learning to advanced topics in deep learning,</a:t>
            </a:r>
            <a:r>
              <a:rPr lang="zh-CN" altLang="en-US" dirty="0"/>
              <a:t> </a:t>
            </a:r>
            <a:r>
              <a:rPr lang="en-US" altLang="zh-CN" dirty="0"/>
              <a:t>especially</a:t>
            </a:r>
            <a:r>
              <a:rPr lang="zh-CN" altLang="en-US" dirty="0"/>
              <a:t> </a:t>
            </a:r>
            <a:r>
              <a:rPr lang="en-US" altLang="zh-CN" dirty="0"/>
              <a:t>from</a:t>
            </a:r>
            <a:r>
              <a:rPr lang="zh-CN" altLang="en-US" dirty="0"/>
              <a:t> </a:t>
            </a:r>
            <a:r>
              <a:rPr lang="en-US" altLang="zh-CN" dirty="0"/>
              <a:t>the</a:t>
            </a:r>
            <a:r>
              <a:rPr lang="zh-CN" altLang="en-US" dirty="0"/>
              <a:t> </a:t>
            </a:r>
            <a:r>
              <a:rPr lang="en-US" altLang="zh-CN" dirty="0"/>
              <a:t>computer</a:t>
            </a:r>
            <a:r>
              <a:rPr lang="zh-CN" altLang="en-US" dirty="0"/>
              <a:t> </a:t>
            </a:r>
            <a:r>
              <a:rPr lang="en-US" altLang="zh-CN" dirty="0"/>
              <a:t>engineering</a:t>
            </a:r>
            <a:r>
              <a:rPr lang="zh-CN" altLang="en-US" dirty="0"/>
              <a:t> </a:t>
            </a:r>
            <a:r>
              <a:rPr lang="en-US" altLang="zh-CN" dirty="0"/>
              <a:t>perspective.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is the end of my talk, I just thank all of you for your time and attention.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a:t>
            </a:r>
            <a:r>
              <a:rPr lang="zh-CN" altLang="en-US" dirty="0"/>
              <a:t> </a:t>
            </a:r>
            <a:r>
              <a:rPr lang="en-US" altLang="zh-CN" dirty="0"/>
              <a:t>am</a:t>
            </a:r>
            <a:r>
              <a:rPr lang="zh-CN" altLang="en-US" dirty="0"/>
              <a:t> </a:t>
            </a:r>
            <a:r>
              <a:rPr lang="en-US" altLang="zh-CN" dirty="0"/>
              <a:t>so</a:t>
            </a:r>
            <a:r>
              <a:rPr lang="zh-CN" altLang="en-US" dirty="0"/>
              <a:t> </a:t>
            </a:r>
            <a:r>
              <a:rPr lang="en-US" altLang="zh-CN" dirty="0"/>
              <a:t>glad</a:t>
            </a:r>
            <a:r>
              <a:rPr lang="zh-CN" altLang="en-US" dirty="0"/>
              <a:t> </a:t>
            </a:r>
            <a:r>
              <a:rPr lang="en-US" altLang="zh-CN" dirty="0"/>
              <a:t>to</a:t>
            </a:r>
            <a:r>
              <a:rPr lang="zh-CN" altLang="en-US" dirty="0"/>
              <a:t> </a:t>
            </a:r>
            <a:r>
              <a:rPr lang="en-US" altLang="zh-CN" dirty="0"/>
              <a:t>be</a:t>
            </a:r>
            <a:r>
              <a:rPr lang="zh-CN" altLang="en-US" dirty="0"/>
              <a:t> </a:t>
            </a:r>
            <a:r>
              <a:rPr lang="en-US" altLang="zh-CN" dirty="0"/>
              <a:t>here,</a:t>
            </a:r>
            <a:r>
              <a:rPr lang="zh-CN" altLang="en-US" dirty="0"/>
              <a:t> </a:t>
            </a:r>
            <a:r>
              <a:rPr lang="en-US" altLang="zh-CN" dirty="0"/>
              <a:t>and</a:t>
            </a:r>
            <a:r>
              <a:rPr lang="zh-CN" altLang="en-US" dirty="0"/>
              <a:t> </a:t>
            </a:r>
            <a:r>
              <a:rPr lang="en-US" altLang="zh-CN" dirty="0"/>
              <a:t>I will be thrilled to take all</a:t>
            </a:r>
            <a:r>
              <a:rPr lang="zh-CN" altLang="en-US" dirty="0"/>
              <a:t> </a:t>
            </a:r>
            <a:r>
              <a:rPr lang="en-US" altLang="zh-CN" dirty="0"/>
              <a:t>of</a:t>
            </a:r>
            <a:r>
              <a:rPr lang="zh-CN" altLang="en-US" dirty="0"/>
              <a:t> </a:t>
            </a:r>
            <a:r>
              <a:rPr lang="en-US" altLang="zh-CN" dirty="0"/>
              <a:t>your questions. Thanks!</a:t>
            </a:r>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60</a:t>
            </a:fld>
            <a:endParaRPr lang="en-CN"/>
          </a:p>
        </p:txBody>
      </p:sp>
    </p:spTree>
    <p:extLst>
      <p:ext uri="{BB962C8B-B14F-4D97-AF65-F5344CB8AC3E}">
        <p14:creationId xmlns:p14="http://schemas.microsoft.com/office/powerpoint/2010/main" val="3368329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61</a:t>
            </a:fld>
            <a:endParaRPr lang="en-CN"/>
          </a:p>
        </p:txBody>
      </p:sp>
    </p:spTree>
    <p:extLst>
      <p:ext uri="{BB962C8B-B14F-4D97-AF65-F5344CB8AC3E}">
        <p14:creationId xmlns:p14="http://schemas.microsoft.com/office/powerpoint/2010/main" val="1053814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ltLang="zh-CN" dirty="0"/>
              <a:t>In this work, the idea of automating estimator development is well implemented by our first-year </a:t>
            </a:r>
            <a:r>
              <a:rPr lang="en-US" altLang="zh-CN" dirty="0" err="1"/>
              <a:t>phd</a:t>
            </a:r>
            <a:r>
              <a:rPr lang="en-US" altLang="zh-CN" dirty="0"/>
              <a:t> student, Chen-chia. Chang.</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This</a:t>
            </a:r>
            <a:r>
              <a:rPr lang="zh-CN" altLang="en-US" dirty="0"/>
              <a:t> </a:t>
            </a:r>
            <a:r>
              <a:rPr lang="en-US" altLang="zh-CN" dirty="0"/>
              <a:t>figure</a:t>
            </a:r>
            <a:r>
              <a:rPr lang="zh-CN" altLang="en-US" dirty="0"/>
              <a:t> </a:t>
            </a:r>
            <a:r>
              <a:rPr lang="en-US" altLang="zh-CN" dirty="0"/>
              <a:t>shows</a:t>
            </a:r>
            <a:r>
              <a:rPr lang="zh-CN" altLang="en-US" dirty="0"/>
              <a:t> </a:t>
            </a:r>
            <a:r>
              <a:rPr lang="en-US" altLang="zh-CN" dirty="0"/>
              <a:t>the general model architecture of our proposed routability estimator. </a:t>
            </a:r>
          </a:p>
          <a:p>
            <a:pPr marL="0" lvl="0" indent="0" algn="l" rtl="0">
              <a:spcBef>
                <a:spcPts val="0"/>
              </a:spcBef>
              <a:spcAft>
                <a:spcPts val="0"/>
              </a:spcAft>
              <a:buNone/>
            </a:pPr>
            <a:r>
              <a:rPr lang="en-US" altLang="zh-CN" dirty="0"/>
              <a:t>There are altogether six blue blocks, representing large searchable parts, and the yellow blocks are simple fixed parts.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t>
            </a:r>
          </a:p>
          <a:p>
            <a:pPr marL="0" lvl="0" indent="0" algn="l" rtl="0">
              <a:spcBef>
                <a:spcPts val="0"/>
              </a:spcBef>
              <a:spcAft>
                <a:spcPts val="0"/>
              </a:spcAft>
              <a:buNone/>
            </a:pPr>
            <a:r>
              <a:rPr lang="en-US" altLang="zh-CN" dirty="0"/>
              <a:t>[click] Then</a:t>
            </a:r>
            <a:r>
              <a:rPr lang="zh-CN" altLang="en-US" dirty="0"/>
              <a:t> </a:t>
            </a:r>
            <a:r>
              <a:rPr lang="en-US" altLang="zh-CN" dirty="0"/>
              <a:t>we</a:t>
            </a:r>
            <a:r>
              <a:rPr lang="zh-CN" altLang="en-US" dirty="0"/>
              <a:t> </a:t>
            </a:r>
            <a:r>
              <a:rPr lang="en-US" altLang="zh-CN" dirty="0"/>
              <a:t>look</a:t>
            </a:r>
            <a:r>
              <a:rPr lang="zh-CN" altLang="en-US" dirty="0"/>
              <a:t> </a:t>
            </a:r>
            <a:r>
              <a:rPr lang="en-US" altLang="zh-CN" dirty="0"/>
              <a:t>at</a:t>
            </a:r>
            <a:r>
              <a:rPr lang="zh-CN" altLang="en-US" dirty="0"/>
              <a:t> </a:t>
            </a:r>
            <a:r>
              <a:rPr lang="en-US" altLang="zh-CN" dirty="0"/>
              <a:t>the search space of each</a:t>
            </a:r>
            <a:r>
              <a:rPr lang="zh-CN" altLang="en-US" dirty="0"/>
              <a:t> </a:t>
            </a:r>
            <a:r>
              <a:rPr lang="en-US" altLang="zh-CN" dirty="0"/>
              <a:t>blue</a:t>
            </a:r>
            <a:r>
              <a:rPr lang="zh-CN" altLang="en-US" dirty="0"/>
              <a:t> </a:t>
            </a:r>
            <a:r>
              <a:rPr lang="en-US" altLang="zh-CN" dirty="0"/>
              <a:t>searchable</a:t>
            </a:r>
            <a:r>
              <a:rPr lang="zh-CN" altLang="en-US" dirty="0"/>
              <a:t> </a:t>
            </a:r>
            <a:r>
              <a:rPr lang="en-US" altLang="zh-CN" dirty="0"/>
              <a:t>block.</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Each</a:t>
            </a:r>
            <a:r>
              <a:rPr lang="zh-CN" altLang="en-US" dirty="0"/>
              <a:t> </a:t>
            </a:r>
            <a:r>
              <a:rPr lang="en-US" altLang="zh-CN" dirty="0"/>
              <a:t>block is independently sampled from </a:t>
            </a:r>
            <a:r>
              <a:rPr lang="en-US" altLang="zh-CN" sz="1600" dirty="0"/>
              <a:t>this</a:t>
            </a:r>
            <a:r>
              <a:rPr lang="en-US" sz="1600" dirty="0"/>
              <a:t> completely-ordered graph </a:t>
            </a:r>
            <a:r>
              <a:rPr lang="en-US" altLang="zh-CN" sz="1600" dirty="0"/>
              <a:t>with seven</a:t>
            </a:r>
            <a:r>
              <a:rPr lang="zh-CN" altLang="en-US" sz="1600" dirty="0"/>
              <a:t> </a:t>
            </a:r>
            <a:r>
              <a:rPr lang="en-US" altLang="zh-CN" sz="1600" dirty="0"/>
              <a:t>nodes.</a:t>
            </a:r>
            <a:r>
              <a:rPr lang="zh-CN" altLang="en-US" sz="1600" dirty="0"/>
              <a:t> </a:t>
            </a:r>
            <a:r>
              <a:rPr lang="en-US" altLang="zh-CN" sz="1600" dirty="0"/>
              <a:t>E</a:t>
            </a:r>
            <a:r>
              <a:rPr lang="en-US" altLang="zh-CN" dirty="0"/>
              <a:t>ach</a:t>
            </a:r>
            <a:r>
              <a:rPr lang="zh-CN" altLang="en-US" dirty="0"/>
              <a:t> </a:t>
            </a:r>
            <a:r>
              <a:rPr lang="en-US" altLang="zh-CN" dirty="0"/>
              <a:t>node</a:t>
            </a:r>
            <a:r>
              <a:rPr lang="zh-CN" altLang="en-US" dirty="0"/>
              <a:t> </a:t>
            </a:r>
            <a:r>
              <a:rPr lang="en-US" altLang="zh-CN" dirty="0"/>
              <a:t>denotes</a:t>
            </a:r>
            <a:r>
              <a:rPr lang="zh-CN" altLang="en-US" dirty="0"/>
              <a:t> </a:t>
            </a:r>
            <a:r>
              <a:rPr lang="en-US" altLang="zh-CN" dirty="0"/>
              <a:t>one</a:t>
            </a:r>
            <a:r>
              <a:rPr lang="zh-CN" altLang="en-US" dirty="0"/>
              <a:t> </a:t>
            </a:r>
            <a:r>
              <a:rPr lang="en-US" altLang="zh-CN" b="1" dirty="0"/>
              <a:t>convolutional</a:t>
            </a:r>
            <a:r>
              <a:rPr lang="zh-CN" altLang="en-US" dirty="0"/>
              <a:t> </a:t>
            </a:r>
            <a:r>
              <a:rPr lang="en-US" altLang="zh-CN" dirty="0"/>
              <a:t>operation,</a:t>
            </a:r>
            <a:r>
              <a:rPr lang="zh-CN" altLang="en-US" dirty="0"/>
              <a:t> </a:t>
            </a:r>
            <a:r>
              <a:rPr lang="en-US" altLang="zh-CN" dirty="0"/>
              <a:t>and</a:t>
            </a:r>
            <a:r>
              <a:rPr lang="zh-CN" altLang="en-US" dirty="0"/>
              <a:t> </a:t>
            </a:r>
            <a:r>
              <a:rPr lang="en-US" altLang="zh-CN" dirty="0"/>
              <a:t>each</a:t>
            </a:r>
            <a:r>
              <a:rPr lang="zh-CN" altLang="en-US" dirty="0"/>
              <a:t> </a:t>
            </a:r>
            <a:r>
              <a:rPr lang="en-US" altLang="zh-CN" dirty="0"/>
              <a:t>edge</a:t>
            </a:r>
            <a:r>
              <a:rPr lang="zh-CN" altLang="en-US" dirty="0"/>
              <a:t> </a:t>
            </a:r>
            <a:r>
              <a:rPr lang="en-US" altLang="zh-CN" dirty="0"/>
              <a:t>denotes</a:t>
            </a:r>
            <a:r>
              <a:rPr lang="zh-CN" altLang="en-US" dirty="0"/>
              <a:t> </a:t>
            </a:r>
            <a:r>
              <a:rPr lang="en-US" altLang="zh-CN" dirty="0"/>
              <a:t>the</a:t>
            </a:r>
            <a:r>
              <a:rPr lang="zh-CN" altLang="en-US" dirty="0"/>
              <a:t> </a:t>
            </a:r>
            <a:r>
              <a:rPr lang="en-US" altLang="zh-CN" dirty="0"/>
              <a:t>data</a:t>
            </a:r>
            <a:r>
              <a:rPr lang="zh-CN" altLang="en-US" dirty="0"/>
              <a:t> </a:t>
            </a:r>
            <a:r>
              <a:rPr lang="en-US" altLang="zh-CN" dirty="0"/>
              <a:t>path.</a:t>
            </a:r>
            <a:r>
              <a:rPr lang="zh-CN" altLang="en-US" dirty="0"/>
              <a:t> </a:t>
            </a:r>
            <a:endParaRPr lang="en-US" altLang="zh-CN" dirty="0"/>
          </a:p>
          <a:p>
            <a:pPr marL="0" lvl="0" indent="0" algn="l" rtl="0">
              <a:spcBef>
                <a:spcPts val="0"/>
              </a:spcBef>
              <a:spcAft>
                <a:spcPts val="0"/>
              </a:spcAft>
              <a:buNone/>
            </a:pPr>
            <a:r>
              <a:rPr lang="en-US" altLang="zh-CN" dirty="0"/>
              <a:t>[click]</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t>
            </a:r>
            <a:r>
              <a:rPr lang="zh-CN" altLang="en-US" dirty="0"/>
              <a:t> </a:t>
            </a:r>
            <a:r>
              <a:rPr lang="en-US" altLang="zh-CN" dirty="0"/>
              <a:t>For</a:t>
            </a:r>
            <a:r>
              <a:rPr lang="zh-CN" altLang="en-US" dirty="0"/>
              <a:t> </a:t>
            </a:r>
            <a:r>
              <a:rPr lang="en-US" altLang="zh-CN" dirty="0"/>
              <a:t>each</a:t>
            </a:r>
            <a:r>
              <a:rPr lang="zh-CN" altLang="en-US" dirty="0"/>
              <a:t> </a:t>
            </a:r>
            <a:r>
              <a:rPr lang="en-US" altLang="zh-CN" dirty="0"/>
              <a:t>node,</a:t>
            </a:r>
            <a:r>
              <a:rPr lang="zh-CN" altLang="en-US" dirty="0"/>
              <a:t> </a:t>
            </a:r>
            <a:r>
              <a:rPr lang="en-US" altLang="zh-CN" dirty="0"/>
              <a:t>its</a:t>
            </a:r>
            <a:r>
              <a:rPr lang="zh-CN" altLang="en-US" dirty="0"/>
              <a:t> </a:t>
            </a:r>
            <a:r>
              <a:rPr lang="en-US" altLang="zh-CN" dirty="0"/>
              <a:t>convolutional operation</a:t>
            </a:r>
            <a:r>
              <a:rPr lang="zh-CN" altLang="en-US" dirty="0"/>
              <a:t> </a:t>
            </a:r>
            <a:r>
              <a:rPr lang="en-US" altLang="zh-CN" dirty="0"/>
              <a:t>is selected from four options.</a:t>
            </a:r>
            <a:r>
              <a:rPr lang="zh-CN" altLang="en-US" sz="1600" dirty="0"/>
              <a:t>  </a:t>
            </a:r>
            <a:r>
              <a:rPr lang="en-US" altLang="zh-CN" sz="1600" dirty="0"/>
              <a:t>The</a:t>
            </a:r>
            <a:r>
              <a:rPr lang="zh-CN" altLang="en-US" sz="1600" dirty="0"/>
              <a:t> </a:t>
            </a:r>
            <a:r>
              <a:rPr lang="en-US" altLang="zh-CN" sz="1600" dirty="0"/>
              <a:t>first</a:t>
            </a:r>
            <a:r>
              <a:rPr lang="zh-CN" altLang="en-US" sz="1600" dirty="0"/>
              <a:t> </a:t>
            </a:r>
            <a:r>
              <a:rPr lang="en-US" altLang="zh-CN" sz="1600" dirty="0"/>
              <a:t>two</a:t>
            </a:r>
            <a:r>
              <a:rPr lang="zh-CN" altLang="en-US" sz="1600" dirty="0"/>
              <a:t> </a:t>
            </a:r>
            <a:r>
              <a:rPr lang="en-US" altLang="zh-CN" sz="1600" dirty="0"/>
              <a:t>options are</a:t>
            </a:r>
            <a:r>
              <a:rPr lang="zh-CN" altLang="en-US" sz="1600" dirty="0"/>
              <a:t> </a:t>
            </a:r>
            <a:r>
              <a:rPr lang="en-US" altLang="zh-CN" sz="1600" dirty="0"/>
              <a:t>standard</a:t>
            </a:r>
            <a:r>
              <a:rPr lang="zh-CN" altLang="en-US" sz="1600" dirty="0"/>
              <a:t> </a:t>
            </a:r>
            <a:r>
              <a:rPr lang="en-US" altLang="zh-CN" sz="1600" dirty="0"/>
              <a:t>convolutions</a:t>
            </a:r>
            <a:r>
              <a:rPr lang="zh-CN" altLang="en-US" sz="1600" dirty="0"/>
              <a:t> </a:t>
            </a:r>
            <a:r>
              <a:rPr lang="en-US" altLang="zh-CN" sz="1600" dirty="0"/>
              <a:t>with 32 or 64 kernels. Denoted as the C32 and C64 here. </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Besides these standard convolutions, we also include the Atrous or named dilated convolution in the candidate operation. As this animation shows, it looks at a *larger* range of inputs. In addition, we also include a more complex option, [-It is a mixed convolution operation]. It supports different size of convolution kernels for different channels.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As for the edges, since these edges are [- sampled from </a:t>
            </a:r>
            <a:r>
              <a:rPr lang="en-US" sz="1600" dirty="0"/>
              <a:t>completely-ordered graph</a:t>
            </a:r>
            <a:r>
              <a:rPr lang="en-US" altLang="zh-CN" dirty="0"/>
              <a:t>], So it supports any combinations of node connections.</a:t>
            </a:r>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62</a:t>
            </a:fld>
            <a:endParaRPr lang="en-CN"/>
          </a:p>
        </p:txBody>
      </p:sp>
    </p:spTree>
    <p:extLst>
      <p:ext uri="{BB962C8B-B14F-4D97-AF65-F5344CB8AC3E}">
        <p14:creationId xmlns:p14="http://schemas.microsoft.com/office/powerpoint/2010/main" val="266419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workload execution preview </a:t>
            </a:r>
            <a:r>
              <a:rPr lang="en-US" altLang="zh-CN" dirty="0"/>
              <a:t>using</a:t>
            </a:r>
            <a:r>
              <a:rPr lang="en-GB" dirty="0"/>
              <a:t> APOLLO. This trace </a:t>
            </a:r>
            <a:r>
              <a:rPr lang="en-US" altLang="zh-CN" dirty="0"/>
              <a:t>is</a:t>
            </a:r>
            <a:r>
              <a:rPr lang="zh-CN" altLang="en-US" dirty="0"/>
              <a:t> </a:t>
            </a:r>
            <a:r>
              <a:rPr lang="en-GB" dirty="0"/>
              <a:t>hmmer simpoint </a:t>
            </a:r>
            <a:r>
              <a:rPr lang="en-US" dirty="0"/>
              <a:t>from SPEC</a:t>
            </a:r>
            <a:r>
              <a:rPr lang="en-GB" dirty="0"/>
              <a:t>. </a:t>
            </a:r>
          </a:p>
          <a:p>
            <a:endParaRPr lang="en-GB" dirty="0"/>
          </a:p>
          <a:p>
            <a:r>
              <a:rPr lang="en-GB" dirty="0"/>
              <a:t>The entire simpoint consists of 17 Million cycles, and here we show part of the trace. [click] Simulating this simpoint based on the emulator takes about 2 weeks overall.  In comparison, APOLLO can approach within 90-95% of the accuracy within a few minutes.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dirty="0"/>
          </a:p>
          <a:p>
            <a:r>
              <a:rPr lang="en-GB" dirty="0"/>
              <a:t>Also, I want to emphasize the per-cycle temporal resolution in this plot. This fine-grained temporal resolution enables unprecedented power introspection, and cannot be achieved by other techniques with this speed. </a:t>
            </a:r>
          </a:p>
          <a:p>
            <a:endParaRPr lang="en-GB" dirty="0"/>
          </a:p>
          <a:p>
            <a:r>
              <a:rPr lang="en-GB" dirty="0"/>
              <a:t>So these are the strength of APOLLO, now I will start to introduce how we construct such a model. </a:t>
            </a:r>
          </a:p>
          <a:p>
            <a:endParaRPr lang="en-GB" dirty="0"/>
          </a:p>
          <a:p>
            <a:endParaRPr lang="en-GB" dirty="0"/>
          </a:p>
          <a:p>
            <a:r>
              <a:rPr lang="en-GB" dirty="0"/>
              <a:t>[4</a:t>
            </a:r>
            <a:r>
              <a:rPr lang="en-US" altLang="zh-CN" dirty="0"/>
              <a:t>.5</a:t>
            </a:r>
            <a:r>
              <a:rPr lang="en-GB" dirty="0"/>
              <a:t> mins]</a:t>
            </a:r>
          </a:p>
          <a:p>
            <a:endParaRPr lang="en-GB" dirty="0"/>
          </a:p>
        </p:txBody>
      </p:sp>
      <p:sp>
        <p:nvSpPr>
          <p:cNvPr id="4" name="Slide Number Placeholder 3"/>
          <p:cNvSpPr>
            <a:spLocks noGrp="1"/>
          </p:cNvSpPr>
          <p:nvPr>
            <p:ph type="sldNum" sz="quarter" idx="5"/>
          </p:nvPr>
        </p:nvSpPr>
        <p:spPr/>
        <p:txBody>
          <a:bodyPr/>
          <a:lstStyle/>
          <a:p>
            <a:fld id="{A68CE120-882A-C349-9195-5861423BFB9B}" type="slidenum">
              <a:rPr lang="en-CN" smtClean="0"/>
              <a:t>63</a:t>
            </a:fld>
            <a:endParaRPr lang="en-CN"/>
          </a:p>
        </p:txBody>
      </p:sp>
    </p:spTree>
    <p:extLst>
      <p:ext uri="{BB962C8B-B14F-4D97-AF65-F5344CB8AC3E}">
        <p14:creationId xmlns:p14="http://schemas.microsoft.com/office/powerpoint/2010/main" val="39285433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 In summary, [click] we propose a </a:t>
            </a:r>
            <a:r>
              <a:rPr lang="en-GB" b="0"/>
              <a:t>fast power-modelling method, which has a material impact in how we design and deploy CPUs</a:t>
            </a:r>
          </a:p>
          <a:p>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r>
              <a:rPr lang="en-GB" b="0"/>
              <a:t>-- with the help of a</a:t>
            </a:r>
            <a:r>
              <a:rPr lang="en-GB"/>
              <a:t>ccurate power-introspection, we can better understand and analyse the impact of micro-architectural features</a:t>
            </a:r>
          </a:p>
          <a:p>
            <a:pPr marL="0" marR="0" lvl="0" indent="0" algn="l" defTabSz="914400" rtl="0" eaLnBrk="0" fontAlgn="base" latinLnBrk="0" hangingPunct="0">
              <a:lnSpc>
                <a:spcPct val="100000"/>
              </a:lnSpc>
              <a:spcBef>
                <a:spcPts val="600"/>
              </a:spcBef>
              <a:spcAft>
                <a:spcPct val="0"/>
              </a:spcAft>
              <a:buClrTx/>
              <a:buSzTx/>
              <a:buFontTx/>
              <a:buNone/>
              <a:tabLst/>
              <a:defRPr/>
            </a:pPr>
            <a:r>
              <a:rPr lang="en-GB"/>
              <a:t>-- Runtime introspection can help in managing both sustained power-consumption and transients</a:t>
            </a:r>
            <a:endParaRPr lang="en-GB" b="0"/>
          </a:p>
          <a:p>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r>
              <a:rPr lang="en-GB" b="0"/>
              <a:t>In this work, [click] </a:t>
            </a:r>
            <a:r>
              <a:rPr lang="en-GB" b="0" u="sng"/>
              <a:t>Microarchitecture agnostic </a:t>
            </a:r>
            <a:r>
              <a:rPr lang="en-GB" b="0"/>
              <a:t>methodology\ is automated and therefore, it can scale to multiple </a:t>
            </a:r>
            <a:r>
              <a:rPr lang="en-GB" b="1"/>
              <a:t>compute</a:t>
            </a:r>
            <a:r>
              <a:rPr lang="en-US" b="0"/>
              <a:t>-</a:t>
            </a:r>
            <a:r>
              <a:rPr lang="en-GB" b="0"/>
              <a:t>solutions. Not limited to CPUs, also for </a:t>
            </a:r>
            <a:r>
              <a:rPr lang="en-GB" b="1"/>
              <a:t>GPUs, NPUs and even for sub-blocks</a:t>
            </a:r>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r>
              <a:rPr lang="en-GB" b="0"/>
              <a:t>[**click] This work enables </a:t>
            </a:r>
            <a:r>
              <a:rPr lang="en-US" altLang="zh-CN" b="0"/>
              <a:t>many</a:t>
            </a:r>
            <a:r>
              <a:rPr lang="zh-CN" altLang="en-US" b="0"/>
              <a:t> </a:t>
            </a:r>
            <a:r>
              <a:rPr lang="en-GB" b="0"/>
              <a:t>potential applications</a:t>
            </a:r>
            <a:r>
              <a:rPr lang="en-US" altLang="zh-CN" b="0"/>
              <a:t>,</a:t>
            </a:r>
            <a:r>
              <a:rPr lang="en-GB" b="0"/>
              <a:t> </a:t>
            </a:r>
            <a:r>
              <a:rPr lang="en-GB" b="1"/>
              <a:t>from</a:t>
            </a:r>
            <a:r>
              <a:rPr lang="en-GB" b="0"/>
              <a:t> power/thermal management in</a:t>
            </a:r>
            <a:r>
              <a:rPr lang="zh-CN" altLang="en-US" b="0"/>
              <a:t> </a:t>
            </a:r>
            <a:r>
              <a:rPr lang="en-US" altLang="zh-CN" b="0"/>
              <a:t>SoCs</a:t>
            </a:r>
            <a:r>
              <a:rPr lang="zh-CN" altLang="en-US" b="0"/>
              <a:t> </a:t>
            </a:r>
            <a:r>
              <a:rPr lang="en-GB" b="1"/>
              <a:t>to</a:t>
            </a:r>
            <a:r>
              <a:rPr lang="en-GB" b="0"/>
              <a:t> CPU-driven proactive droop-mitigation </a:t>
            </a:r>
          </a:p>
          <a:p>
            <a:endParaRPr lang="en-US" b="0"/>
          </a:p>
          <a:p>
            <a:pPr marL="0" marR="0" lvl="0" indent="0" algn="l" defTabSz="914400" rtl="0" eaLnBrk="0" fontAlgn="base" latinLnBrk="0" hangingPunct="0">
              <a:lnSpc>
                <a:spcPct val="100000"/>
              </a:lnSpc>
              <a:spcBef>
                <a:spcPts val="600"/>
              </a:spcBef>
              <a:spcAft>
                <a:spcPct val="0"/>
              </a:spcAft>
              <a:buClrTx/>
              <a:buSzTx/>
              <a:buFontTx/>
              <a:buNone/>
              <a:tabLst/>
              <a:defRPr/>
            </a:pPr>
            <a:r>
              <a:rPr lang="en-US" b="0"/>
              <a:t>And lastly, [click] we believe </a:t>
            </a:r>
            <a:r>
              <a:rPr lang="en-GB" b="0"/>
              <a:t>ML/Data-Science approaches are potential </a:t>
            </a:r>
            <a:r>
              <a:rPr lang="en-GB" b="1"/>
              <a:t>disruptors</a:t>
            </a:r>
            <a:r>
              <a:rPr lang="en-GB" b="0"/>
              <a:t> to **</a:t>
            </a:r>
            <a:r>
              <a:rPr lang="en-GB" b="0" u="sng"/>
              <a:t>many aspects </a:t>
            </a:r>
            <a:r>
              <a:rPr lang="en-GB" b="0"/>
              <a:t>of design.</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b="0"/>
          </a:p>
          <a:p>
            <a:pPr marL="0" marR="0" lvl="0" indent="0" algn="l" defTabSz="914400" rtl="0" eaLnBrk="0" fontAlgn="base" latinLnBrk="0" hangingPunct="0">
              <a:lnSpc>
                <a:spcPct val="100000"/>
              </a:lnSpc>
              <a:spcBef>
                <a:spcPts val="600"/>
              </a:spcBef>
              <a:spcAft>
                <a:spcPct val="0"/>
              </a:spcAft>
              <a:buClrTx/>
              <a:buSzTx/>
              <a:buFontTx/>
              <a:buNone/>
              <a:tabLst/>
              <a:defRPr/>
            </a:pPr>
            <a:r>
              <a:rPr lang="en-GB" b="0"/>
              <a:t>-- </a:t>
            </a:r>
            <a:r>
              <a:rPr lang="en-GB"/>
              <a:t>Not just power, but also other </a:t>
            </a:r>
            <a:r>
              <a:rPr lang="en-GB" b="1"/>
              <a:t>aspects</a:t>
            </a:r>
            <a:r>
              <a:rPr lang="en-GB"/>
              <a:t> in physical design and micro-architecture design exploration.</a:t>
            </a:r>
            <a:endParaRPr lang="en-GB" b="0"/>
          </a:p>
          <a:p>
            <a:endParaRPr lang="en-US"/>
          </a:p>
          <a:p>
            <a:endParaRPr lang="en-US"/>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65</a:t>
            </a:fld>
            <a:endParaRPr lang="en-US" altLang="en-US"/>
          </a:p>
        </p:txBody>
      </p:sp>
    </p:spTree>
    <p:extLst>
      <p:ext uri="{BB962C8B-B14F-4D97-AF65-F5344CB8AC3E}">
        <p14:creationId xmlns:p14="http://schemas.microsoft.com/office/powerpoint/2010/main" val="3831751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slide shows an overview of the OPM hardware design, which consists of three simple parts and is easy to implement. </a:t>
            </a:r>
          </a:p>
          <a:p>
            <a:endParaRPr lang="en-CN" dirty="0"/>
          </a:p>
          <a:p>
            <a:r>
              <a:rPr lang="en-CN" dirty="0"/>
              <a:t>Finally, it uses one counter to measure averaged power of T-cycle maesurement window. The T is any number equals to the power of 2, such that the division is realized by directly dropping the lowest logT bits. </a:t>
            </a:r>
          </a:p>
        </p:txBody>
      </p:sp>
      <p:sp>
        <p:nvSpPr>
          <p:cNvPr id="4" name="Slide Number Placeholder 3"/>
          <p:cNvSpPr>
            <a:spLocks noGrp="1"/>
          </p:cNvSpPr>
          <p:nvPr>
            <p:ph type="sldNum" sz="quarter" idx="5"/>
          </p:nvPr>
        </p:nvSpPr>
        <p:spPr/>
        <p:txBody>
          <a:bodyPr/>
          <a:lstStyle/>
          <a:p>
            <a:fld id="{A68CE120-882A-C349-9195-5861423BFB9B}" type="slidenum">
              <a:rPr lang="en-CN" smtClean="0"/>
              <a:t>69</a:t>
            </a:fld>
            <a:endParaRPr lang="en-CN"/>
          </a:p>
        </p:txBody>
      </p:sp>
    </p:spTree>
    <p:extLst>
      <p:ext uri="{BB962C8B-B14F-4D97-AF65-F5344CB8AC3E}">
        <p14:creationId xmlns:p14="http://schemas.microsoft.com/office/powerpoint/2010/main" val="3581960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an overview of the OPM hardware design, which consists of three major parts and is easy to implement. </a:t>
            </a:r>
          </a:p>
          <a:p>
            <a:endParaRPr lang="en-CN" dirty="0"/>
          </a:p>
          <a:p>
            <a:r>
              <a:rPr lang="en-US" altLang="zh-CN" dirty="0"/>
              <a:t>[click]</a:t>
            </a:r>
            <a:endParaRPr lang="en-CN" dirty="0"/>
          </a:p>
          <a:p>
            <a:r>
              <a:rPr lang="en-CN" dirty="0"/>
              <a:t>First, </a:t>
            </a:r>
            <a:r>
              <a:rPr lang="en-US" sz="1600" kern="1200" dirty="0">
                <a:solidFill>
                  <a:schemeClr val="tx1"/>
                </a:solidFill>
                <a:effectLst/>
                <a:latin typeface="+mn-lt"/>
                <a:ea typeface="+mn-ea"/>
                <a:cs typeface="+mn-cs"/>
              </a:rPr>
              <a:t>The “interface" latches the input signals using the register interface</a:t>
            </a:r>
            <a:r>
              <a:rPr lang="en-US" altLang="zh-CN" sz="1600" kern="1200" dirty="0">
                <a:solidFill>
                  <a:schemeClr val="tx1"/>
                </a:solidFill>
                <a:effectLst/>
                <a:latin typeface="+mn-lt"/>
                <a:ea typeface="+mn-ea"/>
                <a:cs typeface="+mn-cs"/>
              </a:rPr>
              <a:t>.</a:t>
            </a:r>
            <a:r>
              <a:rPr 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a:t>
            </a:r>
            <a:r>
              <a:rPr lang="en-US" sz="1600" kern="1200" dirty="0">
                <a:solidFill>
                  <a:schemeClr val="tx1"/>
                </a:solidFill>
                <a:effectLst/>
                <a:latin typeface="+mn-lt"/>
                <a:ea typeface="+mn-ea"/>
                <a:cs typeface="+mn-cs"/>
              </a:rPr>
              <a:t>hen </a:t>
            </a:r>
            <a:r>
              <a:rPr lang="en-US" altLang="zh-CN" sz="1600" kern="1200" dirty="0">
                <a:solidFill>
                  <a:schemeClr val="tx1"/>
                </a:solidFill>
                <a:effectLst/>
                <a:latin typeface="+mn-lt"/>
                <a:ea typeface="+mn-ea"/>
                <a:cs typeface="+mn-cs"/>
              </a:rPr>
              <a:t>it</a:t>
            </a:r>
            <a:r>
              <a:rPr lang="zh-CN" altLang="en-US" sz="1600"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extracts per-cycle toggling activities       as binary input for each proxy. </a:t>
            </a:r>
            <a:endParaRPr lang="en-US" dirty="0"/>
          </a:p>
          <a:p>
            <a:endParaRPr lang="en-CN" dirty="0"/>
          </a:p>
          <a:p>
            <a:r>
              <a:rPr lang="en-US" altLang="zh-CN" dirty="0"/>
              <a:t>[click]</a:t>
            </a: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Then </a:t>
            </a:r>
            <a:r>
              <a:rPr lang="en-US" sz="1600" kern="1200" dirty="0">
                <a:solidFill>
                  <a:schemeClr val="tx1"/>
                </a:solidFill>
                <a:effectLst/>
                <a:latin typeface="+mn-lt"/>
                <a:ea typeface="+mn-ea"/>
                <a:cs typeface="+mn-cs"/>
              </a:rPr>
              <a:t>the “computation” component calculates the *per-cycle power* </a:t>
            </a:r>
            <a:r>
              <a:rPr lang="en-US" altLang="zh-CN" sz="1600" kern="1200" dirty="0">
                <a:solidFill>
                  <a:schemeClr val="tx1"/>
                </a:solidFill>
                <a:effectLst/>
                <a:latin typeface="+mn-lt"/>
                <a:ea typeface="+mn-ea"/>
                <a:cs typeface="+mn-cs"/>
              </a:rPr>
              <a:t>based</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on</a:t>
            </a:r>
            <a:r>
              <a:rPr lang="zh-CN" altLang="en-US" sz="1600"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the quantized weights</a:t>
            </a:r>
            <a:r>
              <a:rPr lang="zh-CN" altLang="en-US" sz="1600" kern="1200" dirty="0">
                <a:solidFill>
                  <a:schemeClr val="tx1"/>
                </a:solidFill>
                <a:effectLst/>
                <a:latin typeface="+mn-lt"/>
                <a:ea typeface="+mn-ea"/>
                <a:cs typeface="+mn-cs"/>
              </a:rPr>
              <a:t> </a:t>
            </a:r>
            <a:r>
              <a:rPr lang="en-US" altLang="zh-CN" sz="1600" b="1" kern="1200" dirty="0">
                <a:solidFill>
                  <a:schemeClr val="tx1"/>
                </a:solidFill>
                <a:effectLst/>
                <a:latin typeface="+mn-lt"/>
                <a:ea typeface="+mn-ea"/>
                <a:cs typeface="+mn-cs"/>
              </a:rPr>
              <a:t>w</a:t>
            </a:r>
            <a:r>
              <a:rPr lang="zh-CN" altLang="en-US" sz="1600"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and </a:t>
            </a:r>
            <a:r>
              <a:rPr lang="en-US" altLang="zh-CN" sz="1600" kern="1200" dirty="0">
                <a:solidFill>
                  <a:schemeClr val="tx1"/>
                </a:solidFill>
                <a:effectLst/>
                <a:latin typeface="+mn-lt"/>
                <a:ea typeface="+mn-ea"/>
                <a:cs typeface="+mn-cs"/>
              </a:rPr>
              <a:t>proxies</a:t>
            </a:r>
            <a:r>
              <a:rPr lang="zh-CN" altLang="en-US" sz="1600" kern="1200" dirty="0">
                <a:solidFill>
                  <a:schemeClr val="tx1"/>
                </a:solidFill>
                <a:effectLst/>
                <a:latin typeface="+mn-lt"/>
                <a:ea typeface="+mn-ea"/>
                <a:cs typeface="+mn-cs"/>
              </a:rPr>
              <a:t> </a:t>
            </a:r>
            <a:r>
              <a:rPr lang="en-US" altLang="zh-CN" sz="1600" b="1" kern="1200" dirty="0">
                <a:solidFill>
                  <a:schemeClr val="tx1"/>
                </a:solidFill>
                <a:effectLst/>
                <a:latin typeface="+mn-lt"/>
                <a:ea typeface="+mn-ea"/>
                <a:cs typeface="+mn-cs"/>
              </a:rPr>
              <a:t>x</a:t>
            </a:r>
            <a:r>
              <a:rPr lang="en-US" sz="1600" kern="1200" dirty="0">
                <a:solidFill>
                  <a:schemeClr val="tx1"/>
                </a:solidFill>
                <a:effectLst/>
                <a:latin typeface="+mn-lt"/>
                <a:ea typeface="+mn-ea"/>
                <a:cs typeface="+mn-cs"/>
              </a:rPr>
              <a:t>.</a:t>
            </a:r>
            <a:endParaRPr lang="en-CN" dirty="0"/>
          </a:p>
          <a:p>
            <a:endParaRPr lang="en-CN" dirty="0"/>
          </a:p>
          <a:p>
            <a:r>
              <a:rPr lang="en-US" altLang="zh-CN" dirty="0"/>
              <a:t>[click]</a:t>
            </a:r>
            <a:endParaRPr lang="en-CN" dirty="0"/>
          </a:p>
          <a:p>
            <a:r>
              <a:rPr lang="en-CN" dirty="0"/>
              <a:t>Finally, it uses one counter to support the calculation of averaged power with any T-cycle measurement window. </a:t>
            </a:r>
          </a:p>
          <a:p>
            <a:r>
              <a:rPr lang="en-CN" dirty="0"/>
              <a:t>The window size T can be set to </a:t>
            </a:r>
            <a:r>
              <a:rPr lang="zh-CN" altLang="en-US" dirty="0"/>
              <a:t>*</a:t>
            </a:r>
            <a:r>
              <a:rPr lang="en-CN" dirty="0"/>
              <a:t>any number</a:t>
            </a:r>
            <a:r>
              <a:rPr lang="zh-CN" altLang="en-US" dirty="0"/>
              <a:t>*</a:t>
            </a:r>
            <a:r>
              <a:rPr lang="en-CN" dirty="0"/>
              <a:t> equals to the </a:t>
            </a:r>
            <a:r>
              <a:rPr lang="en-CN" b="1" dirty="0"/>
              <a:t>power</a:t>
            </a:r>
            <a:r>
              <a:rPr lang="en-CN" dirty="0"/>
              <a:t> of 2, such that the division is realized by directly dropping    the lowest </a:t>
            </a:r>
            <a:r>
              <a:rPr lang="en-CN" b="1" dirty="0"/>
              <a:t>log  T</a:t>
            </a:r>
            <a:r>
              <a:rPr lang="en-CN" dirty="0"/>
              <a:t> bits. </a:t>
            </a:r>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this</a:t>
            </a:r>
            <a:r>
              <a:rPr lang="zh-CN" altLang="en-US" dirty="0"/>
              <a:t> </a:t>
            </a:r>
            <a:r>
              <a:rPr lang="en-US" altLang="zh-CN" dirty="0"/>
              <a:t>OPM design, [click] it only</a:t>
            </a:r>
            <a:r>
              <a:rPr lang="zh-CN" altLang="en-US" dirty="0"/>
              <a:t> </a:t>
            </a:r>
            <a:r>
              <a:rPr lang="en-US" altLang="zh-CN" dirty="0"/>
              <a:t>includes </a:t>
            </a:r>
            <a:r>
              <a:rPr lang="en-CN" b="1" dirty="0"/>
              <a:t>Q</a:t>
            </a:r>
            <a:r>
              <a:rPr lang="en-CN" dirty="0"/>
              <a:t> binary inputs and same number of </a:t>
            </a:r>
            <a:r>
              <a:rPr lang="zh-CN" altLang="en-US" b="1" dirty="0"/>
              <a:t> </a:t>
            </a:r>
            <a:r>
              <a:rPr lang="en-CN" dirty="0"/>
              <a:t>quantized weights</a:t>
            </a:r>
            <a:r>
              <a:rPr lang="en-US" altLang="zh-CN" dirty="0"/>
              <a:t>. There are no multipliers and only one counter. So this cost is much lower than all previous 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this OPM hardware design, of</a:t>
            </a:r>
            <a:r>
              <a:rPr lang="zh-CN" altLang="en-US" dirty="0"/>
              <a:t> </a:t>
            </a:r>
            <a:r>
              <a:rPr lang="en-US" altLang="zh-CN" dirty="0"/>
              <a:t>course</a:t>
            </a:r>
            <a:r>
              <a:rPr lang="zh-CN" altLang="en-US" dirty="0"/>
              <a:t> </a:t>
            </a:r>
            <a:r>
              <a:rPr lang="en-US" altLang="zh-CN" dirty="0"/>
              <a:t>there</a:t>
            </a:r>
            <a:r>
              <a:rPr lang="zh-CN" altLang="en-US" dirty="0"/>
              <a:t> </a:t>
            </a:r>
            <a:r>
              <a:rPr lang="en-US" altLang="zh-CN" dirty="0"/>
              <a:t>is</a:t>
            </a:r>
            <a:r>
              <a:rPr lang="zh-CN" altLang="en-US" dirty="0"/>
              <a:t> </a:t>
            </a:r>
            <a:r>
              <a:rPr lang="en-US" altLang="zh-CN" dirty="0"/>
              <a:t>still a</a:t>
            </a:r>
            <a:r>
              <a:rPr lang="zh-CN" altLang="en-US" b="1" dirty="0"/>
              <a:t> </a:t>
            </a:r>
            <a:r>
              <a:rPr lang="en-US" altLang="zh-CN" b="1" dirty="0"/>
              <a:t>trade-off</a:t>
            </a:r>
            <a:r>
              <a:rPr lang="zh-CN" altLang="en-US" b="1" dirty="0"/>
              <a:t> </a:t>
            </a:r>
            <a:r>
              <a:rPr lang="en-US" altLang="zh-CN" dirty="0"/>
              <a:t>between</a:t>
            </a:r>
            <a:r>
              <a:rPr lang="zh-CN" altLang="en-US" dirty="0"/>
              <a:t> </a:t>
            </a:r>
            <a:r>
              <a:rPr lang="en-US" altLang="zh-CN" dirty="0"/>
              <a:t>accuracy</a:t>
            </a:r>
            <a:r>
              <a:rPr lang="zh-CN" altLang="en-US" dirty="0"/>
              <a:t> </a:t>
            </a:r>
            <a:r>
              <a:rPr lang="en-US" altLang="zh-CN" dirty="0"/>
              <a:t>and hardware implementation cost. Let's look at a study on this *trade-off*.</a:t>
            </a:r>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70</a:t>
            </a:fld>
            <a:endParaRPr lang="en-CN"/>
          </a:p>
        </p:txBody>
      </p:sp>
    </p:spTree>
    <p:extLst>
      <p:ext uri="{BB962C8B-B14F-4D97-AF65-F5344CB8AC3E}">
        <p14:creationId xmlns:p14="http://schemas.microsoft.com/office/powerpoint/2010/main" val="5531542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With Neural Architecture Search techniques, it enables design automation of ML models in an efficient manner and without human interventions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In the left bottom figure, it is the traditional ML model design flow. Human uses their own knowledge to select the model structures and train this model to get the performance.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Then, they will key trying another structures or just modify some part to get another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But this will cost lots of develop times and it is not efficient. It may costs weeks to develop.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For the right figure, we use Neural Architecture search. First, the machine will fetch some models from its search space, then it will also train and get the performance.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Then, we can design some algorithms to help us to sample another models from our space according to the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The algorithm can help us finding well performance model through the iterations.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So, we can automatically get the best model through this search process. And it can save lots of times and can find some models that beyond human knowledge.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TW" dirty="0"/>
          </a:p>
          <a:p>
            <a:endParaRPr kumimoji="1" lang="zh-TW" altLang="en-US" dirty="0"/>
          </a:p>
        </p:txBody>
      </p:sp>
      <p:sp>
        <p:nvSpPr>
          <p:cNvPr id="4" name="投影片編號版面配置區 3"/>
          <p:cNvSpPr>
            <a:spLocks noGrp="1"/>
          </p:cNvSpPr>
          <p:nvPr>
            <p:ph type="sldNum" sz="quarter" idx="5"/>
          </p:nvPr>
        </p:nvSpPr>
        <p:spPr/>
        <p:txBody>
          <a:bodyPr/>
          <a:lstStyle/>
          <a:p>
            <a:pPr>
              <a:defRPr/>
            </a:pPr>
            <a:fld id="{F805D155-4C6A-4B13-920E-C2B08AFD570F}" type="slidenum">
              <a:rPr lang="en-US" altLang="zh-TW" smtClean="0"/>
              <a:pPr>
                <a:defRPr/>
              </a:pPr>
              <a:t>72</a:t>
            </a:fld>
            <a:endParaRPr lang="en-US" altLang="zh-TW" dirty="0"/>
          </a:p>
        </p:txBody>
      </p:sp>
    </p:spTree>
    <p:extLst>
      <p:ext uri="{BB962C8B-B14F-4D97-AF65-F5344CB8AC3E}">
        <p14:creationId xmlns:p14="http://schemas.microsoft.com/office/powerpoint/2010/main" val="1770079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According to the flow of the evolutionary algorithm, we can know that </a:t>
            </a:r>
            <a:r>
              <a:rPr kumimoji="1" lang="en" altLang="zh-TW" sz="1200" kern="1200" dirty="0">
                <a:solidFill>
                  <a:schemeClr val="tx1"/>
                </a:solidFill>
                <a:effectLst/>
                <a:latin typeface="Arial" charset="0"/>
                <a:ea typeface="新細明體" charset="-120"/>
                <a:cs typeface="+mn-cs"/>
              </a:rPr>
              <a:t>the choice of mutation and cross-over greatly affects the quality of </a:t>
            </a:r>
            <a:r>
              <a:rPr kumimoji="1" lang="en-US" altLang="zh-TW" sz="1200" kern="1200" dirty="0">
                <a:solidFill>
                  <a:schemeClr val="tx1"/>
                </a:solidFill>
                <a:effectLst/>
                <a:latin typeface="Arial" charset="0"/>
                <a:ea typeface="新細明體" charset="-120"/>
                <a:cs typeface="+mn-cs"/>
              </a:rPr>
              <a:t>our explored models.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charset="-120"/>
                <a:cs typeface="+mn-cs"/>
              </a:rPr>
              <a:t>Here we give the introduction of our mutation and crossover operations.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charset="-120"/>
                <a:cs typeface="+mn-cs"/>
              </a:rPr>
              <a:t>In these operations, we first map each searchable options in the search space into an n dimensional binary vector.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charset="-120"/>
                <a:cs typeface="+mn-cs"/>
              </a:rPr>
              <a:t>Therefore, each binary number can represent a hyperparameter choice in our search spaces.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charset="-120"/>
                <a:cs typeface="+mn-cs"/>
              </a:rPr>
              <a:t>// For example,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Then, we use a popular polynomial mutation method to mutate our population.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We can control the mutation rate under a polynomial setting, and this method encourages diverse offspring models.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In other word, we can flip many bits at the same time to mutate our architecture.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dirty="0"/>
              <a:t>In crossover, we use binary crossover method.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It selects two population members as parents to create the offspring.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An example is illustrated in the figure below.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The children will inherit the structures from their parents and potentially can preserve their good parts of architectures.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TW" dirty="0"/>
          </a:p>
        </p:txBody>
      </p:sp>
      <p:sp>
        <p:nvSpPr>
          <p:cNvPr id="4" name="投影片編號版面配置區 3"/>
          <p:cNvSpPr>
            <a:spLocks noGrp="1"/>
          </p:cNvSpPr>
          <p:nvPr>
            <p:ph type="sldNum" sz="quarter" idx="5"/>
          </p:nvPr>
        </p:nvSpPr>
        <p:spPr/>
        <p:txBody>
          <a:bodyPr/>
          <a:lstStyle/>
          <a:p>
            <a:pPr>
              <a:defRPr/>
            </a:pPr>
            <a:fld id="{F805D155-4C6A-4B13-920E-C2B08AFD570F}" type="slidenum">
              <a:rPr lang="en-US" altLang="zh-TW" smtClean="0"/>
              <a:pPr>
                <a:defRPr/>
              </a:pPr>
              <a:t>73</a:t>
            </a:fld>
            <a:endParaRPr lang="en-US" altLang="zh-TW" dirty="0"/>
          </a:p>
        </p:txBody>
      </p:sp>
    </p:spTree>
    <p:extLst>
      <p:ext uri="{BB962C8B-B14F-4D97-AF65-F5344CB8AC3E}">
        <p14:creationId xmlns:p14="http://schemas.microsoft.com/office/powerpoint/2010/main" val="23106645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my collaborative</a:t>
            </a:r>
            <a:r>
              <a:rPr lang="zh-CN" altLang="en-US" dirty="0"/>
              <a:t> </a:t>
            </a:r>
            <a:r>
              <a:rPr lang="en-US" altLang="zh-CN" dirty="0"/>
              <a:t>work</a:t>
            </a:r>
            <a:r>
              <a:rPr lang="zh-CN" altLang="en-US" dirty="0"/>
              <a:t> </a:t>
            </a:r>
            <a:r>
              <a:rPr lang="en-US" altLang="zh-CN" dirty="0"/>
              <a:t>published</a:t>
            </a:r>
            <a:r>
              <a:rPr lang="zh-CN" altLang="en-US" dirty="0"/>
              <a:t> </a:t>
            </a:r>
            <a:r>
              <a:rPr lang="en-US" altLang="zh-CN" dirty="0"/>
              <a:t>in</a:t>
            </a:r>
            <a:r>
              <a:rPr lang="zh-CN" altLang="en-US" dirty="0"/>
              <a:t> </a:t>
            </a:r>
            <a:r>
              <a:rPr lang="en-US" altLang="zh-CN" dirty="0"/>
              <a:t>this</a:t>
            </a:r>
            <a:r>
              <a:rPr lang="zh-CN" altLang="en-US" dirty="0"/>
              <a:t> </a:t>
            </a:r>
            <a:r>
              <a:rPr lang="en-US" altLang="zh-CN" dirty="0"/>
              <a:t>ICCAD. I</a:t>
            </a:r>
            <a:r>
              <a:rPr lang="zh-CN" altLang="en-US" dirty="0"/>
              <a:t> </a:t>
            </a:r>
            <a:r>
              <a:rPr lang="en-US" altLang="zh-CN" dirty="0"/>
              <a:t>cannot</a:t>
            </a:r>
            <a:r>
              <a:rPr lang="zh-CN" altLang="en-US" dirty="0"/>
              <a:t> </a:t>
            </a:r>
            <a:r>
              <a:rPr lang="en-US" altLang="zh-CN" dirty="0"/>
              <a:t>cover</a:t>
            </a:r>
            <a:r>
              <a:rPr lang="zh-CN" altLang="en-US" dirty="0"/>
              <a:t> </a:t>
            </a:r>
            <a:r>
              <a:rPr lang="en-US" altLang="zh-CN" dirty="0"/>
              <a:t>the</a:t>
            </a:r>
            <a:r>
              <a:rPr lang="zh-CN" altLang="en-US" dirty="0"/>
              <a:t> </a:t>
            </a:r>
            <a:r>
              <a:rPr lang="en-US" altLang="zh-CN" dirty="0"/>
              <a:t>searching</a:t>
            </a:r>
            <a:r>
              <a:rPr lang="zh-CN" altLang="en-US" dirty="0"/>
              <a:t> </a:t>
            </a:r>
            <a:r>
              <a:rPr lang="en-US" altLang="zh-CN" dirty="0"/>
              <a:t>algorithm</a:t>
            </a:r>
            <a:r>
              <a:rPr lang="zh-CN" altLang="en-US" dirty="0"/>
              <a:t> </a:t>
            </a:r>
            <a:r>
              <a:rPr lang="en-US" altLang="zh-CN" dirty="0"/>
              <a:t>due</a:t>
            </a:r>
            <a:r>
              <a:rPr lang="zh-CN" altLang="en-US" dirty="0"/>
              <a:t> </a:t>
            </a:r>
            <a:r>
              <a:rPr lang="en-US" altLang="zh-CN" dirty="0"/>
              <a:t>to</a:t>
            </a:r>
            <a:r>
              <a:rPr lang="zh-CN" altLang="en-US" dirty="0"/>
              <a:t> </a:t>
            </a:r>
            <a:r>
              <a:rPr lang="en-US" altLang="zh-CN" dirty="0"/>
              <a:t>the</a:t>
            </a:r>
            <a:r>
              <a:rPr lang="zh-CN" altLang="en-US" dirty="0"/>
              <a:t> </a:t>
            </a:r>
            <a:r>
              <a:rPr lang="en-US" altLang="zh-CN" dirty="0"/>
              <a:t>time</a:t>
            </a:r>
            <a:r>
              <a:rPr lang="zh-CN" altLang="en-US" dirty="0"/>
              <a:t> </a:t>
            </a:r>
            <a:r>
              <a:rPr lang="en-US" altLang="zh-CN" dirty="0"/>
              <a:t>limit.</a:t>
            </a:r>
            <a:r>
              <a:rPr lang="zh-CN" altLang="en-US" dirty="0"/>
              <a:t> </a:t>
            </a:r>
            <a:r>
              <a:rPr lang="en-US" altLang="zh-CN" dirty="0"/>
              <a:t>Please go</a:t>
            </a:r>
            <a:r>
              <a:rPr lang="zh-CN" altLang="en-US" dirty="0"/>
              <a:t> </a:t>
            </a:r>
            <a:r>
              <a:rPr lang="en-US" altLang="zh-CN" dirty="0"/>
              <a:t>to</a:t>
            </a:r>
            <a:r>
              <a:rPr lang="zh-CN" altLang="en-US" dirty="0"/>
              <a:t> </a:t>
            </a:r>
            <a:r>
              <a:rPr lang="en-US" altLang="zh-CN" dirty="0"/>
              <a:t>our</a:t>
            </a:r>
            <a:r>
              <a:rPr lang="zh-CN" altLang="en-US" dirty="0"/>
              <a:t> </a:t>
            </a:r>
            <a:r>
              <a:rPr lang="en-US" altLang="zh-CN" dirty="0"/>
              <a:t>session for more details if you are interested. </a:t>
            </a:r>
          </a:p>
          <a:p>
            <a:endParaRPr kumimoji="1" lang="en-US" altLang="zh-TW" dirty="0"/>
          </a:p>
          <a:p>
            <a:r>
              <a:rPr kumimoji="1" lang="en-US" altLang="zh-CN" dirty="0"/>
              <a:t>What</a:t>
            </a:r>
            <a:r>
              <a:rPr kumimoji="1" lang="zh-CN" altLang="en-US" dirty="0"/>
              <a:t> </a:t>
            </a:r>
            <a:r>
              <a:rPr kumimoji="1" lang="en-US" altLang="zh-CN" dirty="0"/>
              <a:t>I</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emphasize</a:t>
            </a:r>
            <a:r>
              <a:rPr kumimoji="1" lang="zh-CN" altLang="en-US" dirty="0"/>
              <a:t> </a:t>
            </a:r>
            <a:r>
              <a:rPr kumimoji="1" lang="en-US" altLang="zh-CN" dirty="0"/>
              <a:t>is,</a:t>
            </a:r>
            <a:r>
              <a:rPr kumimoji="1" lang="zh-CN" altLang="en-US" dirty="0"/>
              <a:t> </a:t>
            </a:r>
            <a:r>
              <a:rPr kumimoji="1" lang="en-US" altLang="zh-CN" dirty="0"/>
              <a:t>t</a:t>
            </a:r>
            <a:r>
              <a:rPr kumimoji="1" lang="en-US" altLang="zh-TW" dirty="0"/>
              <a:t>his </a:t>
            </a:r>
            <a:r>
              <a:rPr kumimoji="1" lang="en-US" altLang="zh-CN" dirty="0"/>
              <a:t>automatically</a:t>
            </a:r>
            <a:r>
              <a:rPr kumimoji="1" lang="zh-CN" altLang="en-US" dirty="0"/>
              <a:t> </a:t>
            </a:r>
            <a:r>
              <a:rPr kumimoji="1" lang="en-US" altLang="zh-CN" dirty="0"/>
              <a:t>developed</a:t>
            </a:r>
            <a:r>
              <a:rPr kumimoji="1" lang="zh-CN" altLang="en-US" dirty="0"/>
              <a:t> </a:t>
            </a:r>
            <a:r>
              <a:rPr kumimoji="1" lang="en-US" altLang="zh-CN" dirty="0"/>
              <a:t>model</a:t>
            </a:r>
            <a:r>
              <a:rPr kumimoji="1" lang="zh-CN" altLang="en-US" dirty="0"/>
              <a:t> </a:t>
            </a:r>
            <a:r>
              <a:rPr kumimoji="1" lang="en-US" altLang="zh-CN" dirty="0"/>
              <a:t>turns</a:t>
            </a:r>
            <a:r>
              <a:rPr kumimoji="1" lang="zh-CN" altLang="en-US" dirty="0"/>
              <a:t> </a:t>
            </a:r>
            <a:r>
              <a:rPr kumimoji="1" lang="en-US" altLang="zh-CN" dirty="0"/>
              <a:t>out</a:t>
            </a:r>
            <a:r>
              <a:rPr kumimoji="1" lang="zh-CN" altLang="en-US" dirty="0"/>
              <a:t> </a:t>
            </a:r>
            <a:r>
              <a:rPr kumimoji="1" lang="en-US" altLang="zh-CN" dirty="0"/>
              <a:t>to</a:t>
            </a:r>
            <a:r>
              <a:rPr kumimoji="1" lang="zh-CN" altLang="en-US" dirty="0"/>
              <a:t> </a:t>
            </a:r>
            <a:r>
              <a:rPr kumimoji="1" lang="en-US" altLang="zh-CN" dirty="0"/>
              <a:t>work</a:t>
            </a:r>
            <a:r>
              <a:rPr kumimoji="1" lang="zh-CN" altLang="en-US" dirty="0"/>
              <a:t> </a:t>
            </a:r>
            <a:r>
              <a:rPr kumimoji="1" lang="en-US" altLang="zh-CN" dirty="0"/>
              <a:t>surprisingly</a:t>
            </a:r>
            <a:r>
              <a:rPr kumimoji="1" lang="zh-CN" altLang="en-US" dirty="0"/>
              <a:t> </a:t>
            </a:r>
            <a:r>
              <a:rPr kumimoji="1" lang="en-US" altLang="zh-CN" dirty="0"/>
              <a:t>well</a:t>
            </a:r>
            <a:r>
              <a:rPr kumimoji="1" lang="en-US" altLang="zh-TW" dirty="0"/>
              <a:t>.</a:t>
            </a:r>
            <a:r>
              <a:rPr kumimoji="1" lang="zh-CN" altLang="en-US" dirty="0"/>
              <a:t> </a:t>
            </a:r>
            <a:r>
              <a:rPr kumimoji="1" lang="en-US" altLang="zh-CN" dirty="0"/>
              <a:t>It</a:t>
            </a:r>
            <a:r>
              <a:rPr kumimoji="1" lang="zh-CN" altLang="en-US" dirty="0"/>
              <a:t> </a:t>
            </a:r>
            <a:r>
              <a:rPr kumimoji="1" lang="en-US" altLang="zh-CN" dirty="0"/>
              <a:t>outperforms</a:t>
            </a:r>
            <a:r>
              <a:rPr kumimoji="1" lang="zh-CN" altLang="en-US" dirty="0"/>
              <a:t> </a:t>
            </a:r>
            <a:r>
              <a:rPr kumimoji="1" lang="en-US" altLang="zh-CN" dirty="0"/>
              <a:t>many</a:t>
            </a:r>
            <a:r>
              <a:rPr kumimoji="1" lang="zh-CN" altLang="en-US" dirty="0"/>
              <a:t> </a:t>
            </a:r>
            <a:r>
              <a:rPr kumimoji="1" lang="en-US" altLang="zh-CN" dirty="0"/>
              <a:t>representative</a:t>
            </a:r>
            <a:r>
              <a:rPr kumimoji="1" lang="zh-CN" altLang="en-US" dirty="0"/>
              <a:t> </a:t>
            </a:r>
            <a:r>
              <a:rPr kumimoji="1" lang="en-US" altLang="zh-CN" dirty="0"/>
              <a:t>routability</a:t>
            </a:r>
            <a:r>
              <a:rPr kumimoji="1" lang="zh-CN" altLang="en-US" dirty="0"/>
              <a:t> </a:t>
            </a:r>
            <a:r>
              <a:rPr kumimoji="1" lang="en-US" altLang="zh-CN" dirty="0"/>
              <a:t>estimators.</a:t>
            </a:r>
          </a:p>
          <a:p>
            <a:endParaRPr kumimoji="1" lang="en-US" altLang="zh-TW" dirty="0"/>
          </a:p>
          <a:p>
            <a:r>
              <a:rPr kumimoji="1" lang="en-US" altLang="zh-CN" dirty="0"/>
              <a:t>And</a:t>
            </a:r>
            <a:r>
              <a:rPr kumimoji="1" lang="zh-CN" altLang="en-US" dirty="0"/>
              <a:t> </a:t>
            </a:r>
            <a:r>
              <a:rPr kumimoji="1" lang="en-US" altLang="zh-CN" dirty="0"/>
              <a:t>more</a:t>
            </a:r>
            <a:r>
              <a:rPr kumimoji="1" lang="zh-CN" altLang="en-US" dirty="0"/>
              <a:t> </a:t>
            </a:r>
            <a:r>
              <a:rPr kumimoji="1" lang="en-US" altLang="zh-CN" dirty="0"/>
              <a:t>importantly,</a:t>
            </a:r>
            <a:r>
              <a:rPr kumimoji="1" lang="zh-CN" altLang="en-US" dirty="0"/>
              <a:t> </a:t>
            </a:r>
            <a:r>
              <a:rPr kumimoji="1" lang="en-US" altLang="zh-CN" dirty="0"/>
              <a:t>this</a:t>
            </a:r>
            <a:r>
              <a:rPr kumimoji="1" lang="zh-CN" altLang="en-US" dirty="0"/>
              <a:t> </a:t>
            </a:r>
            <a:r>
              <a:rPr kumimoji="1" lang="en-US" altLang="zh-CN" dirty="0"/>
              <a:t>model</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developed</a:t>
            </a:r>
            <a:r>
              <a:rPr kumimoji="1" lang="zh-CN" altLang="en-US" dirty="0"/>
              <a:t> </a:t>
            </a:r>
            <a:r>
              <a:rPr kumimoji="1" lang="en-US" altLang="zh-CN" dirty="0"/>
              <a:t>without</a:t>
            </a:r>
            <a:r>
              <a:rPr kumimoji="1" lang="zh-CN" altLang="en-US" dirty="0"/>
              <a:t> </a:t>
            </a:r>
            <a:r>
              <a:rPr kumimoji="1" lang="en-US" altLang="zh-CN" dirty="0"/>
              <a:t>human</a:t>
            </a:r>
            <a:r>
              <a:rPr kumimoji="1" lang="zh-CN" altLang="en-US" dirty="0"/>
              <a:t> </a:t>
            </a:r>
            <a:r>
              <a:rPr kumimoji="1" lang="en-US" altLang="zh-CN" dirty="0"/>
              <a:t>engineers</a:t>
            </a:r>
            <a:r>
              <a:rPr kumimoji="1" lang="zh-CN" altLang="en-US" dirty="0"/>
              <a:t> </a:t>
            </a:r>
            <a:r>
              <a:rPr kumimoji="1" lang="en-US" altLang="zh-CN" dirty="0"/>
              <a:t>in</a:t>
            </a:r>
            <a:r>
              <a:rPr kumimoji="1" lang="zh-CN" altLang="en-US" dirty="0"/>
              <a:t> </a:t>
            </a:r>
            <a:r>
              <a:rPr kumimoji="1" lang="en-US" altLang="zh-CN" b="1" u="sng" dirty="0"/>
              <a:t>one</a:t>
            </a:r>
            <a:r>
              <a:rPr kumimoji="1" lang="zh-CN" altLang="en-US" b="1" u="sng" dirty="0"/>
              <a:t> </a:t>
            </a:r>
            <a:r>
              <a:rPr kumimoji="1" lang="en-US" altLang="zh-CN" b="1" u="sng" dirty="0"/>
              <a:t>day</a:t>
            </a:r>
            <a:r>
              <a:rPr kumimoji="1" lang="en-US" altLang="zh-CN" dirty="0"/>
              <a:t>.</a:t>
            </a:r>
            <a:endParaRPr kumimoji="1" lang="en-US" altLang="zh-TW" dirty="0"/>
          </a:p>
          <a:p>
            <a:endParaRPr kumimoji="1" lang="en-US" altLang="zh-TW" dirty="0"/>
          </a:p>
          <a:p>
            <a:r>
              <a:rPr kumimoji="1" lang="en-US" altLang="zh-TW" dirty="0"/>
              <a:t>[4 mins]</a:t>
            </a:r>
            <a:endParaRPr kumimoji="1" lang="zh-TW" altLang="en-US" dirty="0"/>
          </a:p>
        </p:txBody>
      </p:sp>
      <p:sp>
        <p:nvSpPr>
          <p:cNvPr id="4" name="投影片編號版面配置區 3"/>
          <p:cNvSpPr>
            <a:spLocks noGrp="1"/>
          </p:cNvSpPr>
          <p:nvPr>
            <p:ph type="sldNum" sz="quarter" idx="5"/>
          </p:nvPr>
        </p:nvSpPr>
        <p:spPr/>
        <p:txBody>
          <a:bodyPr/>
          <a:lstStyle/>
          <a:p>
            <a:pPr>
              <a:defRPr/>
            </a:pPr>
            <a:fld id="{F805D155-4C6A-4B13-920E-C2B08AFD570F}" type="slidenum">
              <a:rPr lang="en-US" altLang="zh-TW" smtClean="0"/>
              <a:pPr>
                <a:defRPr/>
              </a:pPr>
              <a:t>74</a:t>
            </a:fld>
            <a:endParaRPr lang="en-US" altLang="zh-TW" dirty="0"/>
          </a:p>
        </p:txBody>
      </p:sp>
    </p:spTree>
    <p:extLst>
      <p:ext uri="{BB962C8B-B14F-4D97-AF65-F5344CB8AC3E}">
        <p14:creationId xmlns:p14="http://schemas.microsoft.com/office/powerpoint/2010/main" val="189384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Well,</a:t>
            </a:r>
            <a:r>
              <a:rPr lang="zh-CN" altLang="en-US" dirty="0"/>
              <a:t> </a:t>
            </a:r>
            <a:r>
              <a:rPr lang="en-US" altLang="zh-CN" dirty="0"/>
              <a:t>actually</a:t>
            </a:r>
            <a:r>
              <a:rPr lang="zh-CN" altLang="en-US" dirty="0"/>
              <a:t> </a:t>
            </a:r>
            <a:r>
              <a:rPr lang="en-US" altLang="zh-CN" dirty="0"/>
              <a:t>there</a:t>
            </a:r>
            <a:r>
              <a:rPr lang="zh-CN" altLang="en-US" dirty="0"/>
              <a:t> </a:t>
            </a:r>
            <a:r>
              <a:rPr lang="en-US" altLang="zh-CN" dirty="0"/>
              <a:t>are</a:t>
            </a:r>
            <a:r>
              <a:rPr lang="zh-CN" altLang="en-US" dirty="0"/>
              <a:t> </a:t>
            </a:r>
            <a:r>
              <a:rPr lang="en-US" altLang="zh-CN" dirty="0"/>
              <a:t>many</a:t>
            </a:r>
            <a:r>
              <a:rPr lang="zh-CN" altLang="en-US" dirty="0"/>
              <a:t> </a:t>
            </a:r>
            <a:r>
              <a:rPr lang="en-US" altLang="zh-CN" dirty="0"/>
              <a:t>different</a:t>
            </a:r>
            <a:r>
              <a:rPr lang="zh-CN" altLang="en-US" dirty="0"/>
              <a:t> </a:t>
            </a:r>
            <a:r>
              <a:rPr lang="en-US" altLang="zh-CN" dirty="0"/>
              <a:t>challenges</a:t>
            </a:r>
            <a:r>
              <a:rPr lang="zh-CN" altLang="en-US" dirty="0"/>
              <a:t> </a:t>
            </a:r>
            <a:r>
              <a:rPr lang="en-US" altLang="zh-CN" dirty="0"/>
              <a:t>for chip design at advanced technology node.</a:t>
            </a:r>
            <a:r>
              <a:rPr lang="zh-CN" altLang="en-US" dirty="0"/>
              <a:t> </a:t>
            </a:r>
            <a:r>
              <a:rPr lang="en-US" altLang="zh-CN" dirty="0"/>
              <a:t>Here I will just list some examples</a:t>
            </a:r>
            <a:r>
              <a:rPr lang="zh-CN" altLang="en-US" dirty="0"/>
              <a:t> </a:t>
            </a:r>
            <a:r>
              <a:rPr lang="en-US" altLang="zh-CN" dirty="0"/>
              <a:t>and explain more about them later. [click ]</a:t>
            </a:r>
          </a:p>
          <a:p>
            <a:endParaRPr lang="en-US" dirty="0"/>
          </a:p>
          <a:p>
            <a:r>
              <a:rPr lang="en-US" dirty="0"/>
              <a:t>[First, designers face pressure to get better IPC and frequency in every generation</a:t>
            </a:r>
            <a:r>
              <a:rPr lang="zh-CN" altLang="en-US" dirty="0"/>
              <a:t> </a:t>
            </a:r>
            <a:r>
              <a:rPr lang="en-US" altLang="zh-CN" dirty="0"/>
              <a:t>of</a:t>
            </a:r>
            <a:r>
              <a:rPr lang="zh-CN" altLang="en-US" dirty="0"/>
              <a:t> </a:t>
            </a:r>
            <a:r>
              <a:rPr lang="en-US" altLang="zh-CN" dirty="0"/>
              <a:t>their</a:t>
            </a:r>
            <a:r>
              <a:rPr lang="zh-CN" altLang="en-US" dirty="0"/>
              <a:t> </a:t>
            </a:r>
            <a:r>
              <a:rPr lang="en-US" altLang="zh-CN" dirty="0"/>
              <a:t>product</a:t>
            </a:r>
            <a:r>
              <a:rPr lang="en-US" dirty="0"/>
              <a:t>. ]</a:t>
            </a:r>
          </a:p>
          <a:p>
            <a:r>
              <a:rPr lang="en-US" altLang="zh-CN" dirty="0"/>
              <a:t>[As</a:t>
            </a:r>
            <a:r>
              <a:rPr lang="zh-CN" altLang="en-US" dirty="0"/>
              <a:t> </a:t>
            </a:r>
            <a:r>
              <a:rPr lang="en-US" altLang="zh-CN" dirty="0"/>
              <a:t>a</a:t>
            </a:r>
            <a:r>
              <a:rPr lang="zh-CN" altLang="en-US" dirty="0"/>
              <a:t> </a:t>
            </a:r>
            <a:r>
              <a:rPr lang="en-US" altLang="zh-CN" dirty="0"/>
              <a:t>result,</a:t>
            </a:r>
            <a:r>
              <a:rPr lang="zh-CN" altLang="en-US" dirty="0"/>
              <a:t> </a:t>
            </a:r>
            <a:r>
              <a:rPr lang="en-US" altLang="zh-CN" dirty="0"/>
              <a:t>the</a:t>
            </a:r>
            <a:r>
              <a:rPr lang="zh-CN" altLang="en-US" dirty="0"/>
              <a:t> </a:t>
            </a:r>
            <a:r>
              <a:rPr lang="en-US" altLang="zh-CN" dirty="0"/>
              <a:t>peak</a:t>
            </a:r>
            <a:r>
              <a:rPr lang="zh-CN" altLang="en-US" dirty="0"/>
              <a:t> </a:t>
            </a:r>
            <a:r>
              <a:rPr lang="en-US" altLang="zh-CN" dirty="0"/>
              <a:t>power</a:t>
            </a:r>
            <a:r>
              <a:rPr lang="zh-CN" altLang="en-US" dirty="0"/>
              <a:t> </a:t>
            </a:r>
            <a:r>
              <a:rPr lang="en-US" altLang="zh-CN" dirty="0"/>
              <a:t>keeps</a:t>
            </a:r>
            <a:r>
              <a:rPr lang="zh-CN" altLang="en-US" dirty="0"/>
              <a:t> </a:t>
            </a:r>
            <a:r>
              <a:rPr lang="en-US" altLang="zh-CN" dirty="0"/>
              <a:t>increasing.</a:t>
            </a:r>
            <a:r>
              <a:rPr lang="zh-CN" altLang="en-US" dirty="0"/>
              <a:t> </a:t>
            </a:r>
            <a:r>
              <a:rPr lang="en-US" altLang="zh-CN" dirty="0"/>
              <a:t>On</a:t>
            </a:r>
            <a:r>
              <a:rPr lang="zh-CN" altLang="en-US" dirty="0"/>
              <a:t> </a:t>
            </a:r>
            <a:r>
              <a:rPr lang="en-US" altLang="zh-CN" dirty="0"/>
              <a:t>the</a:t>
            </a:r>
            <a:r>
              <a:rPr lang="zh-CN" altLang="en-US" dirty="0"/>
              <a:t> </a:t>
            </a:r>
            <a:r>
              <a:rPr lang="en-US" altLang="zh-CN" dirty="0"/>
              <a:t>other</a:t>
            </a:r>
            <a:r>
              <a:rPr lang="zh-CN" altLang="en-US" dirty="0"/>
              <a:t> </a:t>
            </a:r>
            <a:r>
              <a:rPr lang="en-US" altLang="zh-CN" dirty="0"/>
              <a:t>hand,</a:t>
            </a:r>
            <a:r>
              <a:rPr lang="zh-CN" altLang="en-US" dirty="0"/>
              <a:t> </a:t>
            </a:r>
            <a:r>
              <a:rPr lang="en-US" altLang="zh-CN" dirty="0"/>
              <a:t>the</a:t>
            </a:r>
            <a:r>
              <a:rPr lang="zh-CN" altLang="en-US" dirty="0"/>
              <a:t> </a:t>
            </a:r>
            <a:r>
              <a:rPr lang="en-US" altLang="zh-CN" dirty="0"/>
              <a:t>power</a:t>
            </a:r>
            <a:r>
              <a:rPr lang="zh-CN" altLang="en-US" dirty="0"/>
              <a:t> </a:t>
            </a:r>
            <a:r>
              <a:rPr lang="en-US" altLang="zh-CN" dirty="0"/>
              <a:t>delivery</a:t>
            </a:r>
            <a:r>
              <a:rPr lang="zh-CN" altLang="en-US" dirty="0"/>
              <a:t> </a:t>
            </a:r>
            <a:r>
              <a:rPr lang="en-US" altLang="zh-CN" dirty="0"/>
              <a:t>technique</a:t>
            </a:r>
            <a:r>
              <a:rPr lang="zh-CN" altLang="en-US" dirty="0"/>
              <a:t> </a:t>
            </a:r>
            <a:r>
              <a:rPr lang="en-US" altLang="zh-CN" dirty="0"/>
              <a:t>is</a:t>
            </a:r>
            <a:r>
              <a:rPr lang="zh-CN" altLang="en-US" dirty="0"/>
              <a:t> </a:t>
            </a:r>
            <a:r>
              <a:rPr lang="en-US" altLang="zh-CN" dirty="0"/>
              <a:t>still</a:t>
            </a:r>
            <a:r>
              <a:rPr lang="zh-CN" altLang="en-US" dirty="0"/>
              <a:t> </a:t>
            </a:r>
            <a:r>
              <a:rPr lang="en-US" altLang="zh-CN" dirty="0"/>
              <a:t>limited.</a:t>
            </a:r>
            <a:r>
              <a:rPr lang="zh-CN" altLang="en-US" dirty="0"/>
              <a:t> </a:t>
            </a:r>
            <a:r>
              <a:rPr lang="en-US" altLang="zh-CN" dirty="0"/>
              <a:t>Also,</a:t>
            </a:r>
            <a:r>
              <a:rPr lang="zh-CN" altLang="en-US" dirty="0"/>
              <a:t> </a:t>
            </a:r>
            <a:r>
              <a:rPr lang="en-US" altLang="zh-CN" dirty="0"/>
              <a:t>designers</a:t>
            </a:r>
            <a:r>
              <a:rPr lang="zh-CN" altLang="en-US" dirty="0"/>
              <a:t> </a:t>
            </a:r>
            <a:r>
              <a:rPr lang="en-US" altLang="zh-CN" dirty="0"/>
              <a:t>have</a:t>
            </a:r>
            <a:r>
              <a:rPr lang="zh-CN" altLang="en-US" dirty="0"/>
              <a:t> </a:t>
            </a:r>
            <a:r>
              <a:rPr lang="en-US" altLang="zh-CN" dirty="0"/>
              <a:t>increasing</a:t>
            </a:r>
            <a:r>
              <a:rPr lang="zh-CN" altLang="en-US" dirty="0"/>
              <a:t> </a:t>
            </a:r>
            <a:r>
              <a:rPr lang="en-US" altLang="zh-CN" dirty="0"/>
              <a:t>design</a:t>
            </a:r>
            <a:r>
              <a:rPr lang="zh-CN" altLang="en-US" dirty="0"/>
              <a:t> </a:t>
            </a:r>
            <a:r>
              <a:rPr lang="en-US" altLang="zh-CN" dirty="0"/>
              <a:t>rules</a:t>
            </a:r>
            <a:r>
              <a:rPr lang="zh-CN" altLang="en-US" dirty="0"/>
              <a:t> </a:t>
            </a:r>
            <a:r>
              <a:rPr lang="en-US" altLang="zh-CN" dirty="0"/>
              <a:t>to</a:t>
            </a:r>
            <a:r>
              <a:rPr lang="zh-CN" altLang="en-US" dirty="0"/>
              <a:t> </a:t>
            </a:r>
            <a:r>
              <a:rPr lang="en-US" altLang="zh-CN" dirty="0"/>
              <a:t>meet</a:t>
            </a:r>
            <a:r>
              <a:rPr lang="zh-CN" altLang="en-US" dirty="0"/>
              <a:t> </a:t>
            </a:r>
            <a:r>
              <a:rPr lang="en-US" altLang="zh-CN" dirty="0"/>
              <a:t>and</a:t>
            </a:r>
            <a:r>
              <a:rPr lang="zh-CN" altLang="en-US" dirty="0"/>
              <a:t> </a:t>
            </a:r>
            <a:r>
              <a:rPr lang="en-US" altLang="zh-CN" dirty="0"/>
              <a:t>increasing</a:t>
            </a:r>
            <a:r>
              <a:rPr lang="zh-CN" altLang="en-US" dirty="0"/>
              <a:t> </a:t>
            </a:r>
            <a:r>
              <a:rPr lang="en-US" altLang="zh-CN" dirty="0"/>
              <a:t>wire</a:t>
            </a:r>
            <a:r>
              <a:rPr lang="zh-CN" altLang="en-US" dirty="0"/>
              <a:t> </a:t>
            </a:r>
            <a:r>
              <a:rPr lang="en-US" altLang="zh-CN" dirty="0" err="1"/>
              <a:t>parasitics</a:t>
            </a:r>
            <a:r>
              <a:rPr lang="en-US" altLang="zh-CN" dirty="0"/>
              <a:t>.</a:t>
            </a:r>
            <a:r>
              <a:rPr lang="zh-CN" altLang="en-US" dirty="0"/>
              <a:t> </a:t>
            </a:r>
            <a:r>
              <a:rPr lang="en-US" altLang="zh-CN" dirty="0"/>
              <a:t>]</a:t>
            </a:r>
            <a:r>
              <a:rPr lang="zh-CN" altLang="en-US" dirty="0"/>
              <a:t> </a:t>
            </a:r>
            <a:r>
              <a:rPr lang="en-US" altLang="zh-CN" dirty="0"/>
              <a:t>[click]</a:t>
            </a:r>
            <a:r>
              <a:rPr lang="zh-CN" altLang="en-US" dirty="0"/>
              <a:t> </a:t>
            </a:r>
            <a:r>
              <a:rPr lang="en-US" altLang="zh-CN" dirty="0"/>
              <a:t>[and</a:t>
            </a:r>
            <a:r>
              <a:rPr lang="zh-CN" altLang="en-US" dirty="0"/>
              <a:t> </a:t>
            </a:r>
            <a:r>
              <a:rPr lang="en-US" altLang="zh-CN" dirty="0"/>
              <a:t>a</a:t>
            </a:r>
            <a:r>
              <a:rPr lang="zh-CN" altLang="en-US" dirty="0"/>
              <a:t> </a:t>
            </a:r>
            <a:r>
              <a:rPr lang="en-US" altLang="zh-CN" dirty="0"/>
              <a:t>lot</a:t>
            </a:r>
            <a:r>
              <a:rPr lang="zh-CN" altLang="en-US" dirty="0"/>
              <a:t> </a:t>
            </a:r>
            <a:r>
              <a:rPr lang="en-US" altLang="zh-CN" dirty="0"/>
              <a:t>more</a:t>
            </a:r>
            <a:r>
              <a:rPr lang="zh-CN" altLang="en-US" dirty="0"/>
              <a:t> </a:t>
            </a:r>
            <a:r>
              <a:rPr lang="en-US" altLang="zh-CN" dirty="0"/>
              <a:t>challenges.]</a:t>
            </a:r>
            <a:endParaRPr lang="en-US" dirty="0"/>
          </a:p>
          <a:p>
            <a:r>
              <a:rPr lang="en-US" altLang="zh-CN" dirty="0"/>
              <a:t>In</a:t>
            </a:r>
            <a:r>
              <a:rPr lang="zh-CN" altLang="en-US" dirty="0"/>
              <a:t> </a:t>
            </a:r>
            <a:r>
              <a:rPr lang="en-US" altLang="zh-CN" dirty="0"/>
              <a:t>this</a:t>
            </a:r>
            <a:r>
              <a:rPr lang="zh-CN" altLang="en-US" dirty="0"/>
              <a:t> </a:t>
            </a:r>
            <a:r>
              <a:rPr lang="en-US" altLang="zh-CN" dirty="0"/>
              <a:t>case</a:t>
            </a:r>
            <a:r>
              <a:rPr lang="zh-CN" altLang="en-US" dirty="0"/>
              <a:t> </a:t>
            </a:r>
            <a:r>
              <a:rPr lang="en-US" altLang="zh-CN" dirty="0"/>
              <a:t>we</a:t>
            </a:r>
            <a:r>
              <a:rPr lang="zh-CN" altLang="en-US" dirty="0"/>
              <a:t> </a:t>
            </a:r>
            <a:r>
              <a:rPr lang="en-US" altLang="zh-CN" dirty="0"/>
              <a:t>really</a:t>
            </a:r>
            <a:r>
              <a:rPr lang="zh-CN" altLang="en-US" dirty="0"/>
              <a:t> </a:t>
            </a:r>
            <a:r>
              <a:rPr lang="en-US" altLang="zh-CN" dirty="0"/>
              <a:t>need</a:t>
            </a:r>
            <a:r>
              <a:rPr lang="zh-CN" altLang="en-US" dirty="0"/>
              <a:t> </a:t>
            </a:r>
            <a:r>
              <a:rPr lang="en-CN" dirty="0"/>
              <a:t>.......</a:t>
            </a:r>
          </a:p>
          <a:p>
            <a:endParaRPr lang="en-CN" dirty="0"/>
          </a:p>
          <a:p>
            <a:r>
              <a:rPr lang="en-CN" dirty="0"/>
              <a:t>[</a:t>
            </a:r>
            <a:r>
              <a:rPr lang="en-US" altLang="zh-CN" dirty="0"/>
              <a:t>click]</a:t>
            </a:r>
            <a:r>
              <a:rPr lang="zh-CN" altLang="en-US" dirty="0"/>
              <a:t> </a:t>
            </a:r>
            <a:r>
              <a:rPr lang="en-CN" dirty="0"/>
              <a:t>for example, assuming I am a designer and I am working on </a:t>
            </a:r>
            <a:r>
              <a:rPr lang="en-US" altLang="zh-CN" dirty="0"/>
              <a:t>this</a:t>
            </a:r>
            <a:r>
              <a:rPr lang="en-CN" dirty="0"/>
              <a:t> Arm CPU core with ~3 million gates] [click]</a:t>
            </a:r>
          </a:p>
          <a:p>
            <a:r>
              <a:rPr lang="en-CN" dirty="0"/>
              <a:t>……</a:t>
            </a:r>
          </a:p>
          <a:p>
            <a:endParaRPr lang="en-CN" dirty="0"/>
          </a:p>
          <a:p>
            <a:r>
              <a:rPr lang="en-US" altLang="zh-CN" dirty="0"/>
              <a:t>So</a:t>
            </a:r>
            <a:r>
              <a:rPr lang="zh-CN" altLang="en-US" dirty="0"/>
              <a:t> </a:t>
            </a:r>
            <a:r>
              <a:rPr lang="en-US" altLang="zh-CN" dirty="0"/>
              <a:t>I believe</a:t>
            </a:r>
            <a:r>
              <a:rPr lang="zh-CN" altLang="en-US" dirty="0"/>
              <a:t> </a:t>
            </a:r>
            <a:r>
              <a:rPr lang="en-US" altLang="zh-CN" dirty="0"/>
              <a:t>[pause] both</a:t>
            </a:r>
            <a:r>
              <a:rPr lang="zh-CN" altLang="en-US" dirty="0"/>
              <a:t> </a:t>
            </a:r>
            <a:r>
              <a:rPr lang="en-US" altLang="zh-CN" dirty="0"/>
              <a:t>the</a:t>
            </a:r>
            <a:r>
              <a:rPr lang="zh-CN" altLang="en-US" dirty="0"/>
              <a:t> </a:t>
            </a:r>
            <a:r>
              <a:rPr lang="en-US" altLang="zh-CN" dirty="0"/>
              <a:t>challenges and inefficient design methodologies</a:t>
            </a:r>
            <a:r>
              <a:rPr lang="zh-CN" altLang="en-US" dirty="0"/>
              <a:t> </a:t>
            </a:r>
            <a:r>
              <a:rPr lang="en-US" altLang="zh-CN" dirty="0"/>
              <a:t>caused</a:t>
            </a:r>
            <a:r>
              <a:rPr lang="zh-CN" altLang="en-US" dirty="0"/>
              <a:t> </a:t>
            </a:r>
            <a:r>
              <a:rPr lang="en-US" altLang="zh-CN" dirty="0"/>
              <a:t>the</a:t>
            </a:r>
            <a:r>
              <a:rPr lang="zh-CN" altLang="en-US" dirty="0"/>
              <a:t> </a:t>
            </a:r>
            <a:r>
              <a:rPr lang="en-US" altLang="zh-CN" dirty="0"/>
              <a:t>aforementioned chip</a:t>
            </a:r>
            <a:r>
              <a:rPr lang="zh-CN" altLang="en-US" dirty="0"/>
              <a:t> </a:t>
            </a:r>
            <a:r>
              <a:rPr lang="en-US" altLang="zh-CN" dirty="0"/>
              <a:t>design</a:t>
            </a:r>
            <a:r>
              <a:rPr lang="zh-CN" altLang="en-US" dirty="0"/>
              <a:t> </a:t>
            </a:r>
            <a:r>
              <a:rPr lang="en-US" altLang="zh-CN" dirty="0"/>
              <a:t>problems.</a:t>
            </a:r>
          </a:p>
          <a:p>
            <a:endParaRPr lang="en-US" altLang="zh-CN" dirty="0"/>
          </a:p>
          <a:p>
            <a:r>
              <a:rPr lang="en-US" altLang="zh-CN" dirty="0"/>
              <a:t>In</a:t>
            </a:r>
            <a:r>
              <a:rPr lang="zh-CN" altLang="en-US" dirty="0"/>
              <a:t> </a:t>
            </a:r>
            <a:r>
              <a:rPr lang="en-US" altLang="zh-CN" dirty="0"/>
              <a:t>order</a:t>
            </a:r>
            <a:r>
              <a:rPr lang="zh-CN" altLang="en-US" dirty="0"/>
              <a:t> </a:t>
            </a:r>
            <a:r>
              <a:rPr lang="en-US" altLang="zh-CN" dirty="0"/>
              <a:t>to solve all these problems, we need some </a:t>
            </a:r>
            <a:r>
              <a:rPr lang="en-US" altLang="zh-CN" b="1" dirty="0"/>
              <a:t>big and fundamental </a:t>
            </a:r>
            <a:r>
              <a:rPr lang="en-US" altLang="zh-CN" dirty="0"/>
              <a:t>changes in how we design chips. </a:t>
            </a:r>
            <a:r>
              <a:rPr lang="zh-CN" altLang="en-US" dirty="0"/>
              <a:t> </a:t>
            </a:r>
            <a:r>
              <a:rPr lang="en-US" altLang="zh-CN" dirty="0"/>
              <a:t>And I believe [click]</a:t>
            </a:r>
            <a:r>
              <a:rPr lang="zh-CN" altLang="en-US" dirty="0"/>
              <a:t> </a:t>
            </a:r>
            <a:r>
              <a:rPr lang="en-US" altLang="zh-CN" dirty="0"/>
              <a:t> we need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In my opinion, existing solutions fail to utilize knowledge from prior data, and as</a:t>
            </a:r>
            <a:r>
              <a:rPr lang="zh-CN" altLang="en-US" dirty="0"/>
              <a:t> </a:t>
            </a:r>
            <a:r>
              <a:rPr lang="en-US" altLang="zh-CN" dirty="0"/>
              <a:t>a</a:t>
            </a:r>
            <a:r>
              <a:rPr lang="zh-CN" altLang="en-US" dirty="0"/>
              <a:t> </a:t>
            </a:r>
            <a:r>
              <a:rPr lang="en-US" altLang="zh-CN" dirty="0"/>
              <a:t>result,</a:t>
            </a:r>
            <a:r>
              <a:rPr lang="zh-CN" altLang="en-US" dirty="0"/>
              <a:t> </a:t>
            </a:r>
            <a:r>
              <a:rPr lang="en-US" altLang="zh-CN" dirty="0"/>
              <a:t>they</a:t>
            </a:r>
            <a:r>
              <a:rPr lang="zh-CN" altLang="en-US" dirty="0"/>
              <a:t> </a:t>
            </a:r>
            <a:r>
              <a:rPr lang="en-US" altLang="zh-CN" dirty="0"/>
              <a:t>keep constructing similar solutions (And</a:t>
            </a:r>
            <a:r>
              <a:rPr lang="zh-CN" altLang="en-US" dirty="0"/>
              <a:t> </a:t>
            </a:r>
            <a:r>
              <a:rPr lang="en-US" altLang="zh-CN" dirty="0"/>
              <a:t>this</a:t>
            </a:r>
            <a:r>
              <a:rPr lang="zh-CN" altLang="en-US" dirty="0"/>
              <a:t> </a:t>
            </a:r>
            <a:r>
              <a:rPr lang="en-US" altLang="zh-CN" dirty="0"/>
              <a:t>is</a:t>
            </a:r>
            <a:r>
              <a:rPr lang="zh-CN" altLang="en-US" dirty="0"/>
              <a:t> </a:t>
            </a:r>
            <a:r>
              <a:rPr lang="en-US" altLang="zh-CN" dirty="0"/>
              <a:t>very</a:t>
            </a:r>
            <a:r>
              <a:rPr lang="zh-CN" altLang="en-US" dirty="0"/>
              <a:t> </a:t>
            </a:r>
            <a:r>
              <a:rPr lang="en-US" altLang="zh-CN" dirty="0"/>
              <a:t>time-consuming) /// </a:t>
            </a:r>
            <a:endParaRPr lang="en-US" dirty="0"/>
          </a:p>
          <a:p>
            <a:endParaRPr lang="en-US" dirty="0"/>
          </a:p>
          <a:p>
            <a:r>
              <a:rPr lang="en-US" altLang="zh-CN"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/Many researchers and engineers have extensively</a:t>
            </a:r>
            <a:r>
              <a:rPr lang="zh-CN" altLang="en-US" dirty="0"/>
              <a:t> </a:t>
            </a:r>
            <a:r>
              <a:rPr lang="en-US" altLang="zh-CN" dirty="0"/>
              <a:t>explored</a:t>
            </a:r>
            <a:r>
              <a:rPr lang="zh-CN" altLang="en-US" dirty="0"/>
              <a:t> </a:t>
            </a:r>
            <a:r>
              <a:rPr lang="en-US" altLang="zh-CN" dirty="0"/>
              <a:t>traditional solutions</a:t>
            </a:r>
            <a:r>
              <a:rPr lang="zh-CN" altLang="en-US" dirty="0"/>
              <a:t> </a:t>
            </a:r>
            <a:r>
              <a:rPr lang="en-US" altLang="zh-CN" dirty="0"/>
              <a:t>based</a:t>
            </a:r>
            <a:r>
              <a:rPr lang="zh-CN" altLang="en-US" dirty="0"/>
              <a:t> </a:t>
            </a:r>
            <a:r>
              <a:rPr lang="en-US" altLang="zh-CN" dirty="0"/>
              <a:t>on</a:t>
            </a:r>
            <a:r>
              <a:rPr lang="zh-CN" altLang="en-US" dirty="0"/>
              <a:t> </a:t>
            </a:r>
            <a:r>
              <a:rPr lang="en-US" altLang="zh-CN" dirty="0"/>
              <a:t>very</a:t>
            </a:r>
            <a:r>
              <a:rPr lang="zh-CN" altLang="en-US" dirty="0"/>
              <a:t> </a:t>
            </a:r>
            <a:r>
              <a:rPr lang="en-US" altLang="zh-CN" dirty="0"/>
              <a:t>excellent</a:t>
            </a:r>
            <a:r>
              <a:rPr lang="zh-CN" altLang="en-US" dirty="0"/>
              <a:t> </a:t>
            </a:r>
            <a:r>
              <a:rPr lang="en-US" altLang="zh-CN" dirty="0"/>
              <a:t>heuristic</a:t>
            </a:r>
            <a:r>
              <a:rPr lang="zh-CN" altLang="en-US" dirty="0"/>
              <a:t> </a:t>
            </a:r>
            <a:r>
              <a:rPr lang="en-US" altLang="zh-CN" dirty="0"/>
              <a:t>algorithms in past decades.</a:t>
            </a:r>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7</a:t>
            </a:fld>
            <a:endParaRPr lang="en-CN"/>
          </a:p>
        </p:txBody>
      </p:sp>
    </p:spTree>
    <p:extLst>
      <p:ext uri="{BB962C8B-B14F-4D97-AF65-F5344CB8AC3E}">
        <p14:creationId xmlns:p14="http://schemas.microsoft.com/office/powerpoint/2010/main" val="7222767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CN" dirty="0"/>
              <a:t>And here is our result.</a:t>
            </a:r>
          </a:p>
          <a:p>
            <a:pPr marL="0" lvl="0" indent="0" algn="l" rtl="0">
              <a:spcBef>
                <a:spcPts val="0"/>
              </a:spcBef>
              <a:spcAft>
                <a:spcPts val="0"/>
              </a:spcAft>
              <a:buNone/>
            </a:pPr>
            <a:endParaRPr lang="en-CN" dirty="0"/>
          </a:p>
          <a:p>
            <a:pPr marL="0" lvl="0" indent="0" algn="l" rtl="0">
              <a:spcBef>
                <a:spcPts val="0"/>
              </a:spcBef>
              <a:spcAft>
                <a:spcPts val="0"/>
              </a:spcAft>
              <a:buNone/>
            </a:pPr>
            <a:r>
              <a:rPr lang="en-CN" dirty="0"/>
              <a:t>For thre three representative previous works, only RouteNet performs [-violated ….]….. </a:t>
            </a:r>
            <a:r>
              <a:rPr lang="en-US" dirty="0"/>
              <a:t>while </a:t>
            </a:r>
            <a:r>
              <a:rPr lang="en-CN" dirty="0"/>
              <a:t>all of them preforms …..[DRC hotspto detection].</a:t>
            </a:r>
          </a:p>
          <a:p>
            <a:pPr marL="0" lvl="0" indent="0" algn="l" rtl="0">
              <a:spcBef>
                <a:spcPts val="0"/>
              </a:spcBef>
              <a:spcAft>
                <a:spcPts val="0"/>
              </a:spcAft>
              <a:buNone/>
            </a:pPr>
            <a:endParaRPr lang="en-CN" dirty="0"/>
          </a:p>
          <a:p>
            <a:pPr marL="0" lvl="0" indent="0" algn="l" rtl="0">
              <a:spcBef>
                <a:spcPts val="0"/>
              </a:spcBef>
              <a:spcAft>
                <a:spcPts val="0"/>
              </a:spcAft>
              <a:buNone/>
            </a:pPr>
            <a:r>
              <a:rPr lang="en-CN" dirty="0"/>
              <a:t>So for the violated net count prediction, we compare our NAS-crafted model with RouteNet, and evaluate the accuracy with Kendall’s tau ranking coefficient and the Pearson’s correlation. Here we firstly demonstate accuracy comparisons on four representative designs with largely different sizes, from hundreds to tens of thousands. After that, we measure the averaged accuracy on all placements from all designs in our dataset. We can see the NAS-crafted model obviously outperforms the RouteNet as the baseline.  </a:t>
            </a:r>
          </a:p>
          <a:p>
            <a:pPr marL="0" lvl="0" indent="0" algn="l" rtl="0">
              <a:spcBef>
                <a:spcPts val="0"/>
              </a:spcBef>
              <a:spcAft>
                <a:spcPts val="0"/>
              </a:spcAft>
              <a:buNone/>
            </a:pPr>
            <a:endParaRPr lang="en-CN" dirty="0"/>
          </a:p>
          <a:p>
            <a:pPr marL="0" lvl="0" indent="0" algn="l" rtl="0">
              <a:spcBef>
                <a:spcPts val="0"/>
              </a:spcBef>
              <a:spcAft>
                <a:spcPts val="0"/>
              </a:spcAft>
              <a:buNone/>
            </a:pPr>
            <a:r>
              <a:rPr lang="en-US" dirty="0"/>
              <a:t>//// Notice that all models are trained and tested on different designs. We get accuracy on all designs by cross-validation.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N" dirty="0"/>
              <a:t>As for</a:t>
            </a:r>
            <a:r>
              <a:rPr lang="en-US" dirty="0"/>
              <a:t> hotspot detection, we compare with all baseline methods. Similarly, we observe superior accuracy of the NAS-crafted model. Even though we have tried best to tune the accuracy of baselines PROS and </a:t>
            </a:r>
            <a:r>
              <a:rPr lang="en-US" dirty="0" err="1"/>
              <a:t>cGAN</a:t>
            </a:r>
            <a:r>
              <a:rPr lang="en-US" dirty="0"/>
              <a:t>, they still show limited accuracy. This may be caused by our comprehensive dataset with many largely heterogeneous designs./// [- as a result these baselines are too complex and can not generalize very well]</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A68CE120-882A-C349-9195-5861423BFB9B}" type="slidenum">
              <a:rPr lang="en-CN" smtClean="0"/>
              <a:t>75</a:t>
            </a:fld>
            <a:endParaRPr lang="en-CN"/>
          </a:p>
        </p:txBody>
      </p:sp>
    </p:spTree>
    <p:extLst>
      <p:ext uri="{BB962C8B-B14F-4D97-AF65-F5344CB8AC3E}">
        <p14:creationId xmlns:p14="http://schemas.microsoft.com/office/powerpoint/2010/main" val="117546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baseline="0" dirty="0">
                <a:solidFill>
                  <a:schemeClr val="tx1"/>
                </a:solidFill>
                <a:effectLst/>
                <a:latin typeface="+mn-lt"/>
                <a:ea typeface="+mn-ea"/>
                <a:cs typeface="+mn-cs"/>
              </a:rPr>
              <a:t>In digital circuit design, </a:t>
            </a:r>
            <a:r>
              <a:rPr lang="en-US" sz="1800" b="1" kern="1200" baseline="0" dirty="0">
                <a:solidFill>
                  <a:schemeClr val="tx1"/>
                </a:solidFill>
                <a:effectLst/>
                <a:latin typeface="+mn-lt"/>
                <a:ea typeface="+mn-ea"/>
                <a:cs typeface="+mn-cs"/>
              </a:rPr>
              <a:t>timing</a:t>
            </a:r>
            <a:r>
              <a:rPr lang="en-US" sz="1800" kern="1200" baseline="0" dirty="0">
                <a:solidFill>
                  <a:schemeClr val="tx1"/>
                </a:solidFill>
                <a:effectLst/>
                <a:latin typeface="+mn-lt"/>
                <a:ea typeface="+mn-ea"/>
                <a:cs typeface="+mn-cs"/>
              </a:rPr>
              <a:t> is a primary design objective that needs to be considered since early design stages. However, [click] it turns out the t</a:t>
            </a:r>
            <a:r>
              <a:rPr lang="en-US" altLang="zh-CN" sz="1800" baseline="0" dirty="0"/>
              <a:t>iming</a:t>
            </a:r>
            <a:r>
              <a:rPr lang="zh-CN" altLang="en-US" sz="1800" baseline="0" dirty="0"/>
              <a:t> </a:t>
            </a:r>
            <a:r>
              <a:rPr lang="en-US" altLang="zh-CN" sz="1800" baseline="0" dirty="0"/>
              <a:t>estimation</a:t>
            </a:r>
            <a:r>
              <a:rPr lang="zh-CN" altLang="en-US" sz="1800" baseline="0" dirty="0"/>
              <a:t> </a:t>
            </a:r>
            <a:r>
              <a:rPr lang="en-US" altLang="zh-CN" sz="1800" baseline="0" dirty="0"/>
              <a:t>on circuit netlist can be highly inaccurate. This is due to the absence of wire length information at this stage. And the current estimations on wire length is very inaccurate. </a:t>
            </a:r>
          </a:p>
          <a:p>
            <a:endParaRPr lang="en-US" altLang="zh-CN" sz="1800" baseline="0" dirty="0"/>
          </a:p>
          <a:p>
            <a:r>
              <a:rPr lang="en-US" altLang="zh-CN" sz="1800" baseline="0" dirty="0"/>
              <a:t>Only after the placement step, [click] which may take hours to days, we can get more accurate timing report based on the generated circuit layout. </a:t>
            </a:r>
          </a:p>
          <a:p>
            <a:endParaRPr lang="en-US" altLang="zh-CN" sz="1800" baseline="0" dirty="0"/>
          </a:p>
          <a:p>
            <a:r>
              <a:rPr lang="en-US" altLang="zh-CN" sz="1800" baseline="0" dirty="0"/>
              <a:t>However, [click] if necessary, we need to go back and edit the netlist based on our accurate timing report. As a result, this may take multiple iterations and require us to run the timing consuming placement step multiple times.</a:t>
            </a:r>
          </a:p>
          <a:p>
            <a:endParaRPr lang="en-US" altLang="zh-CN" sz="1800" baseline="0" dirty="0"/>
          </a:p>
          <a:p>
            <a:r>
              <a:rPr lang="en-US" altLang="zh-CN" sz="1800" baseline="0" dirty="0"/>
              <a:t>We hope to avoid this inefficient iteration loops if we can make accurate timing prediction before placement.</a:t>
            </a:r>
            <a:r>
              <a:rPr lang="zh-CN" altLang="en-US" sz="1800" baseline="0" dirty="0"/>
              <a:t> </a:t>
            </a:r>
            <a:r>
              <a:rPr lang="en-US" altLang="zh-CN" sz="1800" baseline="0" dirty="0"/>
              <a:t>And</a:t>
            </a:r>
            <a:r>
              <a:rPr lang="zh-CN" altLang="en-US" sz="1800" baseline="0" dirty="0"/>
              <a:t> </a:t>
            </a:r>
            <a:r>
              <a:rPr lang="en-US" altLang="zh-CN" sz="1800" baseline="0" dirty="0"/>
              <a:t>the</a:t>
            </a:r>
            <a:r>
              <a:rPr lang="zh-CN" altLang="en-US" sz="1800" baseline="0" dirty="0"/>
              <a:t> </a:t>
            </a:r>
            <a:r>
              <a:rPr lang="en-US" altLang="zh-CN" sz="1800" baseline="0" dirty="0"/>
              <a:t>key problem</a:t>
            </a:r>
            <a:r>
              <a:rPr lang="zh-CN" altLang="en-US" sz="1800" baseline="0" dirty="0"/>
              <a:t> </a:t>
            </a:r>
            <a:r>
              <a:rPr lang="en-US" altLang="zh-CN" sz="1800" baseline="0" dirty="0"/>
              <a:t>is,</a:t>
            </a:r>
            <a:r>
              <a:rPr lang="zh-CN" altLang="en-US" sz="1800" baseline="0" dirty="0"/>
              <a:t> </a:t>
            </a:r>
            <a:r>
              <a:rPr lang="en-US" altLang="zh-CN" sz="1800" baseline="0" dirty="0"/>
              <a:t>why</a:t>
            </a:r>
            <a:r>
              <a:rPr lang="zh-CN" altLang="en-US" sz="1800" baseline="0" dirty="0"/>
              <a:t> </a:t>
            </a:r>
            <a:r>
              <a:rPr lang="en-US" altLang="zh-CN" sz="1800" baseline="0" dirty="0"/>
              <a:t>existing techniques</a:t>
            </a:r>
            <a:r>
              <a:rPr lang="zh-CN" altLang="en-US" sz="1800" baseline="0" dirty="0"/>
              <a:t> </a:t>
            </a:r>
            <a:r>
              <a:rPr lang="en-US" altLang="zh-CN" sz="1800" baseline="0" dirty="0"/>
              <a:t>cannot</a:t>
            </a:r>
            <a:r>
              <a:rPr lang="zh-CN" altLang="en-US" sz="1800" baseline="0" dirty="0"/>
              <a:t> </a:t>
            </a:r>
            <a:r>
              <a:rPr lang="en-US" altLang="zh-CN" sz="1800" baseline="0" dirty="0"/>
              <a:t>make</a:t>
            </a:r>
            <a:r>
              <a:rPr lang="zh-CN" altLang="en-US" sz="1800" baseline="0" dirty="0"/>
              <a:t> </a:t>
            </a:r>
            <a:r>
              <a:rPr lang="en-US" altLang="zh-CN" sz="1800" baseline="0" dirty="0"/>
              <a:t>accurate</a:t>
            </a:r>
            <a:r>
              <a:rPr lang="zh-CN" altLang="en-US" sz="1800" baseline="0" dirty="0"/>
              <a:t> </a:t>
            </a:r>
            <a:r>
              <a:rPr lang="en-US" altLang="zh-CN" sz="1800" baseline="0" dirty="0"/>
              <a:t>estimation on the wirelength of each net?</a:t>
            </a:r>
          </a:p>
          <a:p>
            <a:endParaRPr lang="en-US" altLang="zh-CN" sz="1800" baseline="0" dirty="0"/>
          </a:p>
          <a:p>
            <a:endParaRPr lang="en-US" altLang="zh-CN" sz="1800" baseline="0" dirty="0"/>
          </a:p>
        </p:txBody>
      </p:sp>
      <p:sp>
        <p:nvSpPr>
          <p:cNvPr id="4" name="Slide Number Placeholder 3"/>
          <p:cNvSpPr>
            <a:spLocks noGrp="1"/>
          </p:cNvSpPr>
          <p:nvPr>
            <p:ph type="sldNum" sz="quarter" idx="5"/>
          </p:nvPr>
        </p:nvSpPr>
        <p:spPr/>
        <p:txBody>
          <a:bodyPr/>
          <a:lstStyle/>
          <a:p>
            <a:fld id="{A68CE120-882A-C349-9195-5861423BFB9B}" type="slidenum">
              <a:rPr lang="en-CN" smtClean="0"/>
              <a:t>81</a:t>
            </a:fld>
            <a:endParaRPr lang="en-CN"/>
          </a:p>
        </p:txBody>
      </p:sp>
    </p:spTree>
    <p:extLst>
      <p:ext uri="{BB962C8B-B14F-4D97-AF65-F5344CB8AC3E}">
        <p14:creationId xmlns:p14="http://schemas.microsoft.com/office/powerpoint/2010/main" val="2277520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Let</a:t>
            </a:r>
            <a:r>
              <a:rPr lang="zh-CN" altLang="en-US" dirty="0"/>
              <a:t>‘</a:t>
            </a:r>
            <a:r>
              <a:rPr lang="en-CN" dirty="0"/>
              <a:t>s</a:t>
            </a:r>
            <a:r>
              <a:rPr lang="zh-CN" altLang="en-US" dirty="0"/>
              <a:t> </a:t>
            </a:r>
            <a:r>
              <a:rPr lang="en-US" altLang="zh-CN" dirty="0"/>
              <a:t>look</a:t>
            </a:r>
            <a:r>
              <a:rPr lang="zh-CN" altLang="en-US" dirty="0"/>
              <a:t> </a:t>
            </a:r>
            <a:r>
              <a:rPr lang="en-US" altLang="zh-CN" dirty="0"/>
              <a:t>at</a:t>
            </a:r>
            <a:r>
              <a:rPr lang="zh-CN" altLang="en-US" dirty="0"/>
              <a:t> </a:t>
            </a:r>
            <a:r>
              <a:rPr lang="en-US" altLang="zh-CN" dirty="0"/>
              <a:t>one</a:t>
            </a:r>
            <a:r>
              <a:rPr lang="zh-CN" altLang="en-US" dirty="0"/>
              <a:t> </a:t>
            </a:r>
            <a:r>
              <a:rPr lang="en-US" altLang="zh-CN" dirty="0"/>
              <a:t>simple</a:t>
            </a:r>
            <a:r>
              <a:rPr lang="zh-CN" altLang="en-US" dirty="0"/>
              <a:t> </a:t>
            </a:r>
            <a:r>
              <a:rPr lang="en-US" altLang="zh-CN" dirty="0"/>
              <a:t>example.</a:t>
            </a:r>
            <a:r>
              <a:rPr lang="zh-CN" altLang="en-US" dirty="0"/>
              <a:t> </a:t>
            </a:r>
            <a:r>
              <a:rPr lang="en-US" altLang="zh-CN" dirty="0"/>
              <a:t>Assuming</a:t>
            </a:r>
            <a:r>
              <a:rPr lang="zh-CN" altLang="en-US" dirty="0"/>
              <a:t> </a:t>
            </a:r>
            <a:r>
              <a:rPr lang="en-US" altLang="zh-CN" dirty="0"/>
              <a:t>there</a:t>
            </a:r>
            <a:r>
              <a:rPr lang="zh-CN" altLang="en-US" dirty="0"/>
              <a:t> </a:t>
            </a:r>
            <a:r>
              <a:rPr lang="en-US" altLang="zh-CN" dirty="0"/>
              <a:t>are</a:t>
            </a:r>
            <a:r>
              <a:rPr lang="zh-CN" altLang="en-US" dirty="0"/>
              <a:t> </a:t>
            </a:r>
            <a:r>
              <a:rPr lang="en-US" altLang="zh-CN" dirty="0"/>
              <a:t>two</a:t>
            </a:r>
            <a:r>
              <a:rPr lang="zh-CN" altLang="en-US" dirty="0"/>
              <a:t> </a:t>
            </a:r>
            <a:r>
              <a:rPr lang="en-US" altLang="zh-CN" dirty="0"/>
              <a:t>similar</a:t>
            </a:r>
            <a:r>
              <a:rPr lang="zh-CN" altLang="en-US" dirty="0"/>
              <a:t> </a:t>
            </a:r>
            <a:r>
              <a:rPr lang="en-US" altLang="zh-CN" dirty="0"/>
              <a:t>nets</a:t>
            </a:r>
            <a:r>
              <a:rPr lang="zh-CN" altLang="en-US" dirty="0"/>
              <a:t> </a:t>
            </a:r>
            <a:r>
              <a:rPr lang="en-US" altLang="zh-CN" dirty="0"/>
              <a:t>in</a:t>
            </a:r>
            <a:r>
              <a:rPr lang="zh-CN" altLang="en-US" dirty="0"/>
              <a:t> </a:t>
            </a:r>
            <a:r>
              <a:rPr lang="en-US" altLang="zh-CN" dirty="0"/>
              <a:t>the</a:t>
            </a:r>
            <a:r>
              <a:rPr lang="zh-CN" altLang="en-US" dirty="0"/>
              <a:t> </a:t>
            </a:r>
            <a:r>
              <a:rPr lang="en-US" altLang="zh-CN" dirty="0"/>
              <a:t>netlist,</a:t>
            </a:r>
            <a:r>
              <a:rPr lang="zh-CN" altLang="en-US" dirty="0"/>
              <a:t> </a:t>
            </a:r>
            <a:r>
              <a:rPr lang="en-US" altLang="zh-CN" dirty="0"/>
              <a:t>the</a:t>
            </a:r>
            <a:r>
              <a:rPr lang="zh-CN" altLang="en-US" dirty="0"/>
              <a:t> </a:t>
            </a:r>
            <a:r>
              <a:rPr lang="en-US" altLang="zh-CN" dirty="0"/>
              <a:t>net</a:t>
            </a:r>
            <a:r>
              <a:rPr lang="zh-CN" altLang="en-US" dirty="0"/>
              <a:t> </a:t>
            </a:r>
            <a:r>
              <a:rPr lang="en-US" altLang="zh-CN" dirty="0"/>
              <a:t>a</a:t>
            </a:r>
            <a:r>
              <a:rPr lang="zh-CN" altLang="en-US" dirty="0"/>
              <a:t> </a:t>
            </a:r>
            <a:r>
              <a:rPr lang="en-US" altLang="zh-CN" dirty="0"/>
              <a:t>and</a:t>
            </a:r>
            <a:r>
              <a:rPr lang="zh-CN" altLang="en-US" dirty="0"/>
              <a:t> </a:t>
            </a:r>
            <a:r>
              <a:rPr lang="en-US" altLang="zh-CN" dirty="0"/>
              <a:t>b.</a:t>
            </a:r>
            <a:r>
              <a:rPr lang="zh-CN" altLang="en-US" dirty="0"/>
              <a:t> </a:t>
            </a:r>
            <a:r>
              <a:rPr lang="en-US" altLang="zh-CN" dirty="0"/>
              <a:t>We hope to estimate their net-length</a:t>
            </a:r>
            <a:r>
              <a:rPr lang="zh-CN" altLang="en-US" dirty="0"/>
              <a:t> </a:t>
            </a:r>
            <a:r>
              <a:rPr lang="en-US" altLang="zh-CN" dirty="0"/>
              <a:t>for</a:t>
            </a:r>
            <a:r>
              <a:rPr lang="zh-CN" altLang="en-US" dirty="0"/>
              <a:t> </a:t>
            </a:r>
            <a:r>
              <a:rPr lang="en-US" altLang="zh-CN" dirty="0"/>
              <a:t>timing</a:t>
            </a:r>
            <a:r>
              <a:rPr lang="zh-CN" altLang="en-US" dirty="0"/>
              <a:t> </a:t>
            </a:r>
            <a:r>
              <a:rPr lang="en-US" altLang="zh-CN" dirty="0"/>
              <a:t>prediction.</a:t>
            </a:r>
          </a:p>
          <a:p>
            <a:endParaRPr lang="en-US" dirty="0"/>
          </a:p>
          <a:p>
            <a:r>
              <a:rPr lang="en-US" altLang="zh-CN" dirty="0"/>
              <a:t>If</a:t>
            </a:r>
            <a:r>
              <a:rPr lang="zh-CN" altLang="en-US" dirty="0"/>
              <a:t> </a:t>
            </a:r>
            <a:r>
              <a:rPr lang="en-US" altLang="zh-CN" dirty="0"/>
              <a:t>we</a:t>
            </a:r>
            <a:r>
              <a:rPr lang="zh-CN" altLang="en-US" dirty="0"/>
              <a:t> </a:t>
            </a:r>
            <a:r>
              <a:rPr lang="en-US" altLang="zh-CN" dirty="0"/>
              <a:t>look</a:t>
            </a:r>
            <a:r>
              <a:rPr lang="zh-CN" altLang="en-US" dirty="0"/>
              <a:t> </a:t>
            </a:r>
            <a:r>
              <a:rPr lang="en-US" altLang="zh-CN" dirty="0"/>
              <a:t>into</a:t>
            </a:r>
            <a:r>
              <a:rPr lang="zh-CN" altLang="en-US" dirty="0"/>
              <a:t> </a:t>
            </a:r>
            <a:r>
              <a:rPr lang="en-US" altLang="zh-CN" dirty="0"/>
              <a:t>both</a:t>
            </a:r>
            <a:r>
              <a:rPr lang="zh-CN" altLang="en-US" dirty="0"/>
              <a:t> </a:t>
            </a:r>
            <a:r>
              <a:rPr lang="en-US" altLang="zh-CN" dirty="0"/>
              <a:t>nets,</a:t>
            </a:r>
            <a:r>
              <a:rPr lang="zh-CN" altLang="en-US" dirty="0"/>
              <a:t> </a:t>
            </a:r>
            <a:r>
              <a:rPr lang="en-US" altLang="zh-CN" dirty="0"/>
              <a:t>we</a:t>
            </a:r>
            <a:r>
              <a:rPr lang="zh-CN" altLang="en-US" dirty="0"/>
              <a:t> </a:t>
            </a:r>
            <a:r>
              <a:rPr lang="en-US" altLang="zh-CN" dirty="0"/>
              <a:t>notice</a:t>
            </a:r>
            <a:r>
              <a:rPr lang="zh-CN" altLang="en-US" dirty="0"/>
              <a:t> </a:t>
            </a:r>
            <a:r>
              <a:rPr lang="en-US" altLang="zh-CN" dirty="0"/>
              <a:t>that</a:t>
            </a:r>
            <a:r>
              <a:rPr lang="zh-CN" altLang="en-US" dirty="0"/>
              <a:t> </a:t>
            </a:r>
            <a:r>
              <a:rPr lang="en-US" altLang="zh-CN" dirty="0"/>
              <a:t>they</a:t>
            </a:r>
            <a:r>
              <a:rPr lang="zh-CN" altLang="en-US" dirty="0"/>
              <a:t> </a:t>
            </a:r>
            <a:r>
              <a:rPr lang="en-US" altLang="zh-CN" dirty="0"/>
              <a:t>have</a:t>
            </a:r>
            <a:r>
              <a:rPr lang="zh-CN" altLang="en-US" dirty="0"/>
              <a:t> </a:t>
            </a:r>
            <a:r>
              <a:rPr lang="en-US" altLang="zh-CN" dirty="0"/>
              <a:t>exactly</a:t>
            </a:r>
            <a:r>
              <a:rPr lang="zh-CN" altLang="en-US" dirty="0"/>
              <a:t> </a:t>
            </a:r>
            <a:r>
              <a:rPr lang="en-US" altLang="zh-CN" dirty="0"/>
              <a:t>the</a:t>
            </a:r>
            <a:r>
              <a:rPr lang="zh-CN" altLang="en-US" dirty="0"/>
              <a:t> </a:t>
            </a:r>
            <a:r>
              <a:rPr lang="en-US" altLang="zh-CN" dirty="0"/>
              <a:t>same</a:t>
            </a:r>
            <a:r>
              <a:rPr lang="zh-CN" altLang="en-US" dirty="0"/>
              <a:t> </a:t>
            </a:r>
            <a:r>
              <a:rPr lang="en-US" altLang="zh-CN" dirty="0"/>
              <a:t>topology,</a:t>
            </a:r>
            <a:r>
              <a:rPr lang="zh-CN" altLang="en-US" dirty="0"/>
              <a:t> </a:t>
            </a:r>
            <a:r>
              <a:rPr lang="en-US" altLang="zh-CN" dirty="0"/>
              <a:t>and</a:t>
            </a:r>
            <a:r>
              <a:rPr lang="zh-CN" altLang="en-US" dirty="0"/>
              <a:t> </a:t>
            </a:r>
            <a:r>
              <a:rPr lang="en-US" altLang="zh-CN" dirty="0"/>
              <a:t>even</a:t>
            </a:r>
            <a:r>
              <a:rPr lang="zh-CN" altLang="en-US" dirty="0"/>
              <a:t> </a:t>
            </a:r>
            <a:r>
              <a:rPr lang="en-US" altLang="zh-CN" dirty="0"/>
              <a:t>the</a:t>
            </a:r>
            <a:r>
              <a:rPr lang="zh-CN" altLang="en-US" dirty="0"/>
              <a:t> </a:t>
            </a:r>
            <a:r>
              <a:rPr lang="en-US" altLang="zh-CN" dirty="0"/>
              <a:t>same</a:t>
            </a:r>
            <a:r>
              <a:rPr lang="zh-CN" altLang="en-US" dirty="0"/>
              <a:t> </a:t>
            </a:r>
            <a:r>
              <a:rPr lang="en-US" altLang="zh-CN" dirty="0"/>
              <a:t>1-hop</a:t>
            </a:r>
            <a:r>
              <a:rPr lang="zh-CN" altLang="en-US" dirty="0"/>
              <a:t> </a:t>
            </a:r>
            <a:r>
              <a:rPr lang="en-US" altLang="zh-CN" dirty="0"/>
              <a:t>neighbors.</a:t>
            </a:r>
            <a:r>
              <a:rPr lang="zh-CN" altLang="en-US" dirty="0"/>
              <a:t> </a:t>
            </a:r>
            <a:r>
              <a:rPr lang="en-US" altLang="zh-CN" dirty="0"/>
              <a:t>Based</a:t>
            </a:r>
            <a:r>
              <a:rPr lang="zh-CN" altLang="en-US" dirty="0"/>
              <a:t> </a:t>
            </a:r>
            <a:r>
              <a:rPr lang="en-US" altLang="zh-CN" dirty="0"/>
              <a:t>on</a:t>
            </a:r>
            <a:r>
              <a:rPr lang="zh-CN" altLang="en-US" dirty="0"/>
              <a:t> </a:t>
            </a:r>
            <a:r>
              <a:rPr lang="en-US" altLang="zh-CN" dirty="0"/>
              <a:t>this</a:t>
            </a:r>
            <a:r>
              <a:rPr lang="zh-CN" altLang="en-US" dirty="0"/>
              <a:t> </a:t>
            </a:r>
            <a:r>
              <a:rPr lang="en-US" altLang="zh-CN" dirty="0"/>
              <a:t>observation,</a:t>
            </a:r>
            <a:r>
              <a:rPr lang="zh-CN" altLang="en-US" dirty="0"/>
              <a:t> </a:t>
            </a:r>
            <a:r>
              <a:rPr lang="en-US" altLang="zh-CN" dirty="0"/>
              <a:t>[click]</a:t>
            </a:r>
            <a:r>
              <a:rPr lang="zh-CN" altLang="en-US" dirty="0"/>
              <a:t> </a:t>
            </a:r>
            <a:r>
              <a:rPr lang="en-US" altLang="zh-CN" dirty="0"/>
              <a:t>traditional</a:t>
            </a:r>
            <a:r>
              <a:rPr lang="zh-CN" altLang="en-US" dirty="0"/>
              <a:t> </a:t>
            </a:r>
            <a:r>
              <a:rPr lang="en-US" altLang="zh-CN" dirty="0"/>
              <a:t>tools</a:t>
            </a:r>
            <a:r>
              <a:rPr lang="zh-CN" altLang="en-US" dirty="0"/>
              <a:t> </a:t>
            </a:r>
            <a:r>
              <a:rPr lang="en-US" altLang="zh-CN" dirty="0"/>
              <a:t>will</a:t>
            </a:r>
            <a:r>
              <a:rPr lang="zh-CN" altLang="en-US" dirty="0"/>
              <a:t> </a:t>
            </a:r>
            <a:r>
              <a:rPr lang="en-US" altLang="zh-CN" dirty="0"/>
              <a:t>believe</a:t>
            </a:r>
            <a:r>
              <a:rPr lang="zh-CN" altLang="en-US" dirty="0"/>
              <a:t> </a:t>
            </a:r>
            <a:r>
              <a:rPr lang="en-US" altLang="zh-CN" dirty="0"/>
              <a:t>that,</a:t>
            </a:r>
            <a:r>
              <a:rPr lang="zh-CN" altLang="en-US" dirty="0"/>
              <a:t> </a:t>
            </a:r>
            <a:r>
              <a:rPr lang="en-US" altLang="zh-CN" dirty="0"/>
              <a:t>”OK,</a:t>
            </a:r>
            <a:r>
              <a:rPr lang="zh-CN" altLang="en-US" dirty="0"/>
              <a:t> </a:t>
            </a:r>
            <a:r>
              <a:rPr lang="en-US" altLang="zh-CN" dirty="0"/>
              <a:t>their</a:t>
            </a:r>
            <a:r>
              <a:rPr lang="zh-CN" altLang="en-US" dirty="0"/>
              <a:t> </a:t>
            </a:r>
            <a:r>
              <a:rPr lang="en-US" altLang="zh-CN" dirty="0"/>
              <a:t>net</a:t>
            </a:r>
            <a:r>
              <a:rPr lang="zh-CN" altLang="en-US" dirty="0"/>
              <a:t> </a:t>
            </a:r>
            <a:r>
              <a:rPr lang="en-US" altLang="zh-CN" dirty="0"/>
              <a:t>length</a:t>
            </a:r>
            <a:r>
              <a:rPr lang="zh-CN" altLang="en-US" dirty="0"/>
              <a:t> </a:t>
            </a:r>
            <a:r>
              <a:rPr lang="en-US" altLang="zh-CN" dirty="0"/>
              <a:t>should</a:t>
            </a:r>
            <a:r>
              <a:rPr lang="zh-CN" altLang="en-US" dirty="0"/>
              <a:t> </a:t>
            </a:r>
            <a:r>
              <a:rPr lang="en-US" altLang="zh-CN" dirty="0"/>
              <a:t>be</a:t>
            </a:r>
            <a:r>
              <a:rPr lang="zh-CN" altLang="en-US" dirty="0"/>
              <a:t> </a:t>
            </a:r>
            <a:r>
              <a:rPr lang="en-US" altLang="zh-CN" dirty="0"/>
              <a:t>the</a:t>
            </a:r>
            <a:r>
              <a:rPr lang="zh-CN" altLang="en-US" dirty="0"/>
              <a:t> </a:t>
            </a:r>
            <a:r>
              <a:rPr lang="en-US" altLang="zh-CN" dirty="0"/>
              <a:t>same!”.</a:t>
            </a:r>
            <a:r>
              <a:rPr lang="zh-CN" altLang="en-US" dirty="0"/>
              <a:t> </a:t>
            </a:r>
            <a:r>
              <a:rPr lang="en-US" altLang="zh-CN" dirty="0"/>
              <a:t>In</a:t>
            </a:r>
            <a:r>
              <a:rPr lang="zh-CN" altLang="en-US" dirty="0"/>
              <a:t> </a:t>
            </a:r>
            <a:r>
              <a:rPr lang="en-US" altLang="zh-CN" dirty="0"/>
              <a:t>comparison,</a:t>
            </a:r>
            <a:r>
              <a:rPr lang="zh-CN" altLang="en-US" dirty="0"/>
              <a:t> </a:t>
            </a:r>
            <a:r>
              <a:rPr lang="en-US" altLang="zh-CN" dirty="0"/>
              <a:t>some</a:t>
            </a:r>
            <a:r>
              <a:rPr lang="zh-CN" altLang="en-US" dirty="0"/>
              <a:t> </a:t>
            </a:r>
            <a:r>
              <a:rPr lang="en-US" altLang="zh-CN" dirty="0"/>
              <a:t>previous</a:t>
            </a:r>
            <a:r>
              <a:rPr lang="zh-CN" altLang="en-US" dirty="0"/>
              <a:t> </a:t>
            </a:r>
            <a:r>
              <a:rPr lang="en-US" altLang="zh-CN" dirty="0"/>
              <a:t>works</a:t>
            </a:r>
            <a:r>
              <a:rPr lang="zh-CN" altLang="en-US" dirty="0"/>
              <a:t> </a:t>
            </a:r>
            <a:r>
              <a:rPr lang="en-US" altLang="zh-CN" dirty="0"/>
              <a:t>will</a:t>
            </a:r>
            <a:r>
              <a:rPr lang="zh-CN" altLang="en-US" dirty="0"/>
              <a:t> </a:t>
            </a:r>
            <a:r>
              <a:rPr lang="en-US" altLang="zh-CN" dirty="0"/>
              <a:t>say</a:t>
            </a:r>
            <a:r>
              <a:rPr lang="zh-CN" altLang="en-US" dirty="0"/>
              <a:t> </a:t>
            </a:r>
            <a:r>
              <a:rPr lang="en-US" altLang="zh-CN" dirty="0"/>
              <a:t>“perhaps</a:t>
            </a:r>
            <a:r>
              <a:rPr lang="zh-CN" altLang="en-US" dirty="0"/>
              <a:t> </a:t>
            </a:r>
            <a:r>
              <a:rPr lang="en-US" altLang="zh-CN" dirty="0"/>
              <a:t>they</a:t>
            </a:r>
            <a:r>
              <a:rPr lang="zh-CN" altLang="en-US" dirty="0"/>
              <a:t> </a:t>
            </a:r>
            <a:r>
              <a:rPr lang="en-US" altLang="zh-CN" dirty="0"/>
              <a:t>are</a:t>
            </a:r>
            <a:r>
              <a:rPr lang="zh-CN" altLang="en-US" dirty="0"/>
              <a:t> </a:t>
            </a:r>
            <a:r>
              <a:rPr lang="en-US" altLang="zh-CN" dirty="0"/>
              <a:t>not</a:t>
            </a:r>
            <a:r>
              <a:rPr lang="zh-CN" altLang="en-US" dirty="0"/>
              <a:t> </a:t>
            </a:r>
            <a:r>
              <a:rPr lang="en-US" altLang="zh-CN" dirty="0"/>
              <a:t>exactly</a:t>
            </a:r>
            <a:r>
              <a:rPr lang="zh-CN" altLang="en-US" dirty="0"/>
              <a:t> </a:t>
            </a:r>
            <a:r>
              <a:rPr lang="en-US" altLang="zh-CN" dirty="0"/>
              <a:t>the</a:t>
            </a:r>
            <a:r>
              <a:rPr lang="zh-CN" altLang="en-US" dirty="0"/>
              <a:t> </a:t>
            </a:r>
            <a:r>
              <a:rPr lang="en-US" altLang="zh-CN" dirty="0"/>
              <a:t>same,</a:t>
            </a:r>
            <a:r>
              <a:rPr lang="zh-CN" altLang="en-US" dirty="0"/>
              <a:t> </a:t>
            </a:r>
            <a:r>
              <a:rPr lang="en-US" altLang="zh-CN" dirty="0"/>
              <a:t>but</a:t>
            </a:r>
            <a:r>
              <a:rPr lang="zh-CN" altLang="en-US" dirty="0"/>
              <a:t> </a:t>
            </a:r>
            <a:r>
              <a:rPr lang="en-US" altLang="zh-CN" dirty="0"/>
              <a:t>their</a:t>
            </a:r>
            <a:r>
              <a:rPr lang="zh-CN" altLang="en-US" dirty="0"/>
              <a:t> </a:t>
            </a:r>
            <a:r>
              <a:rPr lang="en-US" altLang="zh-CN" dirty="0"/>
              <a:t>net</a:t>
            </a:r>
            <a:r>
              <a:rPr lang="zh-CN" altLang="en-US" dirty="0"/>
              <a:t> </a:t>
            </a:r>
            <a:r>
              <a:rPr lang="en-US" altLang="zh-CN" dirty="0"/>
              <a:t>lengths</a:t>
            </a:r>
            <a:r>
              <a:rPr lang="zh-CN" altLang="en-US" dirty="0"/>
              <a:t> </a:t>
            </a:r>
            <a:r>
              <a:rPr lang="en-US" altLang="zh-CN" dirty="0"/>
              <a:t>should</a:t>
            </a:r>
            <a:r>
              <a:rPr lang="zh-CN" altLang="en-US" dirty="0"/>
              <a:t> </a:t>
            </a:r>
            <a:r>
              <a:rPr lang="en-US" altLang="zh-CN" dirty="0"/>
              <a:t>be</a:t>
            </a:r>
            <a:r>
              <a:rPr lang="zh-CN" altLang="en-US" dirty="0"/>
              <a:t> </a:t>
            </a:r>
            <a:r>
              <a:rPr lang="en-US" altLang="zh-CN" dirty="0"/>
              <a:t>very</a:t>
            </a:r>
            <a:r>
              <a:rPr lang="zh-CN" altLang="en-US" dirty="0"/>
              <a:t> </a:t>
            </a:r>
            <a:r>
              <a:rPr lang="en-US" altLang="zh-CN" dirty="0"/>
              <a:t>similar”.</a:t>
            </a:r>
            <a:r>
              <a:rPr lang="zh-CN" altLang="en-US" dirty="0"/>
              <a:t> </a:t>
            </a:r>
            <a:endParaRPr lang="en-US" altLang="zh-CN" dirty="0"/>
          </a:p>
          <a:p>
            <a:endParaRPr lang="en-US" dirty="0"/>
          </a:p>
          <a:p>
            <a:r>
              <a:rPr lang="en-US" altLang="zh-CN" dirty="0"/>
              <a:t>However, according to my experiment,</a:t>
            </a:r>
            <a:r>
              <a:rPr lang="zh-CN" altLang="en-US" dirty="0"/>
              <a:t> </a:t>
            </a:r>
            <a:r>
              <a:rPr lang="en-US" altLang="zh-CN" dirty="0"/>
              <a:t>this is</a:t>
            </a:r>
            <a:r>
              <a:rPr lang="zh-CN" altLang="en-US" dirty="0"/>
              <a:t> </a:t>
            </a:r>
            <a:r>
              <a:rPr lang="en-US" altLang="zh-CN" dirty="0"/>
              <a:t>not</a:t>
            </a:r>
            <a:r>
              <a:rPr lang="zh-CN" altLang="en-US" dirty="0"/>
              <a:t> </a:t>
            </a:r>
            <a:r>
              <a:rPr lang="en-US" altLang="zh-CN" dirty="0"/>
              <a:t>true.</a:t>
            </a:r>
            <a:r>
              <a:rPr lang="zh-CN" altLang="en-US" dirty="0"/>
              <a:t> </a:t>
            </a:r>
            <a:r>
              <a:rPr lang="en-US" altLang="zh-CN" dirty="0"/>
              <a:t>[click] After</a:t>
            </a:r>
            <a:r>
              <a:rPr lang="zh-CN" altLang="en-US" dirty="0"/>
              <a:t> </a:t>
            </a:r>
            <a:r>
              <a:rPr lang="en-US" altLang="zh-CN" dirty="0"/>
              <a:t>the</a:t>
            </a:r>
            <a:r>
              <a:rPr lang="zh-CN" altLang="en-US" dirty="0"/>
              <a:t> </a:t>
            </a:r>
            <a:r>
              <a:rPr lang="en-US" altLang="zh-CN" dirty="0"/>
              <a:t>placement</a:t>
            </a:r>
            <a:r>
              <a:rPr lang="zh-CN" altLang="en-US" dirty="0"/>
              <a:t> </a:t>
            </a:r>
            <a:r>
              <a:rPr lang="en-US" altLang="zh-CN" dirty="0"/>
              <a:t>step,</a:t>
            </a:r>
            <a:r>
              <a:rPr lang="zh-CN" altLang="en-US" dirty="0"/>
              <a:t> </a:t>
            </a:r>
            <a:r>
              <a:rPr lang="en-US" altLang="zh-CN" dirty="0"/>
              <a:t>as shown in the right plot, the net length of </a:t>
            </a:r>
            <a:r>
              <a:rPr lang="en-US" altLang="zh-CN" b="1" dirty="0"/>
              <a:t>net</a:t>
            </a:r>
            <a:r>
              <a:rPr lang="zh-CN" altLang="en-US" b="1" dirty="0"/>
              <a:t> </a:t>
            </a:r>
            <a:r>
              <a:rPr lang="en-US" altLang="zh-CN" b="1" dirty="0"/>
              <a:t>a </a:t>
            </a:r>
            <a:r>
              <a:rPr lang="en-US" altLang="zh-CN" dirty="0"/>
              <a:t>can be significantly larger than </a:t>
            </a:r>
            <a:r>
              <a:rPr lang="en-US" altLang="zh-CN" b="1" dirty="0"/>
              <a:t>net b</a:t>
            </a:r>
            <a:r>
              <a:rPr lang="en-US" altLang="zh-CN" dirty="0"/>
              <a:t>. [click] As a result, the delay of</a:t>
            </a:r>
            <a:r>
              <a:rPr lang="zh-CN" altLang="en-US" dirty="0"/>
              <a:t> </a:t>
            </a:r>
            <a:r>
              <a:rPr lang="en-US" altLang="zh-CN" b="1" dirty="0"/>
              <a:t>net a</a:t>
            </a:r>
            <a:r>
              <a:rPr lang="en-US" altLang="zh-CN" dirty="0"/>
              <a:t> can also be significantly larger. </a:t>
            </a:r>
            <a:r>
              <a:rPr lang="zh-CN" altLang="en-US" dirty="0"/>
              <a:t> </a:t>
            </a:r>
            <a:r>
              <a:rPr lang="en-US" altLang="zh-CN" dirty="0"/>
              <a:t>/////</a:t>
            </a:r>
            <a:r>
              <a:rPr lang="zh-CN" altLang="en-US" dirty="0"/>
              <a:t> </a:t>
            </a:r>
            <a:r>
              <a:rPr lang="en-US" altLang="zh-CN" dirty="0"/>
              <a:t>[delete]</a:t>
            </a:r>
            <a:r>
              <a:rPr lang="zh-CN" altLang="en-US" dirty="0"/>
              <a:t> </a:t>
            </a:r>
            <a:r>
              <a:rPr lang="en-US" altLang="zh-CN" dirty="0"/>
              <a:t>In</a:t>
            </a:r>
            <a:r>
              <a:rPr lang="zh-CN" altLang="en-US" dirty="0"/>
              <a:t> </a:t>
            </a:r>
            <a:r>
              <a:rPr lang="en-US" altLang="zh-CN" dirty="0"/>
              <a:t>one</a:t>
            </a:r>
            <a:r>
              <a:rPr lang="zh-CN" altLang="en-US" dirty="0"/>
              <a:t> </a:t>
            </a:r>
            <a:r>
              <a:rPr lang="en-US" altLang="zh-CN" dirty="0"/>
              <a:t>small</a:t>
            </a:r>
            <a:r>
              <a:rPr lang="zh-CN" altLang="en-US" dirty="0"/>
              <a:t> </a:t>
            </a:r>
            <a:r>
              <a:rPr lang="en-US" altLang="zh-CN" dirty="0"/>
              <a:t>design,</a:t>
            </a:r>
            <a:r>
              <a:rPr lang="zh-CN" altLang="en-US" dirty="0"/>
              <a:t> </a:t>
            </a:r>
            <a:r>
              <a:rPr lang="en-US" altLang="zh-CN" dirty="0"/>
              <a:t>there</a:t>
            </a:r>
            <a:r>
              <a:rPr lang="zh-CN" altLang="en-US" dirty="0"/>
              <a:t> </a:t>
            </a:r>
            <a:r>
              <a:rPr lang="en-US" altLang="zh-CN" dirty="0"/>
              <a:t>can</a:t>
            </a:r>
            <a:r>
              <a:rPr lang="zh-CN" altLang="en-US" dirty="0"/>
              <a:t> </a:t>
            </a:r>
            <a:r>
              <a:rPr lang="en-US" altLang="zh-CN" dirty="0"/>
              <a:t>be</a:t>
            </a:r>
            <a:r>
              <a:rPr lang="zh-CN" altLang="en-US" dirty="0"/>
              <a:t> </a:t>
            </a:r>
            <a:r>
              <a:rPr lang="en-US" altLang="zh-CN" dirty="0"/>
              <a:t>dozens</a:t>
            </a:r>
            <a:r>
              <a:rPr lang="zh-CN" altLang="en-US" dirty="0"/>
              <a:t> </a:t>
            </a:r>
            <a:r>
              <a:rPr lang="en-US" altLang="zh-CN" dirty="0"/>
              <a:t>of</a:t>
            </a:r>
            <a:r>
              <a:rPr lang="zh-CN" altLang="en-US" dirty="0"/>
              <a:t> </a:t>
            </a:r>
            <a:r>
              <a:rPr lang="en-US" altLang="zh-CN" dirty="0"/>
              <a:t>net</a:t>
            </a:r>
            <a:r>
              <a:rPr lang="zh-CN" altLang="en-US" dirty="0"/>
              <a:t> </a:t>
            </a:r>
            <a:r>
              <a:rPr lang="en-US" altLang="zh-CN" dirty="0"/>
              <a:t>a</a:t>
            </a:r>
            <a:r>
              <a:rPr lang="zh-CN" altLang="en-US" dirty="0"/>
              <a:t> </a:t>
            </a:r>
            <a:r>
              <a:rPr lang="en-US" altLang="zh-CN" dirty="0"/>
              <a:t>and</a:t>
            </a:r>
            <a:r>
              <a:rPr lang="zh-CN" altLang="en-US" dirty="0"/>
              <a:t> </a:t>
            </a:r>
            <a:r>
              <a:rPr lang="en-US" altLang="zh-CN" dirty="0"/>
              <a:t>hundreds</a:t>
            </a:r>
            <a:r>
              <a:rPr lang="zh-CN" altLang="en-US" dirty="0"/>
              <a:t> </a:t>
            </a:r>
            <a:r>
              <a:rPr lang="en-US" altLang="zh-CN" dirty="0"/>
              <a:t>of</a:t>
            </a:r>
            <a:r>
              <a:rPr lang="zh-CN" altLang="en-US" dirty="0"/>
              <a:t> </a:t>
            </a:r>
            <a:r>
              <a:rPr lang="en-US" altLang="zh-CN" dirty="0"/>
              <a:t>net</a:t>
            </a:r>
            <a:r>
              <a:rPr lang="zh-CN" altLang="en-US" dirty="0"/>
              <a:t> </a:t>
            </a:r>
            <a:r>
              <a:rPr lang="en-US" altLang="zh-CN" dirty="0"/>
              <a:t>b</a:t>
            </a:r>
            <a:r>
              <a:rPr lang="zh-CN" altLang="en-US" dirty="0"/>
              <a:t> </a:t>
            </a:r>
            <a:r>
              <a:rPr lang="en-US" altLang="zh-CN" dirty="0"/>
              <a:t>with</a:t>
            </a:r>
            <a:r>
              <a:rPr lang="zh-CN" altLang="en-US" dirty="0"/>
              <a:t> </a:t>
            </a:r>
            <a:r>
              <a:rPr lang="en-US" altLang="zh-CN" dirty="0"/>
              <a:t>highly</a:t>
            </a:r>
            <a:r>
              <a:rPr lang="zh-CN" altLang="en-US" dirty="0"/>
              <a:t> </a:t>
            </a:r>
            <a:r>
              <a:rPr lang="en-US" altLang="zh-CN" dirty="0"/>
              <a:t>similar</a:t>
            </a:r>
            <a:r>
              <a:rPr lang="zh-CN" altLang="en-US" dirty="0"/>
              <a:t> </a:t>
            </a:r>
            <a:r>
              <a:rPr lang="en-US" altLang="zh-CN" dirty="0"/>
              <a:t>topologies.</a:t>
            </a:r>
            <a:r>
              <a:rPr lang="zh-CN" altLang="en-US" dirty="0"/>
              <a:t> </a:t>
            </a:r>
            <a:endParaRPr lang="en-US" altLang="zh-CN" dirty="0"/>
          </a:p>
          <a:p>
            <a:endParaRPr lang="en-US" dirty="0"/>
          </a:p>
          <a:p>
            <a:r>
              <a:rPr lang="en-US" altLang="zh-CN" dirty="0"/>
              <a:t>This</a:t>
            </a:r>
            <a:r>
              <a:rPr lang="zh-CN" altLang="en-US" dirty="0"/>
              <a:t> </a:t>
            </a:r>
            <a:r>
              <a:rPr lang="en-US" altLang="zh-CN" dirty="0"/>
              <a:t>example</a:t>
            </a:r>
            <a:r>
              <a:rPr lang="zh-CN" altLang="en-US" dirty="0"/>
              <a:t> </a:t>
            </a:r>
            <a:r>
              <a:rPr lang="en-US" altLang="zh-CN" dirty="0"/>
              <a:t>shows</a:t>
            </a:r>
            <a:r>
              <a:rPr lang="zh-CN" altLang="en-US" dirty="0"/>
              <a:t> </a:t>
            </a:r>
            <a:r>
              <a:rPr lang="en-US" altLang="zh-CN" dirty="0"/>
              <a:t>the</a:t>
            </a:r>
            <a:r>
              <a:rPr lang="zh-CN" altLang="en-US" dirty="0"/>
              <a:t> </a:t>
            </a:r>
            <a:r>
              <a:rPr lang="en-US" altLang="zh-CN" dirty="0"/>
              <a:t>limitation</a:t>
            </a:r>
            <a:r>
              <a:rPr lang="zh-CN" altLang="en-US" dirty="0"/>
              <a:t> </a:t>
            </a:r>
            <a:r>
              <a:rPr lang="en-US" altLang="zh-CN" dirty="0"/>
              <a:t>of</a:t>
            </a:r>
            <a:r>
              <a:rPr lang="zh-CN" altLang="en-US" dirty="0"/>
              <a:t> </a:t>
            </a:r>
            <a:r>
              <a:rPr lang="en-US" altLang="zh-CN" dirty="0"/>
              <a:t>many heuristic-based</a:t>
            </a:r>
            <a:r>
              <a:rPr lang="zh-CN" altLang="en-US" dirty="0"/>
              <a:t> </a:t>
            </a:r>
            <a:r>
              <a:rPr lang="en-US" altLang="zh-CN" dirty="0"/>
              <a:t>previous methods.</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very</a:t>
            </a:r>
            <a:r>
              <a:rPr lang="zh-CN" altLang="en-US" dirty="0"/>
              <a:t> </a:t>
            </a:r>
            <a:r>
              <a:rPr lang="en-US" altLang="zh-CN" dirty="0"/>
              <a:t>similar</a:t>
            </a:r>
            <a:r>
              <a:rPr lang="zh-CN" altLang="en-US" dirty="0"/>
              <a:t> </a:t>
            </a:r>
            <a:r>
              <a:rPr lang="en-US" altLang="zh-CN" dirty="0"/>
              <a:t>nets,</a:t>
            </a:r>
            <a:r>
              <a:rPr lang="zh-CN" altLang="en-US" dirty="0"/>
              <a:t> </a:t>
            </a:r>
            <a:r>
              <a:rPr lang="en-US" altLang="zh-CN" dirty="0"/>
              <a:t>we</a:t>
            </a:r>
            <a:r>
              <a:rPr lang="zh-CN" altLang="en-US" dirty="0"/>
              <a:t> </a:t>
            </a:r>
            <a:r>
              <a:rPr lang="en-US" altLang="zh-CN" dirty="0"/>
              <a:t>should not be </a:t>
            </a:r>
            <a:r>
              <a:rPr lang="en-US" altLang="zh-CN" dirty="0" err="1"/>
              <a:t>limitied</a:t>
            </a:r>
            <a:r>
              <a:rPr lang="en-US" altLang="zh-CN" dirty="0"/>
              <a:t> by local information only, but need</a:t>
            </a:r>
            <a:r>
              <a:rPr lang="zh-CN" altLang="en-US" dirty="0"/>
              <a:t> </a:t>
            </a:r>
            <a:r>
              <a:rPr lang="en-US" altLang="zh-CN" dirty="0"/>
              <a:t>to</a:t>
            </a:r>
            <a:r>
              <a:rPr lang="zh-CN" altLang="en-US" dirty="0"/>
              <a:t> </a:t>
            </a:r>
            <a:r>
              <a:rPr lang="en-US" altLang="zh-CN" dirty="0"/>
              <a:t>capture</a:t>
            </a:r>
            <a:r>
              <a:rPr lang="zh-CN" altLang="en-US" dirty="0"/>
              <a:t> </a:t>
            </a:r>
            <a:r>
              <a:rPr lang="en-US" altLang="zh-CN" dirty="0"/>
              <a:t>the</a:t>
            </a:r>
            <a:r>
              <a:rPr lang="zh-CN" altLang="en-US" dirty="0"/>
              <a:t> </a:t>
            </a:r>
            <a:r>
              <a:rPr lang="en-US" altLang="zh-CN" dirty="0"/>
              <a:t>impact</a:t>
            </a:r>
            <a:r>
              <a:rPr lang="zh-CN" altLang="en-US" dirty="0"/>
              <a:t> </a:t>
            </a:r>
            <a:r>
              <a:rPr lang="en-US" altLang="zh-CN" dirty="0"/>
              <a:t>from</a:t>
            </a:r>
            <a:r>
              <a:rPr lang="zh-CN" altLang="en-US" dirty="0"/>
              <a:t> </a:t>
            </a:r>
            <a:r>
              <a:rPr lang="en-US" altLang="zh-CN" dirty="0"/>
              <a:t>the</a:t>
            </a:r>
            <a:r>
              <a:rPr lang="zh-CN" altLang="en-US" dirty="0"/>
              <a:t> </a:t>
            </a:r>
            <a:r>
              <a:rPr lang="en-US" altLang="zh-CN" dirty="0"/>
              <a:t>whole</a:t>
            </a:r>
            <a:r>
              <a:rPr lang="zh-CN" altLang="en-US" dirty="0"/>
              <a:t> </a:t>
            </a:r>
            <a:r>
              <a:rPr lang="en-US" altLang="zh-CN" dirty="0"/>
              <a:t>netlist.</a:t>
            </a:r>
            <a:r>
              <a:rPr lang="zh-CN" altLang="en-US" dirty="0"/>
              <a:t> </a:t>
            </a:r>
            <a:endParaRPr lang="en-US"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82</a:t>
            </a:fld>
            <a:endParaRPr lang="en-CN"/>
          </a:p>
        </p:txBody>
      </p:sp>
    </p:spTree>
    <p:extLst>
      <p:ext uri="{BB962C8B-B14F-4D97-AF65-F5344CB8AC3E}">
        <p14:creationId xmlns:p14="http://schemas.microsoft.com/office/powerpoint/2010/main" val="11294733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In our solution, for each given circuit netlist, [click] we process the netlist as a graph. We view the each net instead of cells as a node  because we focus on net size in this work. </a:t>
            </a:r>
          </a:p>
          <a:p>
            <a:endParaRPr lang="en-CN" dirty="0"/>
          </a:p>
          <a:p>
            <a:r>
              <a:rPr lang="en-CN" dirty="0"/>
              <a:t>To build a more accurate model, [click] we try to capture more global information by performing fast partitioning on the netlist. Then we define multiple features based on the partitioning results. One straightforward intuition is that, if two cells are assigned to different partitions, like p1 and p2, then the distance between these two cells tends to be larger after placement. [click] These generated features are provided as extra input in the graph. </a:t>
            </a:r>
          </a:p>
          <a:p>
            <a:endParaRPr lang="en-CN" dirty="0"/>
          </a:p>
          <a:p>
            <a:r>
              <a:rPr lang="en-CN" dirty="0"/>
              <a:t>Then we propose our customized graph neural network (GNN) model to process the graph and predict the net length labeled on each node. Experiment results show that this model can recognize the net length of a is significantly larger than net b.  </a:t>
            </a:r>
          </a:p>
          <a:p>
            <a:endParaRPr lang="en-CN" dirty="0"/>
          </a:p>
          <a:p>
            <a:r>
              <a:rPr lang="en-CN" dirty="0"/>
              <a:t>And remember that, our ultimate goal is to estimate timing accurately, so we further construct our own ML-based timing model [click] based on these estimated net legnthes. Compared with pre-placement timing engine in commericial tools, our model proves to reduce the error by 50%.</a:t>
            </a:r>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83</a:t>
            </a:fld>
            <a:endParaRPr lang="en-CN"/>
          </a:p>
        </p:txBody>
      </p:sp>
    </p:spTree>
    <p:extLst>
      <p:ext uri="{BB962C8B-B14F-4D97-AF65-F5344CB8AC3E}">
        <p14:creationId xmlns:p14="http://schemas.microsoft.com/office/powerpoint/2010/main" val="2525026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luckily,</a:t>
            </a:r>
            <a:r>
              <a:rPr lang="zh-CN" altLang="en-US" dirty="0"/>
              <a:t> </a:t>
            </a:r>
            <a:r>
              <a:rPr lang="en-US" altLang="zh-CN" dirty="0"/>
              <a:t>in</a:t>
            </a:r>
            <a:r>
              <a:rPr lang="zh-CN" altLang="en-US" dirty="0"/>
              <a:t> </a:t>
            </a:r>
            <a:r>
              <a:rPr lang="en-US" altLang="zh-CN" dirty="0"/>
              <a:t>recent</a:t>
            </a:r>
            <a:r>
              <a:rPr lang="zh-CN" altLang="en-US" dirty="0"/>
              <a:t> </a:t>
            </a:r>
            <a:r>
              <a:rPr lang="en-US" altLang="zh-CN" dirty="0"/>
              <a:t>years,</a:t>
            </a:r>
            <a:r>
              <a:rPr lang="zh-CN" altLang="en-US" dirty="0"/>
              <a:t> </a:t>
            </a:r>
            <a:r>
              <a:rPr lang="en-US" altLang="zh-CN" dirty="0"/>
              <a:t>we</a:t>
            </a:r>
            <a:r>
              <a:rPr lang="zh-CN" altLang="en-US" dirty="0"/>
              <a:t> </a:t>
            </a:r>
            <a:r>
              <a:rPr lang="en-US" altLang="zh-CN" dirty="0"/>
              <a:t>have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intelligence</a:t>
            </a:r>
            <a:r>
              <a:rPr lang="zh-CN" altLang="en-US" dirty="0"/>
              <a:t> </a:t>
            </a:r>
            <a:r>
              <a:rPr lang="en-US" altLang="zh-CN" dirty="0"/>
              <a:t>techniques,</a:t>
            </a:r>
            <a:r>
              <a:rPr lang="zh-CN" altLang="en-US" dirty="0"/>
              <a:t> </a:t>
            </a:r>
            <a:endParaRPr lang="en-US" altLang="zh-CN" dirty="0"/>
          </a:p>
          <a:p>
            <a:endParaRPr lang="en-US" dirty="0"/>
          </a:p>
          <a:p>
            <a:r>
              <a:rPr lang="en-US" dirty="0"/>
              <a:t>They are referred to as AI, or ML. They have been applied to so many different applications and </a:t>
            </a:r>
            <a:r>
              <a:rPr lang="en-US" b="1" dirty="0"/>
              <a:t>prove</a:t>
            </a:r>
            <a:r>
              <a:rPr lang="en-US" dirty="0"/>
              <a:t> to be good at exploring prior knowledges.</a:t>
            </a:r>
          </a:p>
          <a:p>
            <a:endParaRPr lang="en-US" dirty="0"/>
          </a:p>
          <a:p>
            <a:r>
              <a:rPr lang="en-US" altLang="zh-CN" dirty="0"/>
              <a:t>[5</a:t>
            </a:r>
            <a:r>
              <a:rPr lang="zh-CN" altLang="en-US" dirty="0"/>
              <a:t> </a:t>
            </a:r>
            <a:r>
              <a:rPr lang="en-US" altLang="zh-CN" dirty="0"/>
              <a:t>min]</a:t>
            </a:r>
            <a:endParaRPr lang="en-US" dirty="0"/>
          </a:p>
          <a:p>
            <a:r>
              <a:rPr lang="en-US" dirty="0"/>
              <a:t> </a:t>
            </a:r>
          </a:p>
        </p:txBody>
      </p:sp>
      <p:sp>
        <p:nvSpPr>
          <p:cNvPr id="4" name="Slide Number Placeholder 3"/>
          <p:cNvSpPr>
            <a:spLocks noGrp="1"/>
          </p:cNvSpPr>
          <p:nvPr>
            <p:ph type="sldNum" sz="quarter" idx="5"/>
          </p:nvPr>
        </p:nvSpPr>
        <p:spPr/>
        <p:txBody>
          <a:bodyPr/>
          <a:lstStyle/>
          <a:p>
            <a:fld id="{F37609CA-B71B-4266-B432-E5F3CC5783A8}" type="slidenum">
              <a:rPr lang="en-US" smtClean="0"/>
              <a:t>8</a:t>
            </a:fld>
            <a:endParaRPr lang="en-US"/>
          </a:p>
        </p:txBody>
      </p:sp>
    </p:spTree>
    <p:extLst>
      <p:ext uri="{BB962C8B-B14F-4D97-AF65-F5344CB8AC3E}">
        <p14:creationId xmlns:p14="http://schemas.microsoft.com/office/powerpoint/2010/main" val="388717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But </a:t>
            </a:r>
            <a:r>
              <a:rPr lang="en-US" altLang="zh-CN" dirty="0"/>
              <a:t>here</a:t>
            </a:r>
            <a:r>
              <a:rPr lang="zh-CN" altLang="en-US" dirty="0"/>
              <a:t> </a:t>
            </a:r>
            <a:r>
              <a:rPr lang="en-US" altLang="zh-CN" dirty="0"/>
              <a:t>is</a:t>
            </a:r>
            <a:r>
              <a:rPr lang="zh-CN" altLang="en-US" dirty="0"/>
              <a:t> </a:t>
            </a:r>
            <a:r>
              <a:rPr lang="en-US" altLang="zh-CN" dirty="0"/>
              <a:t>a</a:t>
            </a:r>
            <a:r>
              <a:rPr lang="zh-CN" altLang="en-US" dirty="0"/>
              <a:t> </a:t>
            </a:r>
            <a:r>
              <a:rPr lang="en-US" altLang="zh-CN" dirty="0"/>
              <a:t>primary</a:t>
            </a:r>
            <a:r>
              <a:rPr lang="zh-CN" altLang="en-US" dirty="0"/>
              <a:t> </a:t>
            </a:r>
            <a:r>
              <a:rPr lang="en-US" altLang="zh-CN" dirty="0"/>
              <a:t>question,</a:t>
            </a:r>
            <a:r>
              <a:rPr lang="zh-CN" altLang="en-US" dirty="0"/>
              <a:t> </a:t>
            </a:r>
            <a:r>
              <a:rPr lang="en-CN" dirty="0"/>
              <a:t>why machine learning methods and intelligent solutions are useful in circuit design?</a:t>
            </a:r>
          </a:p>
          <a:p>
            <a:endParaRPr lang="en-CN" dirty="0"/>
          </a:p>
          <a:p>
            <a:r>
              <a:rPr lang="en-CN" dirty="0"/>
              <a:t>Here I can give </a:t>
            </a:r>
            <a:r>
              <a:rPr lang="en-US" altLang="zh-CN" dirty="0"/>
              <a:t>one</a:t>
            </a:r>
            <a:r>
              <a:rPr lang="en-CN" dirty="0"/>
              <a:t> simplified example.</a:t>
            </a:r>
          </a:p>
          <a:p>
            <a:endParaRPr lang="en-CN" altLang="zh-CN" dirty="0"/>
          </a:p>
          <a:p>
            <a:r>
              <a:rPr lang="en-US" altLang="zh-CN" dirty="0"/>
              <a:t>[click]</a:t>
            </a:r>
            <a:r>
              <a:rPr lang="zh-CN" altLang="en-US" dirty="0"/>
              <a:t> </a:t>
            </a:r>
            <a:endParaRPr lang="en-CN" altLang="zh-CN" dirty="0"/>
          </a:p>
          <a:p>
            <a:r>
              <a:rPr lang="en-CN" dirty="0"/>
              <a:t>Assuming we </a:t>
            </a:r>
            <a:r>
              <a:rPr lang="en-US" altLang="zh-CN" dirty="0"/>
              <a:t>have </a:t>
            </a:r>
            <a:r>
              <a:rPr lang="en-CN" dirty="0"/>
              <a:t>already </a:t>
            </a:r>
            <a:r>
              <a:rPr lang="en-US" altLang="zh-CN" dirty="0"/>
              <a:t>generated the</a:t>
            </a:r>
            <a:r>
              <a:rPr lang="en-CN" dirty="0"/>
              <a:t> design </a:t>
            </a:r>
            <a:r>
              <a:rPr lang="en-US" altLang="zh-CN" dirty="0"/>
              <a:t>RTL</a:t>
            </a:r>
            <a:r>
              <a:rPr lang="zh-CN" altLang="en-US" dirty="0"/>
              <a:t> </a:t>
            </a:r>
            <a:r>
              <a:rPr lang="en-CN" dirty="0"/>
              <a:t>and now start to implement this design. [click]  </a:t>
            </a:r>
            <a:r>
              <a:rPr lang="en-US" dirty="0"/>
              <a:t>I</a:t>
            </a:r>
            <a:r>
              <a:rPr lang="en-CN" dirty="0"/>
              <a:t>t </a:t>
            </a:r>
            <a:r>
              <a:rPr lang="en-US" altLang="zh-CN" dirty="0"/>
              <a:t>first</a:t>
            </a:r>
            <a:r>
              <a:rPr lang="zh-CN" altLang="en-US" dirty="0"/>
              <a:t> </a:t>
            </a:r>
            <a:r>
              <a:rPr lang="en-CN" dirty="0"/>
              <a:t>takes complex solvers to generate layout solutions</a:t>
            </a:r>
            <a:r>
              <a:rPr lang="en-US" altLang="zh-CN" dirty="0"/>
              <a:t>.</a:t>
            </a:r>
            <a:r>
              <a:rPr lang="zh-CN" altLang="en-US" dirty="0"/>
              <a:t> </a:t>
            </a:r>
            <a:endParaRPr lang="en-US" altLang="zh-CN" dirty="0"/>
          </a:p>
          <a:p>
            <a:r>
              <a:rPr lang="en-US" altLang="zh-CN" dirty="0"/>
              <a:t>[click]</a:t>
            </a:r>
          </a:p>
          <a:p>
            <a:r>
              <a:rPr lang="en-US" altLang="zh-CN" dirty="0"/>
              <a:t>And t</a:t>
            </a:r>
            <a:r>
              <a:rPr lang="en-CN" dirty="0"/>
              <a:t>hen </a:t>
            </a:r>
            <a:r>
              <a:rPr lang="en-US" altLang="zh-CN" dirty="0"/>
              <a:t>it</a:t>
            </a:r>
            <a:r>
              <a:rPr lang="zh-CN" altLang="en-US" dirty="0"/>
              <a:t> </a:t>
            </a:r>
            <a:r>
              <a:rPr lang="en-CN" dirty="0"/>
              <a:t>requires accurate simulators to measure various design metrics</a:t>
            </a:r>
            <a:r>
              <a:rPr lang="zh-CN" altLang="en-US" dirty="0"/>
              <a:t> </a:t>
            </a:r>
            <a:r>
              <a:rPr lang="en-US" altLang="zh-CN" dirty="0"/>
              <a:t>we</a:t>
            </a:r>
            <a:r>
              <a:rPr lang="zh-CN" altLang="en-US" dirty="0"/>
              <a:t> </a:t>
            </a:r>
            <a:r>
              <a:rPr lang="en-US" altLang="zh-CN" dirty="0"/>
              <a:t>care</a:t>
            </a:r>
            <a:r>
              <a:rPr lang="zh-CN" altLang="en-US" dirty="0"/>
              <a:t> </a:t>
            </a:r>
            <a:r>
              <a:rPr lang="en-US" altLang="zh-CN" dirty="0"/>
              <a:t>about</a:t>
            </a:r>
            <a:r>
              <a:rPr lang="en-CN" dirty="0"/>
              <a:t>.  </a:t>
            </a:r>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based</a:t>
            </a:r>
            <a:r>
              <a:rPr lang="zh-CN" altLang="en-US" dirty="0"/>
              <a:t> </a:t>
            </a:r>
            <a:r>
              <a:rPr lang="en-US" altLang="zh-CN" dirty="0"/>
              <a:t>on</a:t>
            </a:r>
            <a:r>
              <a:rPr lang="zh-CN" altLang="en-US" dirty="0"/>
              <a:t> </a:t>
            </a:r>
            <a:r>
              <a:rPr lang="en-US" altLang="zh-CN" dirty="0"/>
              <a:t>the feedback,</a:t>
            </a:r>
            <a:r>
              <a:rPr lang="zh-CN" altLang="en-US" dirty="0"/>
              <a:t> </a:t>
            </a:r>
            <a:r>
              <a:rPr lang="en-US" altLang="zh-CN" dirty="0"/>
              <a:t>designers</a:t>
            </a:r>
            <a:r>
              <a:rPr lang="zh-CN" altLang="en-US" dirty="0"/>
              <a:t> </a:t>
            </a:r>
            <a:r>
              <a:rPr lang="en-US" altLang="zh-CN" dirty="0"/>
              <a:t>may</a:t>
            </a:r>
            <a:r>
              <a:rPr lang="zh-CN" altLang="en-US" dirty="0"/>
              <a:t> </a:t>
            </a:r>
            <a:r>
              <a:rPr lang="en-US" altLang="zh-CN" dirty="0"/>
              <a:t>adjust</a:t>
            </a:r>
            <a:r>
              <a:rPr lang="zh-CN" altLang="en-US" dirty="0"/>
              <a:t> </a:t>
            </a:r>
            <a:r>
              <a:rPr lang="en-US" altLang="zh-CN" dirty="0"/>
              <a:t>the</a:t>
            </a:r>
            <a:r>
              <a:rPr lang="zh-CN" altLang="en-US" dirty="0"/>
              <a:t> </a:t>
            </a:r>
            <a:r>
              <a:rPr lang="en-US" altLang="zh-CN" dirty="0"/>
              <a:t>solution</a:t>
            </a:r>
            <a:r>
              <a:rPr lang="zh-CN" altLang="en-US" dirty="0"/>
              <a:t> </a:t>
            </a:r>
            <a:r>
              <a:rPr lang="en-CN" dirty="0"/>
              <a:t>[click]</a:t>
            </a:r>
          </a:p>
          <a:p>
            <a:r>
              <a:rPr lang="en-US" altLang="zh-CN" dirty="0"/>
              <a:t> and</a:t>
            </a:r>
            <a:r>
              <a:rPr lang="zh-CN" altLang="en-US" dirty="0"/>
              <a:t> </a:t>
            </a:r>
            <a:r>
              <a:rPr lang="en-US" altLang="zh-CN" dirty="0"/>
              <a:t>go</a:t>
            </a:r>
            <a:r>
              <a:rPr lang="zh-CN" altLang="en-US" dirty="0"/>
              <a:t> </a:t>
            </a:r>
            <a:r>
              <a:rPr lang="en-US" altLang="zh-CN" dirty="0"/>
              <a:t>through</a:t>
            </a:r>
            <a:r>
              <a:rPr lang="zh-CN" altLang="en-US" dirty="0"/>
              <a:t> </a:t>
            </a:r>
            <a:r>
              <a:rPr lang="en-US" altLang="zh-CN" dirty="0"/>
              <a:t>the</a:t>
            </a:r>
            <a:r>
              <a:rPr lang="zh-CN" altLang="en-US" dirty="0"/>
              <a:t> </a:t>
            </a:r>
            <a:r>
              <a:rPr lang="en-US" altLang="zh-CN" dirty="0"/>
              <a:t>process</a:t>
            </a:r>
            <a:r>
              <a:rPr lang="zh-CN" altLang="en-US" dirty="0"/>
              <a:t> *</a:t>
            </a:r>
            <a:r>
              <a:rPr lang="en-US" altLang="zh-CN" dirty="0"/>
              <a:t>again</a:t>
            </a:r>
            <a:r>
              <a:rPr lang="zh-CN" altLang="en-US" dirty="0"/>
              <a:t>*</a:t>
            </a:r>
            <a:r>
              <a:rPr lang="en-US" altLang="zh-CN" dirty="0"/>
              <a:t>.</a:t>
            </a:r>
            <a:r>
              <a:rPr lang="zh-CN" altLang="en-US" dirty="0"/>
              <a:t> </a:t>
            </a:r>
            <a:r>
              <a:rPr lang="en-US" altLang="zh-CN" dirty="0"/>
              <a:t>Until</a:t>
            </a:r>
            <a:r>
              <a:rPr lang="zh-CN" altLang="en-US" dirty="0"/>
              <a:t> </a:t>
            </a:r>
            <a:r>
              <a:rPr lang="en-US" altLang="zh-CN" dirty="0"/>
              <a:t>the</a:t>
            </a:r>
            <a:r>
              <a:rPr lang="zh-CN" altLang="en-US" dirty="0"/>
              <a:t> </a:t>
            </a:r>
            <a:r>
              <a:rPr lang="en-US" altLang="zh-CN" dirty="0"/>
              <a:t>reach</a:t>
            </a:r>
            <a:r>
              <a:rPr lang="zh-CN" altLang="en-US" dirty="0"/>
              <a:t> </a:t>
            </a:r>
            <a:r>
              <a:rPr lang="en-US" altLang="zh-CN" dirty="0"/>
              <a:t>the</a:t>
            </a:r>
            <a:r>
              <a:rPr lang="zh-CN" altLang="en-US" dirty="0"/>
              <a:t> *</a:t>
            </a:r>
            <a:r>
              <a:rPr lang="en-US" altLang="zh-CN" dirty="0"/>
              <a:t>desired</a:t>
            </a:r>
            <a:r>
              <a:rPr lang="zh-CN" altLang="en-US" dirty="0"/>
              <a:t>* </a:t>
            </a:r>
            <a:r>
              <a:rPr lang="en-US" altLang="zh-CN" dirty="0"/>
              <a:t>solution-quality</a:t>
            </a:r>
            <a:r>
              <a:rPr lang="zh-CN" altLang="en-US" dirty="0"/>
              <a:t> </a:t>
            </a:r>
            <a:r>
              <a:rPr lang="en-US" altLang="zh-CN" dirty="0"/>
              <a:t>after</a:t>
            </a:r>
            <a:r>
              <a:rPr lang="zh-CN" altLang="en-US" dirty="0"/>
              <a:t> </a:t>
            </a:r>
            <a:r>
              <a:rPr lang="en-US" altLang="zh-CN" dirty="0"/>
              <a:t>N iterations. [click]</a:t>
            </a:r>
          </a:p>
          <a:p>
            <a:endParaRPr lang="en-US" dirty="0"/>
          </a:p>
          <a:p>
            <a:r>
              <a:rPr lang="en-US" dirty="0"/>
              <a:t>[click]</a:t>
            </a:r>
          </a:p>
          <a:p>
            <a:r>
              <a:rPr lang="en-US" dirty="0"/>
              <a:t>We can see that, this process can be very time-consuming, and it produces similar solutions from scratch over and over again. So it is easy for us to think that,</a:t>
            </a:r>
          </a:p>
          <a:p>
            <a:endParaRPr lang="en-US" dirty="0"/>
          </a:p>
          <a:p>
            <a:endParaRPr lang="en-US" dirty="0"/>
          </a:p>
          <a:p>
            <a:endParaRPr lang="en-CN" dirty="0"/>
          </a:p>
        </p:txBody>
      </p:sp>
      <p:sp>
        <p:nvSpPr>
          <p:cNvPr id="4" name="Slide Number Placeholder 3"/>
          <p:cNvSpPr>
            <a:spLocks noGrp="1"/>
          </p:cNvSpPr>
          <p:nvPr>
            <p:ph type="sldNum" sz="quarter" idx="5"/>
          </p:nvPr>
        </p:nvSpPr>
        <p:spPr/>
        <p:txBody>
          <a:bodyPr/>
          <a:lstStyle/>
          <a:p>
            <a:fld id="{A68CE120-882A-C349-9195-5861423BFB9B}" type="slidenum">
              <a:rPr lang="en-CN" smtClean="0"/>
              <a:t>9</a:t>
            </a:fld>
            <a:endParaRPr lang="en-CN"/>
          </a:p>
        </p:txBody>
      </p:sp>
    </p:spTree>
    <p:extLst>
      <p:ext uri="{BB962C8B-B14F-4D97-AF65-F5344CB8AC3E}">
        <p14:creationId xmlns:p14="http://schemas.microsoft.com/office/powerpoint/2010/main" val="2000041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 descr="Background pattern&#10;&#10;Description automatically generated">
            <a:extLst>
              <a:ext uri="{FF2B5EF4-FFF2-40B4-BE49-F238E27FC236}">
                <a16:creationId xmlns:a16="http://schemas.microsoft.com/office/drawing/2014/main" id="{2EADBCB0-693C-3942-A95F-799B1FD51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122363"/>
            <a:ext cx="9144000" cy="2387600"/>
          </a:xfrm>
          <a:prstGeom prst="rect">
            <a:avLst/>
          </a:prstGeom>
        </p:spPr>
        <p:txBody>
          <a:bodyPr anchor="b"/>
          <a:lstStyle>
            <a:lvl1pPr algn="ctr">
              <a:defRPr sz="4800">
                <a:solidFill>
                  <a:schemeClr val="bg1"/>
                </a:solidFill>
              </a:defRPr>
            </a:lvl1pPr>
          </a:lstStyle>
          <a:p>
            <a:r>
              <a:rPr lang="en-US"/>
              <a:t>Click to edit Master title style</a:t>
            </a:r>
            <a:endParaRPr lang="en-CN"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dirty="0"/>
          </a:p>
        </p:txBody>
      </p:sp>
    </p:spTree>
    <p:extLst>
      <p:ext uri="{BB962C8B-B14F-4D97-AF65-F5344CB8AC3E}">
        <p14:creationId xmlns:p14="http://schemas.microsoft.com/office/powerpoint/2010/main" val="104118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Graphic 1">
            <a:extLst>
              <a:ext uri="{FF2B5EF4-FFF2-40B4-BE49-F238E27FC236}">
                <a16:creationId xmlns:a16="http://schemas.microsoft.com/office/drawing/2014/main" id="{EF28651F-165F-394C-BD64-5AF26A555A3D}"/>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6" name="Slide Number Placeholder 5">
            <a:extLst>
              <a:ext uri="{FF2B5EF4-FFF2-40B4-BE49-F238E27FC236}">
                <a16:creationId xmlns:a16="http://schemas.microsoft.com/office/drawing/2014/main" id="{A95B6464-971A-4F43-92F3-87D13B215B6B}"/>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63147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88832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2892095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133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800">
                <a:solidFill>
                  <a:schemeClr val="bg2">
                    <a:lumMod val="25000"/>
                  </a:schemeClr>
                </a:solidFill>
              </a:defRPr>
            </a:lvl1pPr>
          </a:lstStyle>
          <a:p>
            <a:r>
              <a:rPr lang="en-US" dirty="0"/>
              <a:t>Click to edit Master title style</a:t>
            </a:r>
            <a:endParaRPr lang="en-CN"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6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N" dirty="0"/>
          </a:p>
        </p:txBody>
      </p:sp>
      <p:pic>
        <p:nvPicPr>
          <p:cNvPr id="5" name="Graphic 1">
            <a:extLst>
              <a:ext uri="{FF2B5EF4-FFF2-40B4-BE49-F238E27FC236}">
                <a16:creationId xmlns:a16="http://schemas.microsoft.com/office/drawing/2014/main" id="{6104E552-7352-BE41-A360-4FBD04CA7812}"/>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6" name="Slide Number Placeholder 5">
            <a:extLst>
              <a:ext uri="{FF2B5EF4-FFF2-40B4-BE49-F238E27FC236}">
                <a16:creationId xmlns:a16="http://schemas.microsoft.com/office/drawing/2014/main" id="{BC7A0D1D-19A1-E643-905C-3F9681837B90}"/>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66536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Graphic 1">
            <a:extLst>
              <a:ext uri="{FF2B5EF4-FFF2-40B4-BE49-F238E27FC236}">
                <a16:creationId xmlns:a16="http://schemas.microsoft.com/office/drawing/2014/main" id="{1368E020-39FB-A54C-AF35-394589B12E04}"/>
              </a:ext>
            </a:extLst>
          </p:cNvPr>
          <p:cNvPicPr>
            <a:picLocks noChangeAspect="1"/>
          </p:cNvPicPr>
          <p:nvPr/>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2" name="Title 1"/>
          <p:cNvSpPr>
            <a:spLocks noGrp="1"/>
          </p:cNvSpPr>
          <p:nvPr>
            <p:ph type="title"/>
          </p:nvPr>
        </p:nvSpPr>
        <p:spPr>
          <a:xfrm>
            <a:off x="478800" y="478800"/>
            <a:ext cx="11232000" cy="655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3" name="Content Placeholder 2"/>
          <p:cNvSpPr>
            <a:spLocks noGrp="1"/>
          </p:cNvSpPr>
          <p:nvPr>
            <p:ph idx="1"/>
          </p:nvPr>
        </p:nvSpPr>
        <p:spPr>
          <a:xfrm>
            <a:off x="478800" y="1170000"/>
            <a:ext cx="11232000" cy="4950000"/>
          </a:xfrm>
          <a:prstGeom prst="rect">
            <a:avLst/>
          </a:prstGeom>
        </p:spPr>
        <p:txBody>
          <a:bodyPr/>
          <a:lstStyle>
            <a:lvl1pPr marL="342900" indent="-342900">
              <a:lnSpc>
                <a:spcPct val="100000"/>
              </a:lnSpc>
              <a:buClr>
                <a:srgbClr val="1161C6"/>
              </a:buClr>
              <a:buFont typeface="Arial" panose="020B0604020202020204" pitchFamily="34" charset="0"/>
              <a:buChar char="•"/>
              <a:defRPr sz="2400">
                <a:solidFill>
                  <a:schemeClr val="bg2">
                    <a:lumMod val="25000"/>
                  </a:schemeClr>
                </a:solidFill>
              </a:defRPr>
            </a:lvl1pPr>
            <a:lvl2pPr>
              <a:lnSpc>
                <a:spcPct val="100000"/>
              </a:lnSpc>
              <a:buClr>
                <a:srgbClr val="1161C6"/>
              </a:buClr>
              <a:defRPr sz="2000">
                <a:solidFill>
                  <a:schemeClr val="bg2">
                    <a:lumMod val="25000"/>
                  </a:schemeClr>
                </a:solidFill>
              </a:defRPr>
            </a:lvl2pPr>
            <a:lvl3pPr>
              <a:lnSpc>
                <a:spcPct val="100000"/>
              </a:lnSpc>
              <a:buClr>
                <a:srgbClr val="1161C6"/>
              </a:buClr>
              <a:defRPr sz="1800">
                <a:solidFill>
                  <a:schemeClr val="bg2">
                    <a:lumMod val="25000"/>
                  </a:schemeClr>
                </a:solidFill>
              </a:defRPr>
            </a:lvl3pPr>
          </a:lstStyle>
          <a:p>
            <a:pPr lvl="0"/>
            <a:r>
              <a:rPr lang="en-US" dirty="0"/>
              <a:t>Click to edit Master text styles</a:t>
            </a:r>
          </a:p>
          <a:p>
            <a:pPr lvl="1"/>
            <a:r>
              <a:rPr lang="en-US" dirty="0"/>
              <a:t>Second level</a:t>
            </a:r>
          </a:p>
          <a:p>
            <a:pPr lvl="2"/>
            <a:r>
              <a:rPr lang="en-US" dirty="0"/>
              <a:t>Third level</a:t>
            </a:r>
          </a:p>
        </p:txBody>
      </p:sp>
      <p:sp>
        <p:nvSpPr>
          <p:cNvPr id="5" name="Slide Number Placeholder 5">
            <a:extLst>
              <a:ext uri="{FF2B5EF4-FFF2-40B4-BE49-F238E27FC236}">
                <a16:creationId xmlns:a16="http://schemas.microsoft.com/office/drawing/2014/main" id="{50F6AEAA-F2E4-B242-AFD5-7CD47FD53D85}"/>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1408439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478800" y="478800"/>
            <a:ext cx="11232000" cy="511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5" name="Content Placeholder 2"/>
          <p:cNvSpPr>
            <a:spLocks noGrp="1"/>
          </p:cNvSpPr>
          <p:nvPr>
            <p:ph idx="1"/>
          </p:nvPr>
        </p:nvSpPr>
        <p:spPr>
          <a:xfrm>
            <a:off x="478800" y="1555200"/>
            <a:ext cx="11232000" cy="45540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vl3pPr>
              <a:lnSpc>
                <a:spcPct val="100000"/>
              </a:lnSpc>
              <a:buClr>
                <a:srgbClr val="1161C6"/>
              </a:buClr>
              <a:defRPr sz="1800">
                <a:solidFill>
                  <a:schemeClr val="bg2">
                    <a:lumMod val="25000"/>
                  </a:schemeClr>
                </a:solidFill>
              </a:defRPr>
            </a:lvl3pPr>
          </a:lstStyle>
          <a:p>
            <a:pPr lvl="0"/>
            <a:r>
              <a:rPr lang="en-US" dirty="0"/>
              <a:t>Click to edit Master text styles</a:t>
            </a:r>
          </a:p>
          <a:p>
            <a:pPr lvl="1"/>
            <a:r>
              <a:rPr lang="en-US" dirty="0"/>
              <a:t>Second level</a:t>
            </a:r>
          </a:p>
          <a:p>
            <a:pPr lvl="2"/>
            <a:r>
              <a:rPr lang="en-US" dirty="0"/>
              <a:t>Third level</a:t>
            </a:r>
          </a:p>
        </p:txBody>
      </p:sp>
      <p:sp>
        <p:nvSpPr>
          <p:cNvPr id="13" name="Content Placeholder 12">
            <a:extLst>
              <a:ext uri="{FF2B5EF4-FFF2-40B4-BE49-F238E27FC236}">
                <a16:creationId xmlns:a16="http://schemas.microsoft.com/office/drawing/2014/main" id="{6086913C-B9D1-6F41-A6FC-31B7FB929EC3}"/>
              </a:ext>
            </a:extLst>
          </p:cNvPr>
          <p:cNvSpPr>
            <a:spLocks noGrp="1"/>
          </p:cNvSpPr>
          <p:nvPr>
            <p:ph sz="quarter" idx="11"/>
          </p:nvPr>
        </p:nvSpPr>
        <p:spPr>
          <a:xfrm>
            <a:off x="478800" y="990000"/>
            <a:ext cx="11232000" cy="345600"/>
          </a:xfrm>
          <a:prstGeom prst="rect">
            <a:avLst/>
          </a:prstGeom>
        </p:spPr>
        <p:txBody>
          <a:bodyPr/>
          <a:lstStyle>
            <a:lvl1pPr marL="0" indent="0">
              <a:lnSpc>
                <a:spcPct val="100000"/>
              </a:lnSpc>
              <a:buNone/>
              <a:defRPr sz="2400">
                <a:solidFill>
                  <a:schemeClr val="bg2">
                    <a:lumMod val="50000"/>
                  </a:schemeClr>
                </a:solidFill>
              </a:defRPr>
            </a:lvl1pPr>
            <a:lvl2pPr marL="457200" indent="0">
              <a:buNone/>
              <a:defRPr/>
            </a:lvl2pPr>
          </a:lstStyle>
          <a:p>
            <a:pPr lvl="0"/>
            <a:r>
              <a:rPr lang="en-US" dirty="0"/>
              <a:t>Click to edit Master text styles</a:t>
            </a:r>
          </a:p>
        </p:txBody>
      </p:sp>
      <p:pic>
        <p:nvPicPr>
          <p:cNvPr id="15" name="Graphic 1">
            <a:extLst>
              <a:ext uri="{FF2B5EF4-FFF2-40B4-BE49-F238E27FC236}">
                <a16:creationId xmlns:a16="http://schemas.microsoft.com/office/drawing/2014/main" id="{EA70D726-4ED8-C44D-9FD5-4AC06157CCED}"/>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16" name="Slide Number Placeholder 5">
            <a:extLst>
              <a:ext uri="{FF2B5EF4-FFF2-40B4-BE49-F238E27FC236}">
                <a16:creationId xmlns:a16="http://schemas.microsoft.com/office/drawing/2014/main" id="{604CD970-29FD-264D-A95E-276AEDEFB0F3}"/>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24475422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8800" y="478800"/>
            <a:ext cx="11232000" cy="655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3" name="Content Placeholder 2"/>
          <p:cNvSpPr>
            <a:spLocks noGrp="1"/>
          </p:cNvSpPr>
          <p:nvPr>
            <p:ph idx="1"/>
          </p:nvPr>
        </p:nvSpPr>
        <p:spPr>
          <a:xfrm>
            <a:off x="478800" y="1170000"/>
            <a:ext cx="11232000" cy="49500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vl3pPr>
              <a:lnSpc>
                <a:spcPct val="100000"/>
              </a:lnSpc>
              <a:buClr>
                <a:srgbClr val="1161C6"/>
              </a:buClr>
              <a:defRPr sz="1800">
                <a:solidFill>
                  <a:schemeClr val="bg2">
                    <a:lumMod val="25000"/>
                  </a:schemeClr>
                </a:solidFill>
              </a:defRPr>
            </a:lvl3pPr>
          </a:lstStyle>
          <a:p>
            <a:pPr lvl="0"/>
            <a:r>
              <a:rPr lang="en-US" dirty="0"/>
              <a:t>Click to edit Master text styles</a:t>
            </a:r>
          </a:p>
          <a:p>
            <a:pPr lvl="1"/>
            <a:r>
              <a:rPr lang="en-US" dirty="0"/>
              <a:t>Second level</a:t>
            </a:r>
          </a:p>
          <a:p>
            <a:pPr lvl="2"/>
            <a:r>
              <a:rPr lang="en-US" dirty="0"/>
              <a:t>Third level</a:t>
            </a:r>
          </a:p>
        </p:txBody>
      </p:sp>
      <p:pic>
        <p:nvPicPr>
          <p:cNvPr id="7" name="Graphic 1">
            <a:extLst>
              <a:ext uri="{FF2B5EF4-FFF2-40B4-BE49-F238E27FC236}">
                <a16:creationId xmlns:a16="http://schemas.microsoft.com/office/drawing/2014/main" id="{1C45B026-E681-C24E-A0AB-74E6640C96AF}"/>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8" name="Slide Number Placeholder 5">
            <a:extLst>
              <a:ext uri="{FF2B5EF4-FFF2-40B4-BE49-F238E27FC236}">
                <a16:creationId xmlns:a16="http://schemas.microsoft.com/office/drawing/2014/main" id="{1A1ED1F5-4075-424E-B222-BB0259E25D9A}"/>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33718399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33B10AA-670A-114F-B421-B7084CF97ECE}"/>
              </a:ext>
            </a:extLst>
          </p:cNvPr>
          <p:cNvCxnSpPr/>
          <p:nvPr/>
        </p:nvCxnSpPr>
        <p:spPr>
          <a:xfrm>
            <a:off x="5763748" y="1619975"/>
            <a:ext cx="0" cy="45180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78800" y="1620000"/>
            <a:ext cx="4791836" cy="561600"/>
          </a:xfrm>
          <a:prstGeom prst="rect">
            <a:avLst/>
          </a:prstGeom>
        </p:spPr>
        <p:txBody>
          <a:bodyPr anchor="b"/>
          <a:lstStyle>
            <a:lvl1pPr marL="0" indent="0">
              <a:buNone/>
              <a:defRPr sz="2400" b="1">
                <a:solidFill>
                  <a:srgbClr val="1161C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78800" y="2203200"/>
            <a:ext cx="4791840" cy="39348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stStyle>
          <a:p>
            <a:pPr lvl="0"/>
            <a:r>
              <a:rPr lang="en-US" dirty="0"/>
              <a:t>Click to edit Master text styles</a:t>
            </a:r>
          </a:p>
          <a:p>
            <a:pPr lvl="1"/>
            <a:r>
              <a:rPr lang="en-US" dirty="0"/>
              <a:t>Second level</a:t>
            </a:r>
          </a:p>
        </p:txBody>
      </p:sp>
      <p:sp>
        <p:nvSpPr>
          <p:cNvPr id="5" name="Text Placeholder 4"/>
          <p:cNvSpPr>
            <a:spLocks noGrp="1"/>
          </p:cNvSpPr>
          <p:nvPr>
            <p:ph type="body" sz="quarter" idx="3"/>
          </p:nvPr>
        </p:nvSpPr>
        <p:spPr>
          <a:xfrm>
            <a:off x="6230185" y="1620000"/>
            <a:ext cx="5371200" cy="561600"/>
          </a:xfrm>
          <a:prstGeom prst="rect">
            <a:avLst/>
          </a:prstGeom>
        </p:spPr>
        <p:txBody>
          <a:bodyPr anchor="b"/>
          <a:lstStyle>
            <a:lvl1pPr marL="0" indent="0">
              <a:buNone/>
              <a:defRPr sz="2400" b="1">
                <a:solidFill>
                  <a:srgbClr val="1161C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8148" y="2203200"/>
            <a:ext cx="5371200" cy="39348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478800" y="478800"/>
            <a:ext cx="11232000" cy="511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13" name="Content Placeholder 12">
            <a:extLst>
              <a:ext uri="{FF2B5EF4-FFF2-40B4-BE49-F238E27FC236}">
                <a16:creationId xmlns:a16="http://schemas.microsoft.com/office/drawing/2014/main" id="{2003D7CD-43F3-7342-B1EC-D5839B158555}"/>
              </a:ext>
            </a:extLst>
          </p:cNvPr>
          <p:cNvSpPr>
            <a:spLocks noGrp="1"/>
          </p:cNvSpPr>
          <p:nvPr>
            <p:ph sz="quarter" idx="11"/>
          </p:nvPr>
        </p:nvSpPr>
        <p:spPr>
          <a:xfrm>
            <a:off x="478800" y="990000"/>
            <a:ext cx="11232000" cy="345600"/>
          </a:xfrm>
          <a:prstGeom prst="rect">
            <a:avLst/>
          </a:prstGeom>
        </p:spPr>
        <p:txBody>
          <a:bodyPr/>
          <a:lstStyle>
            <a:lvl1pPr marL="0" indent="0">
              <a:lnSpc>
                <a:spcPct val="100000"/>
              </a:lnSpc>
              <a:buNone/>
              <a:defRPr sz="2400">
                <a:solidFill>
                  <a:schemeClr val="bg2">
                    <a:lumMod val="50000"/>
                  </a:schemeClr>
                </a:solidFill>
              </a:defRPr>
            </a:lvl1pPr>
            <a:lvl2pPr marL="457200" indent="0">
              <a:buNone/>
              <a:defRPr/>
            </a:lvl2pPr>
          </a:lstStyle>
          <a:p>
            <a:pPr lvl="0"/>
            <a:r>
              <a:rPr lang="en-US" dirty="0"/>
              <a:t>Click to edit Master text styles</a:t>
            </a:r>
          </a:p>
        </p:txBody>
      </p:sp>
      <p:pic>
        <p:nvPicPr>
          <p:cNvPr id="15" name="Graphic 1">
            <a:extLst>
              <a:ext uri="{FF2B5EF4-FFF2-40B4-BE49-F238E27FC236}">
                <a16:creationId xmlns:a16="http://schemas.microsoft.com/office/drawing/2014/main" id="{7513285B-0EE5-7342-8963-76AC4F6A4B23}"/>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16" name="Slide Number Placeholder 5">
            <a:extLst>
              <a:ext uri="{FF2B5EF4-FFF2-40B4-BE49-F238E27FC236}">
                <a16:creationId xmlns:a16="http://schemas.microsoft.com/office/drawing/2014/main" id="{A1C50E63-4A92-EB43-8B7E-397A83A23CD7}"/>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259190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478800" y="478800"/>
            <a:ext cx="11232000" cy="655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pic>
        <p:nvPicPr>
          <p:cNvPr id="7" name="Graphic 1">
            <a:extLst>
              <a:ext uri="{FF2B5EF4-FFF2-40B4-BE49-F238E27FC236}">
                <a16:creationId xmlns:a16="http://schemas.microsoft.com/office/drawing/2014/main" id="{E5F8A6F6-971A-F24C-A9CE-9D10A7E643A2}"/>
              </a:ext>
            </a:extLst>
          </p:cNvPr>
          <p:cNvPicPr>
            <a:picLocks noChangeAspect="1"/>
          </p:cNvPicPr>
          <p:nvPr userDrawn="1"/>
        </p:nvPicPr>
        <p:blipFill>
          <a:blip r:embed="rId2">
            <a:duotone>
              <a:schemeClr val="accent1">
                <a:shade val="45000"/>
                <a:satMod val="135000"/>
              </a:schemeClr>
              <a:prstClr val="white"/>
            </a:duotone>
            <a:lum bright="-14000" contrast="19000"/>
          </a:blip>
          <a:stretch>
            <a:fillRect/>
          </a:stretch>
        </p:blipFill>
        <p:spPr>
          <a:xfrm>
            <a:off x="10758170" y="6256655"/>
            <a:ext cx="1125538" cy="495300"/>
          </a:xfrm>
          <a:prstGeom prst="rect">
            <a:avLst/>
          </a:prstGeom>
        </p:spPr>
      </p:pic>
      <p:sp>
        <p:nvSpPr>
          <p:cNvPr id="8" name="Slide Number Placeholder 5">
            <a:extLst>
              <a:ext uri="{FF2B5EF4-FFF2-40B4-BE49-F238E27FC236}">
                <a16:creationId xmlns:a16="http://schemas.microsoft.com/office/drawing/2014/main" id="{03F07CDF-4367-834D-8AF8-21B1BBBDEBB5}"/>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806977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8800" y="478800"/>
            <a:ext cx="11232000" cy="655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3" name="Content Placeholder 2"/>
          <p:cNvSpPr>
            <a:spLocks noGrp="1"/>
          </p:cNvSpPr>
          <p:nvPr>
            <p:ph idx="1"/>
          </p:nvPr>
        </p:nvSpPr>
        <p:spPr>
          <a:xfrm>
            <a:off x="478800" y="1170000"/>
            <a:ext cx="11232000" cy="49500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vl3pPr>
              <a:lnSpc>
                <a:spcPct val="100000"/>
              </a:lnSpc>
              <a:buClr>
                <a:srgbClr val="1161C6"/>
              </a:buClr>
              <a:defRPr sz="1800">
                <a:solidFill>
                  <a:schemeClr val="bg2">
                    <a:lumMod val="25000"/>
                  </a:schemeClr>
                </a:solidFill>
              </a:defRPr>
            </a:lvl3pPr>
          </a:lstStyle>
          <a:p>
            <a:pPr lvl="0"/>
            <a:r>
              <a:rPr lang="en-US" dirty="0"/>
              <a:t>Click to edit Master text styles</a:t>
            </a:r>
          </a:p>
          <a:p>
            <a:pPr lvl="1"/>
            <a:r>
              <a:rPr lang="en-US" dirty="0"/>
              <a:t>Second level</a:t>
            </a:r>
          </a:p>
          <a:p>
            <a:pPr lvl="2"/>
            <a:r>
              <a:rPr lang="en-US" dirty="0"/>
              <a:t>Third level</a:t>
            </a:r>
          </a:p>
        </p:txBody>
      </p:sp>
      <p:sp>
        <p:nvSpPr>
          <p:cNvPr id="5" name="Slide Number Placeholder 5">
            <a:extLst>
              <a:ext uri="{FF2B5EF4-FFF2-40B4-BE49-F238E27FC236}">
                <a16:creationId xmlns:a16="http://schemas.microsoft.com/office/drawing/2014/main" id="{95C93FEB-0EC0-5F40-9876-C56407B7EC04}"/>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5970110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33B10AA-670A-114F-B421-B7084CF97ECE}"/>
              </a:ext>
            </a:extLst>
          </p:cNvPr>
          <p:cNvCxnSpPr/>
          <p:nvPr/>
        </p:nvCxnSpPr>
        <p:spPr>
          <a:xfrm>
            <a:off x="5763748" y="1619975"/>
            <a:ext cx="0" cy="45180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78800" y="1620000"/>
            <a:ext cx="4791836" cy="561600"/>
          </a:xfrm>
          <a:prstGeom prst="rect">
            <a:avLst/>
          </a:prstGeom>
        </p:spPr>
        <p:txBody>
          <a:bodyPr anchor="b"/>
          <a:lstStyle>
            <a:lvl1pPr marL="0" indent="0">
              <a:buNone/>
              <a:defRPr sz="2400" b="1">
                <a:solidFill>
                  <a:srgbClr val="1161C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78800" y="2203200"/>
            <a:ext cx="4791840" cy="39348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stStyle>
          <a:p>
            <a:pPr lvl="0"/>
            <a:r>
              <a:rPr lang="en-US" dirty="0"/>
              <a:t>Click to edit Master text styles</a:t>
            </a:r>
          </a:p>
          <a:p>
            <a:pPr lvl="1"/>
            <a:r>
              <a:rPr lang="en-US" dirty="0"/>
              <a:t>Second level</a:t>
            </a:r>
          </a:p>
        </p:txBody>
      </p:sp>
      <p:sp>
        <p:nvSpPr>
          <p:cNvPr id="5" name="Text Placeholder 4"/>
          <p:cNvSpPr>
            <a:spLocks noGrp="1"/>
          </p:cNvSpPr>
          <p:nvPr>
            <p:ph type="body" sz="quarter" idx="3"/>
          </p:nvPr>
        </p:nvSpPr>
        <p:spPr>
          <a:xfrm>
            <a:off x="6230185" y="1620000"/>
            <a:ext cx="5371200" cy="561600"/>
          </a:xfrm>
          <a:prstGeom prst="rect">
            <a:avLst/>
          </a:prstGeom>
        </p:spPr>
        <p:txBody>
          <a:bodyPr anchor="b"/>
          <a:lstStyle>
            <a:lvl1pPr marL="0" indent="0">
              <a:buNone/>
              <a:defRPr sz="2400" b="1">
                <a:solidFill>
                  <a:srgbClr val="1161C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8148" y="2203200"/>
            <a:ext cx="5371200" cy="3934800"/>
          </a:xfrm>
          <a:prstGeom prst="rect">
            <a:avLst/>
          </a:prstGeom>
        </p:spPr>
        <p:txBody>
          <a:bodyPr/>
          <a:lstStyle>
            <a:lvl1pPr marL="342000" indent="-342000">
              <a:lnSpc>
                <a:spcPct val="100000"/>
              </a:lnSpc>
              <a:buClr>
                <a:srgbClr val="1161C6"/>
              </a:buClr>
              <a:defRPr sz="2400">
                <a:solidFill>
                  <a:schemeClr val="bg2">
                    <a:lumMod val="25000"/>
                  </a:schemeClr>
                </a:solidFill>
              </a:defRPr>
            </a:lvl1pPr>
            <a:lvl2pPr>
              <a:lnSpc>
                <a:spcPct val="100000"/>
              </a:lnSpc>
              <a:buClr>
                <a:srgbClr val="1161C6"/>
              </a:buClr>
              <a:defRPr sz="2000">
                <a:solidFill>
                  <a:schemeClr val="bg2">
                    <a:lumMod val="25000"/>
                  </a:schemeClr>
                </a:solidFill>
              </a:defRPr>
            </a:lvl2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478800" y="478800"/>
            <a:ext cx="11232000" cy="511200"/>
          </a:xfrm>
          <a:prstGeom prst="rect">
            <a:avLst/>
          </a:prstGeom>
        </p:spPr>
        <p:txBody>
          <a:bodyPr>
            <a:normAutofit/>
          </a:bodyPr>
          <a:lstStyle>
            <a:lvl1pPr>
              <a:lnSpc>
                <a:spcPct val="85000"/>
              </a:lnSpc>
              <a:defRPr sz="3600" b="1">
                <a:solidFill>
                  <a:srgbClr val="1161C6"/>
                </a:solidFill>
                <a:latin typeface="+mn-lt"/>
              </a:defRPr>
            </a:lvl1pPr>
          </a:lstStyle>
          <a:p>
            <a:r>
              <a:rPr lang="en-US" dirty="0"/>
              <a:t>Click to edit Master title style</a:t>
            </a:r>
            <a:endParaRPr lang="en-CN" dirty="0"/>
          </a:p>
        </p:txBody>
      </p:sp>
      <p:sp>
        <p:nvSpPr>
          <p:cNvPr id="13" name="Content Placeholder 12">
            <a:extLst>
              <a:ext uri="{FF2B5EF4-FFF2-40B4-BE49-F238E27FC236}">
                <a16:creationId xmlns:a16="http://schemas.microsoft.com/office/drawing/2014/main" id="{2003D7CD-43F3-7342-B1EC-D5839B158555}"/>
              </a:ext>
            </a:extLst>
          </p:cNvPr>
          <p:cNvSpPr>
            <a:spLocks noGrp="1"/>
          </p:cNvSpPr>
          <p:nvPr>
            <p:ph sz="quarter" idx="11"/>
          </p:nvPr>
        </p:nvSpPr>
        <p:spPr>
          <a:xfrm>
            <a:off x="478800" y="990000"/>
            <a:ext cx="11232000" cy="345600"/>
          </a:xfrm>
          <a:prstGeom prst="rect">
            <a:avLst/>
          </a:prstGeom>
        </p:spPr>
        <p:txBody>
          <a:bodyPr/>
          <a:lstStyle>
            <a:lvl1pPr marL="0" indent="0">
              <a:lnSpc>
                <a:spcPct val="100000"/>
              </a:lnSpc>
              <a:buNone/>
              <a:defRPr sz="2400">
                <a:solidFill>
                  <a:schemeClr val="bg2">
                    <a:lumMod val="50000"/>
                  </a:schemeClr>
                </a:solidFill>
              </a:defRPr>
            </a:lvl1pPr>
            <a:lvl2pPr marL="457200" indent="0">
              <a:buNone/>
              <a:defRPr/>
            </a:lvl2pPr>
          </a:lstStyle>
          <a:p>
            <a:pPr lvl="0"/>
            <a:r>
              <a:rPr lang="en-US" dirty="0"/>
              <a:t>Click to edit Master text styles</a:t>
            </a:r>
          </a:p>
        </p:txBody>
      </p:sp>
      <p:sp>
        <p:nvSpPr>
          <p:cNvPr id="16" name="Slide Number Placeholder 5">
            <a:extLst>
              <a:ext uri="{FF2B5EF4-FFF2-40B4-BE49-F238E27FC236}">
                <a16:creationId xmlns:a16="http://schemas.microsoft.com/office/drawing/2014/main" id="{A1C50E63-4A92-EB43-8B7E-397A83A23CD7}"/>
              </a:ext>
            </a:extLst>
          </p:cNvPr>
          <p:cNvSpPr>
            <a:spLocks noGrp="1"/>
          </p:cNvSpPr>
          <p:nvPr>
            <p:ph type="sldNum" sz="quarter" idx="10"/>
          </p:nvPr>
        </p:nvSpPr>
        <p:spPr>
          <a:xfrm>
            <a:off x="479425" y="6439218"/>
            <a:ext cx="2743200" cy="231775"/>
          </a:xfrm>
          <a:prstGeom prst="rect">
            <a:avLst/>
          </a:prstGeom>
        </p:spPr>
        <p:txBody>
          <a:bodyPr/>
          <a:lstStyle>
            <a:lvl1pPr eaLnBrk="1" fontAlgn="auto" hangingPunct="1">
              <a:spcBef>
                <a:spcPts val="0"/>
              </a:spcBef>
              <a:spcAft>
                <a:spcPts val="0"/>
              </a:spcAft>
              <a:defRPr sz="1200">
                <a:solidFill>
                  <a:schemeClr val="bg2">
                    <a:lumMod val="50000"/>
                  </a:schemeClr>
                </a:solidFill>
                <a:latin typeface="+mn-lt"/>
              </a:defRPr>
            </a:lvl1pPr>
          </a:lstStyle>
          <a:p>
            <a:fld id="{A559C790-290C-A040-B331-07958D38869F}" type="slidenum">
              <a:rPr lang="en-CN" smtClean="0"/>
              <a:t>‹#›</a:t>
            </a:fld>
            <a:endParaRPr lang="en-CN"/>
          </a:p>
        </p:txBody>
      </p:sp>
    </p:spTree>
    <p:extLst>
      <p:ext uri="{BB962C8B-B14F-4D97-AF65-F5344CB8AC3E}">
        <p14:creationId xmlns:p14="http://schemas.microsoft.com/office/powerpoint/2010/main" val="3344437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353532"/>
      </p:ext>
    </p:extLst>
  </p:cSld>
  <p:clrMap bg1="lt1" tx1="dk1" bg2="lt2" tx2="dk2" accent1="accent1" accent2="accent2" accent3="accent3" accent4="accent4" accent5="accent5" accent6="accent6" hlink="hlink" folHlink="folHlink"/>
  <p:sldLayoutIdLst>
    <p:sldLayoutId id="2147483681" r:id="rId1"/>
    <p:sldLayoutId id="2147483700" r:id="rId2"/>
    <p:sldLayoutId id="2147483682" r:id="rId3"/>
    <p:sldLayoutId id="2147483683" r:id="rId4"/>
    <p:sldLayoutId id="2147483684" r:id="rId5"/>
    <p:sldLayoutId id="2147483685" r:id="rId6"/>
    <p:sldLayoutId id="2147483686" r:id="rId7"/>
    <p:sldLayoutId id="2147483687" r:id="rId8"/>
    <p:sldLayoutId id="2147483714" r:id="rId9"/>
    <p:sldLayoutId id="2147483688" r:id="rId10"/>
    <p:sldLayoutId id="2147483701" r:id="rId11"/>
    <p:sldLayoutId id="2147483702" r:id="rId12"/>
    <p:sldLayoutId id="2147483715" r:id="rId13"/>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2.xml"/><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tiff"/><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5.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tiff"/></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61.png"/><Relationship Id="rId11" Type="http://schemas.openxmlformats.org/officeDocument/2006/relationships/image" Target="../media/image42.png"/><Relationship Id="rId5" Type="http://schemas.openxmlformats.org/officeDocument/2006/relationships/image" Target="../media/image60.emf"/><Relationship Id="rId10" Type="http://schemas.openxmlformats.org/officeDocument/2006/relationships/image" Target="../media/image37.tiff"/><Relationship Id="rId4" Type="http://schemas.openxmlformats.org/officeDocument/2006/relationships/image" Target="../media/image59.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gif"/><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emf"/><Relationship Id="rId5" Type="http://schemas.openxmlformats.org/officeDocument/2006/relationships/image" Target="../media/image66.gif"/><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0.emf"/></Relationships>
</file>

<file path=ppt/slides/_rels/slide2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7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47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61.png"/><Relationship Id="rId5" Type="http://schemas.openxmlformats.org/officeDocument/2006/relationships/image" Target="../media/image451.png"/><Relationship Id="rId4" Type="http://schemas.openxmlformats.org/officeDocument/2006/relationships/image" Target="../media/image441.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7.tiff"/></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3" Type="http://schemas.openxmlformats.org/officeDocument/2006/relationships/image" Target="../media/image81.png"/><Relationship Id="rId7" Type="http://schemas.openxmlformats.org/officeDocument/2006/relationships/image" Target="../media/image83.png"/><Relationship Id="rId12" Type="http://schemas.openxmlformats.org/officeDocument/2006/relationships/image" Target="../media/image48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70.png"/><Relationship Id="rId11" Type="http://schemas.openxmlformats.org/officeDocument/2006/relationships/image" Target="../media/image390.png"/><Relationship Id="rId5" Type="http://schemas.openxmlformats.org/officeDocument/2006/relationships/image" Target="../media/image360.png"/><Relationship Id="rId10" Type="http://schemas.openxmlformats.org/officeDocument/2006/relationships/image" Target="../media/image460.png"/><Relationship Id="rId4" Type="http://schemas.openxmlformats.org/officeDocument/2006/relationships/image" Target="../media/image82.png"/><Relationship Id="rId9" Type="http://schemas.openxmlformats.org/officeDocument/2006/relationships/image" Target="../media/image450.png"/><Relationship Id="rId14"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600.png"/><Relationship Id="rId18" Type="http://schemas.openxmlformats.org/officeDocument/2006/relationships/image" Target="../media/image650.png"/><Relationship Id="rId3" Type="http://schemas.openxmlformats.org/officeDocument/2006/relationships/image" Target="../media/image541.png"/><Relationship Id="rId7" Type="http://schemas.openxmlformats.org/officeDocument/2006/relationships/image" Target="../media/image540.png"/><Relationship Id="rId12" Type="http://schemas.openxmlformats.org/officeDocument/2006/relationships/image" Target="../media/image590.png"/><Relationship Id="rId17" Type="http://schemas.openxmlformats.org/officeDocument/2006/relationships/image" Target="../media/image641.png"/><Relationship Id="rId2" Type="http://schemas.openxmlformats.org/officeDocument/2006/relationships/notesSlide" Target="../notesSlides/notesSlide35.xml"/><Relationship Id="rId16" Type="http://schemas.openxmlformats.org/officeDocument/2006/relationships/image" Target="../media/image631.png"/><Relationship Id="rId1" Type="http://schemas.openxmlformats.org/officeDocument/2006/relationships/slideLayout" Target="../slideLayouts/slideLayout3.xml"/><Relationship Id="rId11" Type="http://schemas.openxmlformats.org/officeDocument/2006/relationships/image" Target="../media/image580.png"/><Relationship Id="rId5" Type="http://schemas.openxmlformats.org/officeDocument/2006/relationships/image" Target="../media/image90.png"/><Relationship Id="rId15" Type="http://schemas.openxmlformats.org/officeDocument/2006/relationships/image" Target="../media/image620.png"/><Relationship Id="rId10" Type="http://schemas.openxmlformats.org/officeDocument/2006/relationships/image" Target="../media/image570.png"/><Relationship Id="rId4" Type="http://schemas.openxmlformats.org/officeDocument/2006/relationships/image" Target="../media/image81.png"/><Relationship Id="rId9" Type="http://schemas.openxmlformats.org/officeDocument/2006/relationships/image" Target="../media/image560.png"/><Relationship Id="rId14" Type="http://schemas.openxmlformats.org/officeDocument/2006/relationships/image" Target="../media/image870.png"/></Relationships>
</file>

<file path=ppt/slides/_rels/slide36.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760.png"/><Relationship Id="rId18" Type="http://schemas.openxmlformats.org/officeDocument/2006/relationships/image" Target="../media/image810.png"/><Relationship Id="rId3" Type="http://schemas.openxmlformats.org/officeDocument/2006/relationships/image" Target="../media/image84.png"/><Relationship Id="rId21" Type="http://schemas.openxmlformats.org/officeDocument/2006/relationships/image" Target="../media/image840.png"/><Relationship Id="rId7" Type="http://schemas.openxmlformats.org/officeDocument/2006/relationships/image" Target="../media/image700.png"/><Relationship Id="rId12" Type="http://schemas.openxmlformats.org/officeDocument/2006/relationships/image" Target="../media/image750.png"/><Relationship Id="rId17" Type="http://schemas.openxmlformats.org/officeDocument/2006/relationships/image" Target="../media/image800.png"/><Relationship Id="rId2" Type="http://schemas.openxmlformats.org/officeDocument/2006/relationships/notesSlide" Target="../notesSlides/notesSlide36.xml"/><Relationship Id="rId16" Type="http://schemas.openxmlformats.org/officeDocument/2006/relationships/image" Target="../media/image790.png"/><Relationship Id="rId20" Type="http://schemas.openxmlformats.org/officeDocument/2006/relationships/image" Target="../media/image830.png"/><Relationship Id="rId1" Type="http://schemas.openxmlformats.org/officeDocument/2006/relationships/slideLayout" Target="../slideLayouts/slideLayout4.xml"/><Relationship Id="rId6" Type="http://schemas.openxmlformats.org/officeDocument/2006/relationships/image" Target="../media/image690.png"/><Relationship Id="rId11" Type="http://schemas.openxmlformats.org/officeDocument/2006/relationships/image" Target="../media/image740.png"/><Relationship Id="rId5" Type="http://schemas.openxmlformats.org/officeDocument/2006/relationships/image" Target="../media/image680.png"/><Relationship Id="rId15" Type="http://schemas.openxmlformats.org/officeDocument/2006/relationships/image" Target="../media/image780.png"/><Relationship Id="rId10" Type="http://schemas.openxmlformats.org/officeDocument/2006/relationships/image" Target="../media/image730.png"/><Relationship Id="rId19" Type="http://schemas.openxmlformats.org/officeDocument/2006/relationships/image" Target="../media/image820.png"/><Relationship Id="rId4" Type="http://schemas.openxmlformats.org/officeDocument/2006/relationships/image" Target="../media/image85.png"/><Relationship Id="rId9" Type="http://schemas.openxmlformats.org/officeDocument/2006/relationships/image" Target="../media/image720.png"/><Relationship Id="rId14" Type="http://schemas.openxmlformats.org/officeDocument/2006/relationships/image" Target="../media/image770.png"/><Relationship Id="rId22" Type="http://schemas.openxmlformats.org/officeDocument/2006/relationships/image" Target="../media/image850.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87.emf"/></Relationships>
</file>

<file path=ppt/slides/_rels/slide3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92.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92.emf"/><Relationship Id="rId7" Type="http://schemas.openxmlformats.org/officeDocument/2006/relationships/image" Target="../media/image47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7.emf"/><Relationship Id="rId5" Type="http://schemas.openxmlformats.org/officeDocument/2006/relationships/image" Target="../media/image96.png"/><Relationship Id="rId4" Type="http://schemas.openxmlformats.org/officeDocument/2006/relationships/image" Target="../media/image950.png"/></Relationships>
</file>

<file path=ppt/slides/_rels/slide4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image" Target="../media/image550.png"/><Relationship Id="rId12"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01.png"/><Relationship Id="rId11" Type="http://schemas.openxmlformats.org/officeDocument/2006/relationships/image" Target="../media/image99.svg"/><Relationship Id="rId5" Type="http://schemas.openxmlformats.org/officeDocument/2006/relationships/image" Target="../media/image1000.png"/><Relationship Id="rId15" Type="http://schemas.openxmlformats.org/officeDocument/2006/relationships/image" Target="../media/image106.svg"/><Relationship Id="rId10" Type="http://schemas.openxmlformats.org/officeDocument/2006/relationships/image" Target="../media/image98.png"/><Relationship Id="rId4" Type="http://schemas.openxmlformats.org/officeDocument/2006/relationships/image" Target="../media/image990.png"/><Relationship Id="rId9" Type="http://schemas.openxmlformats.org/officeDocument/2006/relationships/image" Target="../media/image103.png"/><Relationship Id="rId1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890.png"/></Relationships>
</file>

<file path=ppt/slides/_rels/slide4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7.png"/><Relationship Id="rId7"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890.png"/><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50.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640.png"/><Relationship Id="rId4" Type="http://schemas.openxmlformats.org/officeDocument/2006/relationships/image" Target="../media/image630.png"/></Relationships>
</file>

<file path=ppt/slides/_rels/slide47.xml.rels><?xml version="1.0" encoding="UTF-8" standalone="yes"?>
<Relationships xmlns="http://schemas.openxmlformats.org/package/2006/relationships"><Relationship Id="rId3" Type="http://schemas.openxmlformats.org/officeDocument/2006/relationships/image" Target="../media/image991.png"/><Relationship Id="rId7"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181.png"/><Relationship Id="rId5" Type="http://schemas.openxmlformats.org/officeDocument/2006/relationships/image" Target="../media/image117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126.png"/><Relationship Id="rId4" Type="http://schemas.openxmlformats.org/officeDocument/2006/relationships/image" Target="../media/image1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121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8.xml"/><Relationship Id="rId1" Type="http://schemas.openxmlformats.org/officeDocument/2006/relationships/slideLayout" Target="../slideLayouts/slideLayout8.xml"/><Relationship Id="rId5" Type="http://schemas.openxmlformats.org/officeDocument/2006/relationships/image" Target="../media/image131.png"/><Relationship Id="rId4" Type="http://schemas.openxmlformats.org/officeDocument/2006/relationships/image" Target="../media/image133.tif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34.emf"/><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5.png"/><Relationship Id="rId1" Type="http://schemas.openxmlformats.org/officeDocument/2006/relationships/slideLayout" Target="../slideLayouts/slideLayout6.xml"/><Relationship Id="rId5" Type="http://schemas.openxmlformats.org/officeDocument/2006/relationships/image" Target="../media/image88.emf"/><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 Id="rId4" Type="http://schemas.openxmlformats.org/officeDocument/2006/relationships/image" Target="../media/image141.png"/></Relationships>
</file>

<file path=ppt/slides/_rels/slide6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image" Target="../media/image144.png"/><Relationship Id="rId21" Type="http://schemas.openxmlformats.org/officeDocument/2006/relationships/image" Target="../media/image162.png"/><Relationship Id="rId7" Type="http://schemas.openxmlformats.org/officeDocument/2006/relationships/image" Target="../media/image143.png"/><Relationship Id="rId12" Type="http://schemas.openxmlformats.org/officeDocument/2006/relationships/image" Target="../media/image153.png"/><Relationship Id="rId17" Type="http://schemas.openxmlformats.org/officeDocument/2006/relationships/image" Target="../media/image158.png"/><Relationship Id="rId25" Type="http://schemas.openxmlformats.org/officeDocument/2006/relationships/image" Target="../media/image166.png"/><Relationship Id="rId2" Type="http://schemas.openxmlformats.org/officeDocument/2006/relationships/notesSlide" Target="../notesSlides/notesSlide65.xml"/><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3.xml"/><Relationship Id="rId6" Type="http://schemas.openxmlformats.org/officeDocument/2006/relationships/image" Target="../media/image142.png"/><Relationship Id="rId11" Type="http://schemas.openxmlformats.org/officeDocument/2006/relationships/image" Target="../media/image152.png"/><Relationship Id="rId24" Type="http://schemas.openxmlformats.org/officeDocument/2006/relationships/image" Target="../media/image165.pn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4.tiff"/><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73.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7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74.tiff"/><Relationship Id="rId2" Type="http://schemas.openxmlformats.org/officeDocument/2006/relationships/image" Target="../media/image173.png"/><Relationship Id="rId1" Type="http://schemas.openxmlformats.org/officeDocument/2006/relationships/slideLayout" Target="../slideLayouts/slideLayout4.xml"/><Relationship Id="rId4" Type="http://schemas.openxmlformats.org/officeDocument/2006/relationships/image" Target="../media/image175.png"/></Relationships>
</file>

<file path=ppt/slides/_rels/slide7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1.wdp"/><Relationship Id="rId18" Type="http://schemas.openxmlformats.org/officeDocument/2006/relationships/image" Target="../media/image28.gif"/><Relationship Id="rId3" Type="http://schemas.openxmlformats.org/officeDocument/2006/relationships/image" Target="../media/image15.png"/><Relationship Id="rId21" Type="http://schemas.openxmlformats.org/officeDocument/2006/relationships/hyperlink" Target="https://towardsdatascience.com/using-tensorflow-object-detection-to-do-pixel-wise-classification-702bf2605182" TargetMode="External"/><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hyperlink" Target="https://github.com/ageitgey/face_recognition" TargetMode="External"/><Relationship Id="rId2" Type="http://schemas.openxmlformats.org/officeDocument/2006/relationships/notesSlide" Target="../notesSlides/notesSlide8.xml"/><Relationship Id="rId16" Type="http://schemas.openxmlformats.org/officeDocument/2006/relationships/image" Target="../media/image27.gif"/><Relationship Id="rId20" Type="http://schemas.openxmlformats.org/officeDocument/2006/relationships/image" Target="../media/image29.gif"/><Relationship Id="rId1" Type="http://schemas.openxmlformats.org/officeDocument/2006/relationships/slideLayout" Target="../slideLayouts/slideLayout8.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5" Type="http://schemas.openxmlformats.org/officeDocument/2006/relationships/image" Target="../media/image26.jpeg"/><Relationship Id="rId10" Type="http://schemas.openxmlformats.org/officeDocument/2006/relationships/image" Target="../media/image22.png"/><Relationship Id="rId19" Type="http://schemas.openxmlformats.org/officeDocument/2006/relationships/hyperlink" Target="http://matclinic.com/2017/05/18/the-team-behind-the-future-of-ai-in-healthcare/" TargetMode="Externa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image" Target="../media/image180.png"/><Relationship Id="rId4" Type="http://schemas.openxmlformats.org/officeDocument/2006/relationships/image" Target="../media/image17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477C7-03DD-8D47-BE47-B6FB28415ACC}"/>
              </a:ext>
            </a:extLst>
          </p:cNvPr>
          <p:cNvSpPr>
            <a:spLocks noGrp="1"/>
          </p:cNvSpPr>
          <p:nvPr>
            <p:ph type="sldNum" sz="quarter" idx="10"/>
          </p:nvPr>
        </p:nvSpPr>
        <p:spPr/>
        <p:txBody>
          <a:bodyPr/>
          <a:lstStyle/>
          <a:p>
            <a:fld id="{A559C790-290C-A040-B331-07958D38869F}" type="slidenum">
              <a:rPr lang="en-CN" smtClean="0"/>
              <a:t>1</a:t>
            </a:fld>
            <a:endParaRPr lang="en-CN"/>
          </a:p>
        </p:txBody>
      </p:sp>
      <p:pic>
        <p:nvPicPr>
          <p:cNvPr id="6" name="Picture 5">
            <a:extLst>
              <a:ext uri="{FF2B5EF4-FFF2-40B4-BE49-F238E27FC236}">
                <a16:creationId xmlns:a16="http://schemas.microsoft.com/office/drawing/2014/main" id="{11EC9CC6-4230-5745-BC48-6B5A22375F35}"/>
              </a:ext>
            </a:extLst>
          </p:cNvPr>
          <p:cNvPicPr>
            <a:picLocks noChangeAspect="1"/>
          </p:cNvPicPr>
          <p:nvPr/>
        </p:nvPicPr>
        <p:blipFill>
          <a:blip r:embed="rId3"/>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23AC333F-B486-5047-A75D-F76EB66E3C2F}"/>
              </a:ext>
            </a:extLst>
          </p:cNvPr>
          <p:cNvSpPr txBox="1">
            <a:spLocks/>
          </p:cNvSpPr>
          <p:nvPr/>
        </p:nvSpPr>
        <p:spPr>
          <a:xfrm>
            <a:off x="6255251" y="1770589"/>
            <a:ext cx="5174750" cy="1333558"/>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zh-CN" b="1" dirty="0">
                <a:solidFill>
                  <a:schemeClr val="bg1"/>
                </a:solidFill>
              </a:rPr>
              <a:t>Truly</a:t>
            </a:r>
            <a:r>
              <a:rPr lang="zh-CN" altLang="en-US" b="1" dirty="0">
                <a:solidFill>
                  <a:schemeClr val="bg1"/>
                </a:solidFill>
              </a:rPr>
              <a:t> </a:t>
            </a:r>
            <a:r>
              <a:rPr lang="en-US" altLang="zh-CN" b="1" dirty="0">
                <a:solidFill>
                  <a:schemeClr val="bg1"/>
                </a:solidFill>
              </a:rPr>
              <a:t>Intelligent</a:t>
            </a:r>
            <a:r>
              <a:rPr lang="zh-CN" altLang="en-US" b="1" dirty="0">
                <a:solidFill>
                  <a:schemeClr val="bg1"/>
                </a:solidFill>
              </a:rPr>
              <a:t> </a:t>
            </a:r>
            <a:r>
              <a:rPr lang="en-CN" b="1" dirty="0">
                <a:solidFill>
                  <a:schemeClr val="bg1"/>
                </a:solidFill>
              </a:rPr>
              <a:t>Circuit Design and Implementation</a:t>
            </a:r>
          </a:p>
        </p:txBody>
      </p:sp>
      <p:sp>
        <p:nvSpPr>
          <p:cNvPr id="8" name="Subtitle 2">
            <a:extLst>
              <a:ext uri="{FF2B5EF4-FFF2-40B4-BE49-F238E27FC236}">
                <a16:creationId xmlns:a16="http://schemas.microsoft.com/office/drawing/2014/main" id="{AD2EEB8A-06E8-9944-81AF-6BBE4BF48988}"/>
              </a:ext>
            </a:extLst>
          </p:cNvPr>
          <p:cNvSpPr txBox="1">
            <a:spLocks/>
          </p:cNvSpPr>
          <p:nvPr/>
        </p:nvSpPr>
        <p:spPr>
          <a:xfrm>
            <a:off x="6255250" y="4048446"/>
            <a:ext cx="6280484" cy="942654"/>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N" b="1">
                <a:solidFill>
                  <a:schemeClr val="bg1"/>
                </a:solidFill>
              </a:rPr>
              <a:t>Zhiyao Xie</a:t>
            </a:r>
          </a:p>
          <a:p>
            <a:pPr marL="0" indent="0">
              <a:buNone/>
            </a:pPr>
            <a:r>
              <a:rPr lang="en-US" altLang="zh-CN" sz="2500" dirty="0">
                <a:solidFill>
                  <a:schemeClr val="bg1"/>
                </a:solidFill>
              </a:rPr>
              <a:t>Dept. </a:t>
            </a:r>
            <a:r>
              <a:rPr lang="en-CN" sz="2500">
                <a:solidFill>
                  <a:schemeClr val="bg1"/>
                </a:solidFill>
              </a:rPr>
              <a:t>Electrical &amp; Computer Engineering</a:t>
            </a:r>
          </a:p>
          <a:p>
            <a:pPr marL="0" indent="0">
              <a:buNone/>
            </a:pPr>
            <a:r>
              <a:rPr lang="en-CN" sz="2500">
                <a:solidFill>
                  <a:schemeClr val="bg1"/>
                </a:solidFill>
              </a:rPr>
              <a:t>Duke University</a:t>
            </a:r>
          </a:p>
        </p:txBody>
      </p:sp>
    </p:spTree>
    <p:extLst>
      <p:ext uri="{BB962C8B-B14F-4D97-AF65-F5344CB8AC3E}">
        <p14:creationId xmlns:p14="http://schemas.microsoft.com/office/powerpoint/2010/main" val="838701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9FA5-79C4-5640-B322-52CA2496DE82}"/>
              </a:ext>
            </a:extLst>
          </p:cNvPr>
          <p:cNvSpPr>
            <a:spLocks noGrp="1"/>
          </p:cNvSpPr>
          <p:nvPr>
            <p:ph type="title"/>
          </p:nvPr>
        </p:nvSpPr>
        <p:spPr/>
        <p:txBody>
          <a:bodyPr>
            <a:normAutofit/>
          </a:bodyPr>
          <a:lstStyle/>
          <a:p>
            <a:r>
              <a:rPr lang="en-US" altLang="zh-CN" dirty="0"/>
              <a:t>Why ML/Intelligence Helps Circuit Design?</a:t>
            </a:r>
            <a:endParaRPr lang="en-CN" dirty="0"/>
          </a:p>
        </p:txBody>
      </p:sp>
      <p:sp>
        <p:nvSpPr>
          <p:cNvPr id="4" name="Slide Number Placeholder 3">
            <a:extLst>
              <a:ext uri="{FF2B5EF4-FFF2-40B4-BE49-F238E27FC236}">
                <a16:creationId xmlns:a16="http://schemas.microsoft.com/office/drawing/2014/main" id="{73F69C31-D419-5A40-A37A-CFF6152A60FE}"/>
              </a:ext>
            </a:extLst>
          </p:cNvPr>
          <p:cNvSpPr>
            <a:spLocks noGrp="1"/>
          </p:cNvSpPr>
          <p:nvPr>
            <p:ph type="sldNum" sz="quarter" idx="10"/>
          </p:nvPr>
        </p:nvSpPr>
        <p:spPr/>
        <p:txBody>
          <a:bodyPr/>
          <a:lstStyle/>
          <a:p>
            <a:fld id="{A559C790-290C-A040-B331-07958D38869F}" type="slidenum">
              <a:rPr lang="en-CN" smtClean="0"/>
              <a:t>10</a:t>
            </a:fld>
            <a:endParaRPr lang="en-CN"/>
          </a:p>
        </p:txBody>
      </p:sp>
      <p:pic>
        <p:nvPicPr>
          <p:cNvPr id="10" name="Picture 9" descr="Diagram, engineering drawing&#10;&#10;Description automatically generated">
            <a:extLst>
              <a:ext uri="{FF2B5EF4-FFF2-40B4-BE49-F238E27FC236}">
                <a16:creationId xmlns:a16="http://schemas.microsoft.com/office/drawing/2014/main" id="{CC08DC18-24B3-1A48-8F8C-5A3BBEEB41CD}"/>
              </a:ext>
            </a:extLst>
          </p:cNvPr>
          <p:cNvPicPr>
            <a:picLocks noChangeAspect="1"/>
          </p:cNvPicPr>
          <p:nvPr/>
        </p:nvPicPr>
        <p:blipFill rotWithShape="1">
          <a:blip r:embed="rId3">
            <a:alphaModFix amt="15000"/>
          </a:blip>
          <a:srcRect l="54341" r="841"/>
          <a:stretch/>
        </p:blipFill>
        <p:spPr>
          <a:xfrm>
            <a:off x="4054035" y="1220810"/>
            <a:ext cx="1750742" cy="1681607"/>
          </a:xfrm>
          <a:prstGeom prst="rect">
            <a:avLst/>
          </a:prstGeom>
        </p:spPr>
      </p:pic>
      <p:pic>
        <p:nvPicPr>
          <p:cNvPr id="11" name="Picture 10" descr="Diagram, engineering drawing&#10;&#10;Description automatically generated">
            <a:extLst>
              <a:ext uri="{FF2B5EF4-FFF2-40B4-BE49-F238E27FC236}">
                <a16:creationId xmlns:a16="http://schemas.microsoft.com/office/drawing/2014/main" id="{C0A8CAEB-2073-5244-96C4-3C7DE58869B3}"/>
              </a:ext>
            </a:extLst>
          </p:cNvPr>
          <p:cNvPicPr>
            <a:picLocks noChangeAspect="1"/>
          </p:cNvPicPr>
          <p:nvPr/>
        </p:nvPicPr>
        <p:blipFill rotWithShape="1">
          <a:blip r:embed="rId3">
            <a:alphaModFix amt="15000"/>
          </a:blip>
          <a:srcRect r="54711"/>
          <a:stretch/>
        </p:blipFill>
        <p:spPr>
          <a:xfrm>
            <a:off x="4074408" y="3574789"/>
            <a:ext cx="1769139" cy="1681607"/>
          </a:xfrm>
          <a:prstGeom prst="rect">
            <a:avLst/>
          </a:prstGeom>
        </p:spPr>
      </p:pic>
      <p:sp>
        <p:nvSpPr>
          <p:cNvPr id="12" name="TextBox 11">
            <a:extLst>
              <a:ext uri="{FF2B5EF4-FFF2-40B4-BE49-F238E27FC236}">
                <a16:creationId xmlns:a16="http://schemas.microsoft.com/office/drawing/2014/main" id="{4D0E8B38-B4FF-6440-B3C3-08A5B3869EC9}"/>
              </a:ext>
            </a:extLst>
          </p:cNvPr>
          <p:cNvSpPr txBox="1"/>
          <p:nvPr/>
        </p:nvSpPr>
        <p:spPr>
          <a:xfrm>
            <a:off x="4618178" y="2874040"/>
            <a:ext cx="681597" cy="523220"/>
          </a:xfrm>
          <a:prstGeom prst="rect">
            <a:avLst/>
          </a:prstGeom>
          <a:noFill/>
        </p:spPr>
        <p:txBody>
          <a:bodyPr wrap="none" rtlCol="0">
            <a:spAutoFit/>
          </a:bodyPr>
          <a:lstStyle/>
          <a:p>
            <a:r>
              <a:rPr lang="en-CN" sz="2800" dirty="0">
                <a:solidFill>
                  <a:schemeClr val="bg2"/>
                </a:solidFill>
              </a:rPr>
              <a:t>……</a:t>
            </a:r>
          </a:p>
        </p:txBody>
      </p:sp>
      <p:sp>
        <p:nvSpPr>
          <p:cNvPr id="15" name="TextBox 14">
            <a:extLst>
              <a:ext uri="{FF2B5EF4-FFF2-40B4-BE49-F238E27FC236}">
                <a16:creationId xmlns:a16="http://schemas.microsoft.com/office/drawing/2014/main" id="{F08902F0-03EC-114C-BFEC-BCE30BE9C5A4}"/>
              </a:ext>
            </a:extLst>
          </p:cNvPr>
          <p:cNvSpPr txBox="1"/>
          <p:nvPr/>
        </p:nvSpPr>
        <p:spPr>
          <a:xfrm>
            <a:off x="7243060" y="1814661"/>
            <a:ext cx="2640002" cy="369332"/>
          </a:xfrm>
          <a:prstGeom prst="rect">
            <a:avLst/>
          </a:prstGeom>
          <a:noFill/>
        </p:spPr>
        <p:txBody>
          <a:bodyPr wrap="square" rtlCol="0">
            <a:spAutoFit/>
          </a:bodyPr>
          <a:lstStyle/>
          <a:p>
            <a:r>
              <a:rPr lang="en-CN" b="1" dirty="0"/>
              <a:t>Various metrics (bad)</a:t>
            </a:r>
          </a:p>
        </p:txBody>
      </p:sp>
      <p:sp>
        <p:nvSpPr>
          <p:cNvPr id="16" name="TextBox 15">
            <a:extLst>
              <a:ext uri="{FF2B5EF4-FFF2-40B4-BE49-F238E27FC236}">
                <a16:creationId xmlns:a16="http://schemas.microsoft.com/office/drawing/2014/main" id="{A2F1B5B9-E97D-8344-95F7-405CC94C7D8A}"/>
              </a:ext>
            </a:extLst>
          </p:cNvPr>
          <p:cNvSpPr txBox="1"/>
          <p:nvPr/>
        </p:nvSpPr>
        <p:spPr>
          <a:xfrm>
            <a:off x="7254234" y="4236633"/>
            <a:ext cx="2458479" cy="369332"/>
          </a:xfrm>
          <a:prstGeom prst="rect">
            <a:avLst/>
          </a:prstGeom>
          <a:noFill/>
        </p:spPr>
        <p:txBody>
          <a:bodyPr wrap="square" rtlCol="0">
            <a:spAutoFit/>
          </a:bodyPr>
          <a:lstStyle/>
          <a:p>
            <a:r>
              <a:rPr lang="en-CN" b="1" dirty="0"/>
              <a:t>Various metrics (good)</a:t>
            </a:r>
          </a:p>
        </p:txBody>
      </p:sp>
      <p:grpSp>
        <p:nvGrpSpPr>
          <p:cNvPr id="19" name="Group 18">
            <a:extLst>
              <a:ext uri="{FF2B5EF4-FFF2-40B4-BE49-F238E27FC236}">
                <a16:creationId xmlns:a16="http://schemas.microsoft.com/office/drawing/2014/main" id="{E86C42A0-0013-B740-8447-D37E4FB4CA06}"/>
              </a:ext>
            </a:extLst>
          </p:cNvPr>
          <p:cNvGrpSpPr/>
          <p:nvPr/>
        </p:nvGrpSpPr>
        <p:grpSpPr>
          <a:xfrm>
            <a:off x="879699" y="2426996"/>
            <a:ext cx="1416713" cy="1416713"/>
            <a:chOff x="741696" y="2831549"/>
            <a:chExt cx="1416713" cy="1416713"/>
          </a:xfrm>
        </p:grpSpPr>
        <p:pic>
          <p:nvPicPr>
            <p:cNvPr id="17" name="Picture 16">
              <a:extLst>
                <a:ext uri="{FF2B5EF4-FFF2-40B4-BE49-F238E27FC236}">
                  <a16:creationId xmlns:a16="http://schemas.microsoft.com/office/drawing/2014/main" id="{04FD43A5-63E9-6747-915A-AB2B14B6A5EB}"/>
                </a:ext>
              </a:extLst>
            </p:cNvPr>
            <p:cNvPicPr>
              <a:picLocks noChangeAspect="1"/>
            </p:cNvPicPr>
            <p:nvPr/>
          </p:nvPicPr>
          <p:blipFill>
            <a:blip r:embed="rId4"/>
            <a:stretch>
              <a:fillRect/>
            </a:stretch>
          </p:blipFill>
          <p:spPr>
            <a:xfrm>
              <a:off x="741696" y="2831549"/>
              <a:ext cx="1416713" cy="1416713"/>
            </a:xfrm>
            <a:prstGeom prst="rect">
              <a:avLst/>
            </a:prstGeom>
          </p:spPr>
        </p:pic>
        <p:sp>
          <p:nvSpPr>
            <p:cNvPr id="18" name="Rectangle 17">
              <a:extLst>
                <a:ext uri="{FF2B5EF4-FFF2-40B4-BE49-F238E27FC236}">
                  <a16:creationId xmlns:a16="http://schemas.microsoft.com/office/drawing/2014/main" id="{33266E63-8DEA-164F-B4B5-A43BC01FFFBB}"/>
                </a:ext>
              </a:extLst>
            </p:cNvPr>
            <p:cNvSpPr/>
            <p:nvPr/>
          </p:nvSpPr>
          <p:spPr>
            <a:xfrm>
              <a:off x="973469" y="3482165"/>
              <a:ext cx="1184940" cy="38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600" b="1" dirty="0">
                  <a:solidFill>
                    <a:schemeClr val="tx2">
                      <a:lumMod val="75000"/>
                    </a:schemeClr>
                  </a:solidFill>
                </a:rPr>
                <a:t>Verilog</a:t>
              </a:r>
            </a:p>
          </p:txBody>
        </p:sp>
      </p:grpSp>
      <p:sp>
        <p:nvSpPr>
          <p:cNvPr id="22" name="Right Arrow 21">
            <a:extLst>
              <a:ext uri="{FF2B5EF4-FFF2-40B4-BE49-F238E27FC236}">
                <a16:creationId xmlns:a16="http://schemas.microsoft.com/office/drawing/2014/main" id="{DA0F2C88-344A-9E48-B8DB-F8F343D88FDC}"/>
              </a:ext>
            </a:extLst>
          </p:cNvPr>
          <p:cNvSpPr/>
          <p:nvPr/>
        </p:nvSpPr>
        <p:spPr>
          <a:xfrm rot="20700000">
            <a:off x="2191285" y="2308698"/>
            <a:ext cx="1904834" cy="277526"/>
          </a:xfrm>
          <a:prstGeom prst="rightArrow">
            <a:avLst>
              <a:gd name="adj1" fmla="val 50000"/>
              <a:gd name="adj2" fmla="val 118307"/>
            </a:avLst>
          </a:prstGeom>
          <a:solidFill>
            <a:srgbClr val="D92D32">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ight Arrow 22">
            <a:extLst>
              <a:ext uri="{FF2B5EF4-FFF2-40B4-BE49-F238E27FC236}">
                <a16:creationId xmlns:a16="http://schemas.microsoft.com/office/drawing/2014/main" id="{34C7CA2B-4160-1941-B713-67B4A7D2E546}"/>
              </a:ext>
            </a:extLst>
          </p:cNvPr>
          <p:cNvSpPr/>
          <p:nvPr/>
        </p:nvSpPr>
        <p:spPr>
          <a:xfrm>
            <a:off x="6012605" y="1860564"/>
            <a:ext cx="1150146" cy="277526"/>
          </a:xfrm>
          <a:prstGeom prst="rightArrow">
            <a:avLst>
              <a:gd name="adj1" fmla="val 50000"/>
              <a:gd name="adj2" fmla="val 118307"/>
            </a:avLst>
          </a:prstGeom>
          <a:solidFill>
            <a:srgbClr val="D92D32">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741BCA5E-E91A-104E-A787-BA45112A8AE7}"/>
              </a:ext>
            </a:extLst>
          </p:cNvPr>
          <p:cNvSpPr/>
          <p:nvPr/>
        </p:nvSpPr>
        <p:spPr>
          <a:xfrm>
            <a:off x="6023780" y="4282536"/>
            <a:ext cx="1150146" cy="277526"/>
          </a:xfrm>
          <a:prstGeom prst="rightArrow">
            <a:avLst>
              <a:gd name="adj1" fmla="val 50000"/>
              <a:gd name="adj2" fmla="val 118307"/>
            </a:avLst>
          </a:prstGeom>
          <a:solidFill>
            <a:srgbClr val="D92D32">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TextBox 24">
            <a:extLst>
              <a:ext uri="{FF2B5EF4-FFF2-40B4-BE49-F238E27FC236}">
                <a16:creationId xmlns:a16="http://schemas.microsoft.com/office/drawing/2014/main" id="{7B1D492D-976F-E243-9F0F-C710409FED0E}"/>
              </a:ext>
            </a:extLst>
          </p:cNvPr>
          <p:cNvSpPr txBox="1"/>
          <p:nvPr/>
        </p:nvSpPr>
        <p:spPr>
          <a:xfrm>
            <a:off x="1851025" y="1888170"/>
            <a:ext cx="1847944" cy="369332"/>
          </a:xfrm>
          <a:prstGeom prst="rect">
            <a:avLst/>
          </a:prstGeom>
          <a:noFill/>
        </p:spPr>
        <p:txBody>
          <a:bodyPr wrap="square" rtlCol="0">
            <a:spAutoFit/>
          </a:bodyPr>
          <a:lstStyle/>
          <a:p>
            <a:r>
              <a:rPr lang="en-CN" dirty="0">
                <a:solidFill>
                  <a:schemeClr val="bg2"/>
                </a:solidFill>
              </a:rPr>
              <a:t>Solvers (trial 1)</a:t>
            </a:r>
          </a:p>
        </p:txBody>
      </p:sp>
      <p:sp>
        <p:nvSpPr>
          <p:cNvPr id="26" name="TextBox 25">
            <a:extLst>
              <a:ext uri="{FF2B5EF4-FFF2-40B4-BE49-F238E27FC236}">
                <a16:creationId xmlns:a16="http://schemas.microsoft.com/office/drawing/2014/main" id="{D68BD8CD-396B-F84B-854B-14F569E81721}"/>
              </a:ext>
            </a:extLst>
          </p:cNvPr>
          <p:cNvSpPr txBox="1"/>
          <p:nvPr/>
        </p:nvSpPr>
        <p:spPr>
          <a:xfrm>
            <a:off x="5985010" y="2183993"/>
            <a:ext cx="1173398" cy="369332"/>
          </a:xfrm>
          <a:prstGeom prst="rect">
            <a:avLst/>
          </a:prstGeom>
          <a:noFill/>
        </p:spPr>
        <p:txBody>
          <a:bodyPr wrap="none" rtlCol="0">
            <a:spAutoFit/>
          </a:bodyPr>
          <a:lstStyle/>
          <a:p>
            <a:r>
              <a:rPr lang="en-CN" dirty="0">
                <a:solidFill>
                  <a:schemeClr val="bg2"/>
                </a:solidFill>
              </a:rPr>
              <a:t>Simulators</a:t>
            </a:r>
          </a:p>
        </p:txBody>
      </p:sp>
      <p:sp>
        <p:nvSpPr>
          <p:cNvPr id="27" name="TextBox 26">
            <a:extLst>
              <a:ext uri="{FF2B5EF4-FFF2-40B4-BE49-F238E27FC236}">
                <a16:creationId xmlns:a16="http://schemas.microsoft.com/office/drawing/2014/main" id="{4DE0E54A-A2D1-D542-A75C-56CB38DF2968}"/>
              </a:ext>
            </a:extLst>
          </p:cNvPr>
          <p:cNvSpPr txBox="1"/>
          <p:nvPr/>
        </p:nvSpPr>
        <p:spPr>
          <a:xfrm>
            <a:off x="5955805" y="4605965"/>
            <a:ext cx="1173398" cy="369332"/>
          </a:xfrm>
          <a:prstGeom prst="rect">
            <a:avLst/>
          </a:prstGeom>
          <a:noFill/>
        </p:spPr>
        <p:txBody>
          <a:bodyPr wrap="none" rtlCol="0">
            <a:spAutoFit/>
          </a:bodyPr>
          <a:lstStyle/>
          <a:p>
            <a:r>
              <a:rPr lang="en-CN" dirty="0">
                <a:solidFill>
                  <a:schemeClr val="bg2"/>
                </a:solidFill>
              </a:rPr>
              <a:t>Simulators</a:t>
            </a:r>
          </a:p>
        </p:txBody>
      </p:sp>
      <p:sp>
        <p:nvSpPr>
          <p:cNvPr id="28" name="Right Arrow 27">
            <a:extLst>
              <a:ext uri="{FF2B5EF4-FFF2-40B4-BE49-F238E27FC236}">
                <a16:creationId xmlns:a16="http://schemas.microsoft.com/office/drawing/2014/main" id="{FEA6BF32-93DB-2945-A55E-9CB9A75C54AF}"/>
              </a:ext>
            </a:extLst>
          </p:cNvPr>
          <p:cNvSpPr/>
          <p:nvPr/>
        </p:nvSpPr>
        <p:spPr>
          <a:xfrm rot="1500000">
            <a:off x="2209184" y="3792306"/>
            <a:ext cx="1904834" cy="277526"/>
          </a:xfrm>
          <a:prstGeom prst="rightArrow">
            <a:avLst>
              <a:gd name="adj1" fmla="val 50000"/>
              <a:gd name="adj2" fmla="val 118307"/>
            </a:avLst>
          </a:prstGeom>
          <a:solidFill>
            <a:srgbClr val="D92D32">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TextBox 28">
            <a:extLst>
              <a:ext uri="{FF2B5EF4-FFF2-40B4-BE49-F238E27FC236}">
                <a16:creationId xmlns:a16="http://schemas.microsoft.com/office/drawing/2014/main" id="{7E950131-802C-9B49-95A5-B083F89DB49D}"/>
              </a:ext>
            </a:extLst>
          </p:cNvPr>
          <p:cNvSpPr txBox="1"/>
          <p:nvPr/>
        </p:nvSpPr>
        <p:spPr>
          <a:xfrm>
            <a:off x="1947014" y="4209260"/>
            <a:ext cx="1847944" cy="369332"/>
          </a:xfrm>
          <a:prstGeom prst="rect">
            <a:avLst/>
          </a:prstGeom>
          <a:noFill/>
        </p:spPr>
        <p:txBody>
          <a:bodyPr wrap="square" rtlCol="0">
            <a:spAutoFit/>
          </a:bodyPr>
          <a:lstStyle/>
          <a:p>
            <a:r>
              <a:rPr lang="en-CN" dirty="0">
                <a:solidFill>
                  <a:schemeClr val="bg2"/>
                </a:solidFill>
              </a:rPr>
              <a:t>Solvers (trial N)</a:t>
            </a:r>
          </a:p>
        </p:txBody>
      </p:sp>
      <p:sp>
        <p:nvSpPr>
          <p:cNvPr id="31" name="TextBox 30">
            <a:extLst>
              <a:ext uri="{FF2B5EF4-FFF2-40B4-BE49-F238E27FC236}">
                <a16:creationId xmlns:a16="http://schemas.microsoft.com/office/drawing/2014/main" id="{72A00F92-3EE2-FA46-9E6B-555C0C4BC826}"/>
              </a:ext>
            </a:extLst>
          </p:cNvPr>
          <p:cNvSpPr txBox="1"/>
          <p:nvPr/>
        </p:nvSpPr>
        <p:spPr>
          <a:xfrm>
            <a:off x="7570727" y="2943600"/>
            <a:ext cx="681597" cy="523220"/>
          </a:xfrm>
          <a:prstGeom prst="rect">
            <a:avLst/>
          </a:prstGeom>
          <a:noFill/>
        </p:spPr>
        <p:txBody>
          <a:bodyPr wrap="none" rtlCol="0">
            <a:spAutoFit/>
          </a:bodyPr>
          <a:lstStyle/>
          <a:p>
            <a:r>
              <a:rPr lang="en-CN" sz="2800" dirty="0">
                <a:solidFill>
                  <a:schemeClr val="bg2"/>
                </a:solidFill>
              </a:rPr>
              <a:t>……</a:t>
            </a:r>
          </a:p>
        </p:txBody>
      </p:sp>
      <p:sp>
        <p:nvSpPr>
          <p:cNvPr id="32" name="TextBox 31">
            <a:extLst>
              <a:ext uri="{FF2B5EF4-FFF2-40B4-BE49-F238E27FC236}">
                <a16:creationId xmlns:a16="http://schemas.microsoft.com/office/drawing/2014/main" id="{2B9D2289-F08C-2046-9407-2D4CF291CD68}"/>
              </a:ext>
            </a:extLst>
          </p:cNvPr>
          <p:cNvSpPr txBox="1"/>
          <p:nvPr/>
        </p:nvSpPr>
        <p:spPr>
          <a:xfrm>
            <a:off x="763435" y="5350261"/>
            <a:ext cx="10822682" cy="949171"/>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CN" sz="2400" dirty="0"/>
              <a:t>Producing solutions </a:t>
            </a:r>
            <a:r>
              <a:rPr lang="en-CN" sz="2400" b="1" dirty="0">
                <a:solidFill>
                  <a:srgbClr val="D92D32"/>
                </a:solidFill>
              </a:rPr>
              <a:t>repeatdly from scratch</a:t>
            </a:r>
          </a:p>
          <a:p>
            <a:pPr marL="342900" indent="-342900">
              <a:lnSpc>
                <a:spcPct val="120000"/>
              </a:lnSpc>
              <a:buFont typeface="Arial" panose="020B0604020202020204" pitchFamily="34" charset="0"/>
              <a:buChar char="•"/>
            </a:pPr>
            <a:r>
              <a:rPr lang="en-CN" sz="2400" dirty="0"/>
              <a:t>Why not learn from prior solutions?</a:t>
            </a:r>
          </a:p>
        </p:txBody>
      </p:sp>
      <p:sp>
        <p:nvSpPr>
          <p:cNvPr id="34" name="TextBox 33">
            <a:extLst>
              <a:ext uri="{FF2B5EF4-FFF2-40B4-BE49-F238E27FC236}">
                <a16:creationId xmlns:a16="http://schemas.microsoft.com/office/drawing/2014/main" id="{32F0857F-B80E-DC47-AE47-3E3622328A16}"/>
              </a:ext>
            </a:extLst>
          </p:cNvPr>
          <p:cNvSpPr txBox="1"/>
          <p:nvPr/>
        </p:nvSpPr>
        <p:spPr>
          <a:xfrm>
            <a:off x="10237231" y="3059668"/>
            <a:ext cx="1276568" cy="369332"/>
          </a:xfrm>
          <a:prstGeom prst="rect">
            <a:avLst/>
          </a:prstGeom>
          <a:noFill/>
        </p:spPr>
        <p:txBody>
          <a:bodyPr wrap="none" rtlCol="0">
            <a:spAutoFit/>
          </a:bodyPr>
          <a:lstStyle/>
          <a:p>
            <a:r>
              <a:rPr lang="en-CN" dirty="0"/>
              <a:t>N iterations</a:t>
            </a:r>
          </a:p>
        </p:txBody>
      </p:sp>
      <p:sp>
        <p:nvSpPr>
          <p:cNvPr id="35" name="Right Brace 34">
            <a:extLst>
              <a:ext uri="{FF2B5EF4-FFF2-40B4-BE49-F238E27FC236}">
                <a16:creationId xmlns:a16="http://schemas.microsoft.com/office/drawing/2014/main" id="{24FE5509-C769-6F4F-9402-212F54F61C6D}"/>
              </a:ext>
            </a:extLst>
          </p:cNvPr>
          <p:cNvSpPr/>
          <p:nvPr/>
        </p:nvSpPr>
        <p:spPr>
          <a:xfrm>
            <a:off x="9565252" y="1927585"/>
            <a:ext cx="635619" cy="2597311"/>
          </a:xfrm>
          <a:prstGeom prst="rightBrace">
            <a:avLst>
              <a:gd name="adj1" fmla="val 45319"/>
              <a:gd name="adj2" fmla="val 50000"/>
            </a:avLst>
          </a:prstGeom>
          <a:ln w="25400">
            <a:solidFill>
              <a:srgbClr val="D92D3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30" name="Right Arrow 29">
            <a:extLst>
              <a:ext uri="{FF2B5EF4-FFF2-40B4-BE49-F238E27FC236}">
                <a16:creationId xmlns:a16="http://schemas.microsoft.com/office/drawing/2014/main" id="{26A4333D-1262-0C49-B66B-32289F0C7DC4}"/>
              </a:ext>
            </a:extLst>
          </p:cNvPr>
          <p:cNvSpPr/>
          <p:nvPr/>
        </p:nvSpPr>
        <p:spPr>
          <a:xfrm rot="21000000">
            <a:off x="2168126" y="2089621"/>
            <a:ext cx="5056828" cy="645195"/>
          </a:xfrm>
          <a:prstGeom prst="rightArrow">
            <a:avLst>
              <a:gd name="adj1" fmla="val 50000"/>
              <a:gd name="adj2" fmla="val 136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TextBox 32">
            <a:extLst>
              <a:ext uri="{FF2B5EF4-FFF2-40B4-BE49-F238E27FC236}">
                <a16:creationId xmlns:a16="http://schemas.microsoft.com/office/drawing/2014/main" id="{5AC131E4-1477-9441-B95F-4DF4DD520202}"/>
              </a:ext>
            </a:extLst>
          </p:cNvPr>
          <p:cNvSpPr txBox="1"/>
          <p:nvPr/>
        </p:nvSpPr>
        <p:spPr>
          <a:xfrm>
            <a:off x="2524525" y="2968644"/>
            <a:ext cx="5009842" cy="492443"/>
          </a:xfrm>
          <a:prstGeom prst="rect">
            <a:avLst/>
          </a:prstGeom>
          <a:noFill/>
        </p:spPr>
        <p:txBody>
          <a:bodyPr wrap="square" rtlCol="0">
            <a:spAutoFit/>
          </a:bodyPr>
          <a:lstStyle/>
          <a:p>
            <a:r>
              <a:rPr lang="en-CN" sz="2600" b="1" dirty="0">
                <a:solidFill>
                  <a:srgbClr val="00B050"/>
                </a:solidFill>
              </a:rPr>
              <a:t>Fast &amp; high-fidelity ML prediction</a:t>
            </a:r>
          </a:p>
        </p:txBody>
      </p:sp>
      <p:sp>
        <p:nvSpPr>
          <p:cNvPr id="36" name="Right Arrow 35">
            <a:extLst>
              <a:ext uri="{FF2B5EF4-FFF2-40B4-BE49-F238E27FC236}">
                <a16:creationId xmlns:a16="http://schemas.microsoft.com/office/drawing/2014/main" id="{B62A9FFD-D3BB-EF48-9CC8-DA06446E4284}"/>
              </a:ext>
            </a:extLst>
          </p:cNvPr>
          <p:cNvSpPr/>
          <p:nvPr/>
        </p:nvSpPr>
        <p:spPr>
          <a:xfrm rot="586728">
            <a:off x="2147889" y="3676681"/>
            <a:ext cx="5056828" cy="645195"/>
          </a:xfrm>
          <a:prstGeom prst="rightArrow">
            <a:avLst>
              <a:gd name="adj1" fmla="val 50000"/>
              <a:gd name="adj2" fmla="val 136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B0299656-2E0F-2B47-B373-8DCD02FFC0C8}"/>
              </a:ext>
            </a:extLst>
          </p:cNvPr>
          <p:cNvSpPr txBox="1"/>
          <p:nvPr/>
        </p:nvSpPr>
        <p:spPr>
          <a:xfrm>
            <a:off x="3160502" y="1995941"/>
            <a:ext cx="1115000" cy="369332"/>
          </a:xfrm>
          <a:prstGeom prst="rect">
            <a:avLst/>
          </a:prstGeom>
          <a:noFill/>
        </p:spPr>
        <p:txBody>
          <a:bodyPr wrap="square" rtlCol="0">
            <a:spAutoFit/>
          </a:bodyPr>
          <a:lstStyle/>
          <a:p>
            <a:r>
              <a:rPr lang="en-CN" b="1" dirty="0"/>
              <a:t> (trial 1)</a:t>
            </a:r>
          </a:p>
        </p:txBody>
      </p:sp>
      <p:sp>
        <p:nvSpPr>
          <p:cNvPr id="38" name="TextBox 37">
            <a:extLst>
              <a:ext uri="{FF2B5EF4-FFF2-40B4-BE49-F238E27FC236}">
                <a16:creationId xmlns:a16="http://schemas.microsoft.com/office/drawing/2014/main" id="{E007BAD0-40F4-4248-A8A7-B412FCE118F1}"/>
              </a:ext>
            </a:extLst>
          </p:cNvPr>
          <p:cNvSpPr txBox="1"/>
          <p:nvPr/>
        </p:nvSpPr>
        <p:spPr>
          <a:xfrm>
            <a:off x="3160502" y="4126767"/>
            <a:ext cx="1115000" cy="369332"/>
          </a:xfrm>
          <a:prstGeom prst="rect">
            <a:avLst/>
          </a:prstGeom>
          <a:noFill/>
        </p:spPr>
        <p:txBody>
          <a:bodyPr wrap="square" rtlCol="0">
            <a:spAutoFit/>
          </a:bodyPr>
          <a:lstStyle/>
          <a:p>
            <a:r>
              <a:rPr lang="en-CN" b="1" dirty="0"/>
              <a:t> (trial N)</a:t>
            </a:r>
          </a:p>
        </p:txBody>
      </p:sp>
    </p:spTree>
    <p:extLst>
      <p:ext uri="{BB962C8B-B14F-4D97-AF65-F5344CB8AC3E}">
        <p14:creationId xmlns:p14="http://schemas.microsoft.com/office/powerpoint/2010/main" val="360568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5E04-2F7C-7844-ACC2-BD5D6D0F3241}"/>
              </a:ext>
            </a:extLst>
          </p:cNvPr>
          <p:cNvSpPr>
            <a:spLocks noGrp="1"/>
          </p:cNvSpPr>
          <p:nvPr>
            <p:ph type="title"/>
          </p:nvPr>
        </p:nvSpPr>
        <p:spPr/>
        <p:txBody>
          <a:bodyPr/>
          <a:lstStyle/>
          <a:p>
            <a:r>
              <a:rPr lang="en-CN"/>
              <a:t>Simple Plug-in and Use of ML </a:t>
            </a:r>
            <a:r>
              <a:rPr lang="en-US" altLang="zh-CN"/>
              <a:t>E</a:t>
            </a:r>
            <a:r>
              <a:rPr lang="en-CN"/>
              <a:t>ngines? </a:t>
            </a:r>
          </a:p>
        </p:txBody>
      </p:sp>
      <p:sp>
        <p:nvSpPr>
          <p:cNvPr id="4" name="Slide Number Placeholder 3">
            <a:extLst>
              <a:ext uri="{FF2B5EF4-FFF2-40B4-BE49-F238E27FC236}">
                <a16:creationId xmlns:a16="http://schemas.microsoft.com/office/drawing/2014/main" id="{C5848430-34BE-6E47-A7E9-0CC46B2666DA}"/>
              </a:ext>
            </a:extLst>
          </p:cNvPr>
          <p:cNvSpPr>
            <a:spLocks noGrp="1"/>
          </p:cNvSpPr>
          <p:nvPr>
            <p:ph type="sldNum" sz="quarter" idx="10"/>
          </p:nvPr>
        </p:nvSpPr>
        <p:spPr/>
        <p:txBody>
          <a:bodyPr/>
          <a:lstStyle/>
          <a:p>
            <a:fld id="{A559C790-290C-A040-B331-07958D38869F}" type="slidenum">
              <a:rPr lang="en-CN" smtClean="0"/>
              <a:t>11</a:t>
            </a:fld>
            <a:endParaRPr lang="en-CN"/>
          </a:p>
        </p:txBody>
      </p:sp>
      <p:sp>
        <p:nvSpPr>
          <p:cNvPr id="5" name="Content Placeholder 2">
            <a:extLst>
              <a:ext uri="{FF2B5EF4-FFF2-40B4-BE49-F238E27FC236}">
                <a16:creationId xmlns:a16="http://schemas.microsoft.com/office/drawing/2014/main" id="{FD0D0A4B-9EB3-8240-9916-AB9451CE2D0B}"/>
              </a:ext>
            </a:extLst>
          </p:cNvPr>
          <p:cNvSpPr>
            <a:spLocks noGrp="1"/>
          </p:cNvSpPr>
          <p:nvPr>
            <p:ph idx="1"/>
          </p:nvPr>
        </p:nvSpPr>
        <p:spPr>
          <a:xfrm>
            <a:off x="817332" y="3373572"/>
            <a:ext cx="4595915" cy="2072526"/>
          </a:xfrm>
        </p:spPr>
        <p:txBody>
          <a:bodyPr/>
          <a:lstStyle/>
          <a:p>
            <a:r>
              <a:rPr lang="en-US" altLang="zh-CN"/>
              <a:t>100s</a:t>
            </a:r>
            <a:r>
              <a:rPr lang="zh-CN" altLang="en-US"/>
              <a:t> * </a:t>
            </a:r>
            <a:r>
              <a:rPr lang="en-US" altLang="zh-CN"/>
              <a:t>100s</a:t>
            </a:r>
            <a:r>
              <a:rPr lang="zh-CN" altLang="en-US"/>
              <a:t> </a:t>
            </a:r>
            <a:r>
              <a:rPr lang="en-US" altLang="zh-CN"/>
              <a:t>pixels</a:t>
            </a:r>
          </a:p>
          <a:p>
            <a:r>
              <a:rPr lang="en-US" altLang="zh-CN"/>
              <a:t>No extra information</a:t>
            </a:r>
          </a:p>
          <a:p>
            <a:r>
              <a:rPr lang="en-US" altLang="zh-CN"/>
              <a:t>Any</a:t>
            </a:r>
            <a:r>
              <a:rPr lang="zh-CN" altLang="en-US"/>
              <a:t> </a:t>
            </a:r>
            <a:r>
              <a:rPr lang="en-US" altLang="zh-CN"/>
              <a:t>human</a:t>
            </a:r>
            <a:r>
              <a:rPr lang="zh-CN" altLang="en-US"/>
              <a:t> </a:t>
            </a:r>
            <a:r>
              <a:rPr lang="en-US" altLang="zh-CN"/>
              <a:t>can</a:t>
            </a:r>
            <a:r>
              <a:rPr lang="zh-CN" altLang="en-US"/>
              <a:t> </a:t>
            </a:r>
            <a:r>
              <a:rPr lang="en-US" altLang="zh-CN"/>
              <a:t>tell</a:t>
            </a:r>
            <a:r>
              <a:rPr lang="zh-CN" altLang="en-US"/>
              <a:t> </a:t>
            </a:r>
            <a:r>
              <a:rPr lang="en-US" altLang="zh-CN"/>
              <a:t>the</a:t>
            </a:r>
            <a:r>
              <a:rPr lang="zh-CN" altLang="en-US"/>
              <a:t> </a:t>
            </a:r>
            <a:r>
              <a:rPr lang="en-US" altLang="zh-CN"/>
              <a:t>label</a:t>
            </a:r>
          </a:p>
          <a:p>
            <a:r>
              <a:rPr lang="en-US" altLang="zh-CN"/>
              <a:t>Data is everywhere</a:t>
            </a:r>
          </a:p>
          <a:p>
            <a:r>
              <a:rPr lang="en-US" altLang="zh-CN"/>
              <a:t>……</a:t>
            </a:r>
          </a:p>
        </p:txBody>
      </p:sp>
      <p:pic>
        <p:nvPicPr>
          <p:cNvPr id="6" name="Picture 5" descr="A picture containing text, cat, sitting, indoor&#10;&#10;Description automatically generated">
            <a:extLst>
              <a:ext uri="{FF2B5EF4-FFF2-40B4-BE49-F238E27FC236}">
                <a16:creationId xmlns:a16="http://schemas.microsoft.com/office/drawing/2014/main" id="{BA3DB9BD-BFF1-3D49-AB69-7A22B7DC7FA0}"/>
              </a:ext>
            </a:extLst>
          </p:cNvPr>
          <p:cNvPicPr>
            <a:picLocks noChangeAspect="1"/>
          </p:cNvPicPr>
          <p:nvPr/>
        </p:nvPicPr>
        <p:blipFill>
          <a:blip r:embed="rId3"/>
          <a:stretch>
            <a:fillRect/>
          </a:stretch>
        </p:blipFill>
        <p:spPr>
          <a:xfrm>
            <a:off x="1357477" y="1607883"/>
            <a:ext cx="1384051" cy="1384051"/>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BD33DDBF-BD5D-034E-BB5A-85814D37DE24}"/>
              </a:ext>
            </a:extLst>
          </p:cNvPr>
          <p:cNvPicPr>
            <a:picLocks noChangeAspect="1"/>
          </p:cNvPicPr>
          <p:nvPr/>
        </p:nvPicPr>
        <p:blipFill>
          <a:blip r:embed="rId4"/>
          <a:stretch>
            <a:fillRect/>
          </a:stretch>
        </p:blipFill>
        <p:spPr>
          <a:xfrm>
            <a:off x="6067408" y="1302615"/>
            <a:ext cx="1589324" cy="1616110"/>
          </a:xfrm>
          <a:prstGeom prst="rect">
            <a:avLst/>
          </a:prstGeom>
        </p:spPr>
      </p:pic>
      <p:sp>
        <p:nvSpPr>
          <p:cNvPr id="8" name="TextBox 7">
            <a:extLst>
              <a:ext uri="{FF2B5EF4-FFF2-40B4-BE49-F238E27FC236}">
                <a16:creationId xmlns:a16="http://schemas.microsoft.com/office/drawing/2014/main" id="{BF902D15-223E-0A45-A106-95A5AD616879}"/>
              </a:ext>
            </a:extLst>
          </p:cNvPr>
          <p:cNvSpPr txBox="1"/>
          <p:nvPr/>
        </p:nvSpPr>
        <p:spPr>
          <a:xfrm>
            <a:off x="1665069" y="2929514"/>
            <a:ext cx="860235" cy="369332"/>
          </a:xfrm>
          <a:prstGeom prst="rect">
            <a:avLst/>
          </a:prstGeom>
          <a:noFill/>
        </p:spPr>
        <p:txBody>
          <a:bodyPr wrap="none" rtlCol="0">
            <a:spAutoFit/>
          </a:bodyPr>
          <a:lstStyle/>
          <a:p>
            <a:r>
              <a:rPr lang="en-US" altLang="zh-CN" b="1"/>
              <a:t>Images</a:t>
            </a:r>
            <a:endParaRPr lang="en-CN" strike="sngStrike"/>
          </a:p>
        </p:txBody>
      </p:sp>
      <p:sp>
        <p:nvSpPr>
          <p:cNvPr id="9" name="TextBox 8">
            <a:extLst>
              <a:ext uri="{FF2B5EF4-FFF2-40B4-BE49-F238E27FC236}">
                <a16:creationId xmlns:a16="http://schemas.microsoft.com/office/drawing/2014/main" id="{7305C715-9803-584F-B6B7-54ACE2349AB3}"/>
              </a:ext>
            </a:extLst>
          </p:cNvPr>
          <p:cNvSpPr txBox="1"/>
          <p:nvPr/>
        </p:nvSpPr>
        <p:spPr>
          <a:xfrm>
            <a:off x="6045245" y="3019293"/>
            <a:ext cx="3682611" cy="369332"/>
          </a:xfrm>
          <a:prstGeom prst="rect">
            <a:avLst/>
          </a:prstGeom>
          <a:noFill/>
        </p:spPr>
        <p:txBody>
          <a:bodyPr wrap="none" rtlCol="0">
            <a:spAutoFit/>
          </a:bodyPr>
          <a:lstStyle/>
          <a:p>
            <a:r>
              <a:rPr lang="en-US" altLang="zh-CN" b="1"/>
              <a:t>Circuits (Arm Neoverse N1 CPU core)</a:t>
            </a:r>
            <a:endParaRPr lang="en-CN" strike="sngStrike"/>
          </a:p>
        </p:txBody>
      </p:sp>
      <p:sp>
        <p:nvSpPr>
          <p:cNvPr id="10" name="Content Placeholder 2">
            <a:extLst>
              <a:ext uri="{FF2B5EF4-FFF2-40B4-BE49-F238E27FC236}">
                <a16:creationId xmlns:a16="http://schemas.microsoft.com/office/drawing/2014/main" id="{523FEAD7-BF9D-B74E-87DD-41534B7905D6}"/>
              </a:ext>
            </a:extLst>
          </p:cNvPr>
          <p:cNvSpPr txBox="1">
            <a:spLocks/>
          </p:cNvSpPr>
          <p:nvPr/>
        </p:nvSpPr>
        <p:spPr>
          <a:xfrm>
            <a:off x="5728345" y="3373571"/>
            <a:ext cx="5291108" cy="2782567"/>
          </a:xfrm>
          <a:prstGeom prst="rect">
            <a:avLst/>
          </a:prstGeom>
        </p:spPr>
        <p:txBody>
          <a:bodyPr/>
          <a:lstStyle>
            <a:lvl1pPr marL="342900" indent="-342900" algn="l" rtl="0" eaLnBrk="1" fontAlgn="base" hangingPunct="1">
              <a:lnSpc>
                <a:spcPct val="100000"/>
              </a:lnSpc>
              <a:spcBef>
                <a:spcPts val="1000"/>
              </a:spcBef>
              <a:spcAft>
                <a:spcPct val="0"/>
              </a:spcAft>
              <a:buClr>
                <a:srgbClr val="1161C6"/>
              </a:buClr>
              <a:buFont typeface="Arial" panose="020B0604020202020204" pitchFamily="34" charset="0"/>
              <a:buChar char="•"/>
              <a:defRPr sz="2400" kern="1200">
                <a:solidFill>
                  <a:schemeClr val="bg2">
                    <a:lumMod val="25000"/>
                  </a:schemeClr>
                </a:solidFill>
                <a:latin typeface="+mn-lt"/>
                <a:ea typeface="+mn-ea"/>
                <a:cs typeface="+mn-cs"/>
              </a:defRPr>
            </a:lvl1pPr>
            <a:lvl2pPr marL="6858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2000" kern="1200">
                <a:solidFill>
                  <a:schemeClr val="bg2">
                    <a:lumMod val="25000"/>
                  </a:schemeClr>
                </a:solidFill>
                <a:latin typeface="+mn-lt"/>
                <a:ea typeface="+mn-ea"/>
                <a:cs typeface="+mn-cs"/>
              </a:defRPr>
            </a:lvl2pPr>
            <a:lvl3pPr marL="11430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1800" kern="1200">
                <a:solidFill>
                  <a:schemeClr val="bg2">
                    <a:lumMod val="25000"/>
                  </a:schemeClr>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Millions of</a:t>
            </a:r>
            <a:r>
              <a:rPr lang="zh-CN" altLang="en-US"/>
              <a:t> </a:t>
            </a:r>
            <a:r>
              <a:rPr lang="en-US" altLang="zh-CN"/>
              <a:t>connected components</a:t>
            </a:r>
          </a:p>
          <a:p>
            <a:r>
              <a:rPr lang="en-US" altLang="zh-CN"/>
              <a:t>100s GB</a:t>
            </a:r>
            <a:r>
              <a:rPr lang="zh-CN" altLang="en-US"/>
              <a:t> </a:t>
            </a:r>
            <a:r>
              <a:rPr lang="en-US" altLang="zh-CN"/>
              <a:t>of</a:t>
            </a:r>
            <a:r>
              <a:rPr lang="zh-CN" altLang="en-US"/>
              <a:t> </a:t>
            </a:r>
            <a:r>
              <a:rPr lang="en-US" altLang="zh-CN"/>
              <a:t>raw</a:t>
            </a:r>
            <a:r>
              <a:rPr lang="zh-CN" altLang="en-US"/>
              <a:t> </a:t>
            </a:r>
            <a:r>
              <a:rPr lang="en-US" altLang="zh-CN"/>
              <a:t>information</a:t>
            </a:r>
          </a:p>
          <a:p>
            <a:r>
              <a:rPr lang="en-US" altLang="zh-CN"/>
              <a:t>Need</a:t>
            </a:r>
            <a:r>
              <a:rPr lang="zh-CN" altLang="en-US"/>
              <a:t> </a:t>
            </a:r>
            <a:r>
              <a:rPr lang="en-US" altLang="zh-CN"/>
              <a:t>simulations</a:t>
            </a:r>
            <a:r>
              <a:rPr lang="zh-CN" altLang="en-US"/>
              <a:t> </a:t>
            </a:r>
            <a:r>
              <a:rPr lang="en-US" altLang="zh-CN"/>
              <a:t>to</a:t>
            </a:r>
            <a:r>
              <a:rPr lang="zh-CN" altLang="en-US"/>
              <a:t> </a:t>
            </a:r>
            <a:r>
              <a:rPr lang="en-US" altLang="zh-CN"/>
              <a:t>get</a:t>
            </a:r>
            <a:r>
              <a:rPr lang="zh-CN" altLang="en-US"/>
              <a:t> </a:t>
            </a:r>
            <a:r>
              <a:rPr lang="en-US" altLang="zh-CN"/>
              <a:t>the</a:t>
            </a:r>
            <a:r>
              <a:rPr lang="zh-CN" altLang="en-US"/>
              <a:t> </a:t>
            </a:r>
            <a:r>
              <a:rPr lang="en-US" altLang="zh-CN"/>
              <a:t>label</a:t>
            </a:r>
          </a:p>
          <a:p>
            <a:r>
              <a:rPr lang="en-US" altLang="zh-CN"/>
              <a:t>Data is hard to get</a:t>
            </a:r>
          </a:p>
          <a:p>
            <a:r>
              <a:rPr lang="en-US" altLang="zh-CN"/>
              <a:t>……</a:t>
            </a:r>
          </a:p>
          <a:p>
            <a:endParaRPr lang="en-CN"/>
          </a:p>
        </p:txBody>
      </p:sp>
      <p:sp>
        <p:nvSpPr>
          <p:cNvPr id="13" name="Rectangle 12">
            <a:extLst>
              <a:ext uri="{FF2B5EF4-FFF2-40B4-BE49-F238E27FC236}">
                <a16:creationId xmlns:a16="http://schemas.microsoft.com/office/drawing/2014/main" id="{52B2AD4D-9BAB-5649-A1F3-DC0D00E5D3BB}"/>
              </a:ext>
            </a:extLst>
          </p:cNvPr>
          <p:cNvSpPr/>
          <p:nvPr/>
        </p:nvSpPr>
        <p:spPr>
          <a:xfrm>
            <a:off x="0" y="5345151"/>
            <a:ext cx="12192000" cy="1512849"/>
          </a:xfrm>
          <a:prstGeom prst="rect">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p>
        </p:txBody>
      </p:sp>
      <p:sp>
        <p:nvSpPr>
          <p:cNvPr id="14" name="TextBox 13">
            <a:extLst>
              <a:ext uri="{FF2B5EF4-FFF2-40B4-BE49-F238E27FC236}">
                <a16:creationId xmlns:a16="http://schemas.microsoft.com/office/drawing/2014/main" id="{02AB56EF-860A-2E4C-92CE-C53CE89F0513}"/>
              </a:ext>
            </a:extLst>
          </p:cNvPr>
          <p:cNvSpPr txBox="1"/>
          <p:nvPr/>
        </p:nvSpPr>
        <p:spPr>
          <a:xfrm>
            <a:off x="0" y="5731332"/>
            <a:ext cx="12192000" cy="707886"/>
          </a:xfrm>
          <a:prstGeom prst="rect">
            <a:avLst/>
          </a:prstGeom>
          <a:noFill/>
        </p:spPr>
        <p:txBody>
          <a:bodyPr wrap="square" rtlCol="0">
            <a:spAutoFit/>
          </a:bodyPr>
          <a:lstStyle/>
          <a:p>
            <a:pPr algn="ctr"/>
            <a:r>
              <a:rPr lang="en-US" altLang="zh-CN" sz="4000" b="1">
                <a:solidFill>
                  <a:schemeClr val="accent1"/>
                </a:solidFill>
              </a:rPr>
              <a:t>Innovative</a:t>
            </a:r>
            <a:r>
              <a:rPr lang="zh-CN" altLang="en-US" sz="4000" b="1">
                <a:solidFill>
                  <a:schemeClr val="accent1"/>
                </a:solidFill>
              </a:rPr>
              <a:t> </a:t>
            </a:r>
            <a:r>
              <a:rPr lang="en-US" altLang="zh-CN" sz="4000" b="1">
                <a:solidFill>
                  <a:schemeClr val="accent1"/>
                </a:solidFill>
              </a:rPr>
              <a:t>Customized Solutions are</a:t>
            </a:r>
            <a:r>
              <a:rPr lang="zh-CN" altLang="en-US" sz="4000" b="1">
                <a:solidFill>
                  <a:schemeClr val="accent1"/>
                </a:solidFill>
              </a:rPr>
              <a:t> </a:t>
            </a:r>
            <a:r>
              <a:rPr lang="en-US" altLang="zh-CN" sz="4000" b="1">
                <a:solidFill>
                  <a:schemeClr val="accent1"/>
                </a:solidFill>
              </a:rPr>
              <a:t>Desired!</a:t>
            </a:r>
            <a:endParaRPr lang="en-CN" sz="4000" b="1">
              <a:solidFill>
                <a:schemeClr val="accent1"/>
              </a:solidFill>
            </a:endParaRPr>
          </a:p>
        </p:txBody>
      </p:sp>
      <p:pic>
        <p:nvPicPr>
          <p:cNvPr id="3" name="Picture 2">
            <a:extLst>
              <a:ext uri="{FF2B5EF4-FFF2-40B4-BE49-F238E27FC236}">
                <a16:creationId xmlns:a16="http://schemas.microsoft.com/office/drawing/2014/main" id="{01068FAF-0610-164C-AF47-81DFF34E7626}"/>
              </a:ext>
            </a:extLst>
          </p:cNvPr>
          <p:cNvPicPr>
            <a:picLocks noChangeAspect="1"/>
          </p:cNvPicPr>
          <p:nvPr/>
        </p:nvPicPr>
        <p:blipFill>
          <a:blip r:embed="rId5"/>
          <a:stretch>
            <a:fillRect/>
          </a:stretch>
        </p:blipFill>
        <p:spPr>
          <a:xfrm>
            <a:off x="8114833" y="1054677"/>
            <a:ext cx="1927664" cy="1937257"/>
          </a:xfrm>
          <a:prstGeom prst="rect">
            <a:avLst/>
          </a:prstGeom>
        </p:spPr>
      </p:pic>
    </p:spTree>
    <p:extLst>
      <p:ext uri="{BB962C8B-B14F-4D97-AF65-F5344CB8AC3E}">
        <p14:creationId xmlns:p14="http://schemas.microsoft.com/office/powerpoint/2010/main" val="116584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3BA5-35CB-0A46-AF7C-916A8B68115E}"/>
              </a:ext>
            </a:extLst>
          </p:cNvPr>
          <p:cNvSpPr>
            <a:spLocks noGrp="1"/>
          </p:cNvSpPr>
          <p:nvPr>
            <p:ph type="title"/>
          </p:nvPr>
        </p:nvSpPr>
        <p:spPr/>
        <p:txBody>
          <a:bodyPr/>
          <a:lstStyle/>
          <a:p>
            <a:r>
              <a:rPr lang="en-CN"/>
              <a:t>Many Excellent Exploration in Academia and Industry</a:t>
            </a:r>
          </a:p>
        </p:txBody>
      </p:sp>
      <p:sp>
        <p:nvSpPr>
          <p:cNvPr id="4" name="Slide Number Placeholder 3">
            <a:extLst>
              <a:ext uri="{FF2B5EF4-FFF2-40B4-BE49-F238E27FC236}">
                <a16:creationId xmlns:a16="http://schemas.microsoft.com/office/drawing/2014/main" id="{FC509422-E2D9-C848-A635-C401BB414FE5}"/>
              </a:ext>
            </a:extLst>
          </p:cNvPr>
          <p:cNvSpPr>
            <a:spLocks noGrp="1"/>
          </p:cNvSpPr>
          <p:nvPr>
            <p:ph type="sldNum" sz="quarter" idx="10"/>
          </p:nvPr>
        </p:nvSpPr>
        <p:spPr/>
        <p:txBody>
          <a:bodyPr/>
          <a:lstStyle/>
          <a:p>
            <a:fld id="{A559C790-290C-A040-B331-07958D38869F}" type="slidenum">
              <a:rPr lang="en-CN" smtClean="0"/>
              <a:t>12</a:t>
            </a:fld>
            <a:endParaRPr lang="en-CN"/>
          </a:p>
        </p:txBody>
      </p:sp>
      <p:sp>
        <p:nvSpPr>
          <p:cNvPr id="10" name="Rectangle 9">
            <a:extLst>
              <a:ext uri="{FF2B5EF4-FFF2-40B4-BE49-F238E27FC236}">
                <a16:creationId xmlns:a16="http://schemas.microsoft.com/office/drawing/2014/main" id="{E316E5A2-2510-CC4F-97C9-C08B0F2C415F}"/>
              </a:ext>
            </a:extLst>
          </p:cNvPr>
          <p:cNvSpPr/>
          <p:nvPr/>
        </p:nvSpPr>
        <p:spPr>
          <a:xfrm>
            <a:off x="608063" y="1352683"/>
            <a:ext cx="3705237" cy="4206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6B5CC8B5-F57B-844E-BE35-01811042879F}"/>
              </a:ext>
            </a:extLst>
          </p:cNvPr>
          <p:cNvSpPr txBox="1"/>
          <p:nvPr/>
        </p:nvSpPr>
        <p:spPr>
          <a:xfrm>
            <a:off x="770112" y="1408684"/>
            <a:ext cx="3220308" cy="584775"/>
          </a:xfrm>
          <a:prstGeom prst="rect">
            <a:avLst/>
          </a:prstGeom>
          <a:noFill/>
        </p:spPr>
        <p:txBody>
          <a:bodyPr wrap="square" rtlCol="0">
            <a:spAutoFit/>
          </a:bodyPr>
          <a:lstStyle/>
          <a:p>
            <a:pPr algn="ctr"/>
            <a:r>
              <a:rPr lang="en-US" altLang="zh-CN" sz="1600" b="1" dirty="0"/>
              <a:t>Increasing number of publications on ML for chip design automation</a:t>
            </a:r>
          </a:p>
        </p:txBody>
      </p:sp>
      <p:pic>
        <p:nvPicPr>
          <p:cNvPr id="31" name="Picture 30">
            <a:extLst>
              <a:ext uri="{FF2B5EF4-FFF2-40B4-BE49-F238E27FC236}">
                <a16:creationId xmlns:a16="http://schemas.microsoft.com/office/drawing/2014/main" id="{FE9EE855-9698-7F4A-868C-143EDBD0B624}"/>
              </a:ext>
            </a:extLst>
          </p:cNvPr>
          <p:cNvPicPr>
            <a:picLocks noChangeAspect="1"/>
          </p:cNvPicPr>
          <p:nvPr/>
        </p:nvPicPr>
        <p:blipFill>
          <a:blip r:embed="rId3"/>
          <a:stretch>
            <a:fillRect/>
          </a:stretch>
        </p:blipFill>
        <p:spPr>
          <a:xfrm>
            <a:off x="699740" y="2491733"/>
            <a:ext cx="1112143" cy="317755"/>
          </a:xfrm>
          <a:prstGeom prst="rect">
            <a:avLst/>
          </a:prstGeom>
        </p:spPr>
      </p:pic>
      <p:pic>
        <p:nvPicPr>
          <p:cNvPr id="32" name="Picture 31">
            <a:extLst>
              <a:ext uri="{FF2B5EF4-FFF2-40B4-BE49-F238E27FC236}">
                <a16:creationId xmlns:a16="http://schemas.microsoft.com/office/drawing/2014/main" id="{2836F4A9-287A-7B47-98FA-C235A920C076}"/>
              </a:ext>
            </a:extLst>
          </p:cNvPr>
          <p:cNvPicPr>
            <a:picLocks noChangeAspect="1"/>
          </p:cNvPicPr>
          <p:nvPr/>
        </p:nvPicPr>
        <p:blipFill>
          <a:blip r:embed="rId4"/>
          <a:stretch>
            <a:fillRect/>
          </a:stretch>
        </p:blipFill>
        <p:spPr>
          <a:xfrm>
            <a:off x="2030348" y="2017400"/>
            <a:ext cx="872176" cy="903891"/>
          </a:xfrm>
          <a:prstGeom prst="rect">
            <a:avLst/>
          </a:prstGeom>
        </p:spPr>
      </p:pic>
      <p:pic>
        <p:nvPicPr>
          <p:cNvPr id="33" name="Picture 32">
            <a:extLst>
              <a:ext uri="{FF2B5EF4-FFF2-40B4-BE49-F238E27FC236}">
                <a16:creationId xmlns:a16="http://schemas.microsoft.com/office/drawing/2014/main" id="{643FACFD-5094-424B-BDC7-B1FEFF78C581}"/>
              </a:ext>
            </a:extLst>
          </p:cNvPr>
          <p:cNvPicPr>
            <a:picLocks noChangeAspect="1"/>
          </p:cNvPicPr>
          <p:nvPr/>
        </p:nvPicPr>
        <p:blipFill rotWithShape="1">
          <a:blip r:embed="rId5"/>
          <a:srcRect r="51509"/>
          <a:stretch/>
        </p:blipFill>
        <p:spPr>
          <a:xfrm>
            <a:off x="3226687" y="2089408"/>
            <a:ext cx="941172" cy="713419"/>
          </a:xfrm>
          <a:prstGeom prst="rect">
            <a:avLst/>
          </a:prstGeom>
        </p:spPr>
      </p:pic>
      <p:pic>
        <p:nvPicPr>
          <p:cNvPr id="34" name="Picture 33">
            <a:extLst>
              <a:ext uri="{FF2B5EF4-FFF2-40B4-BE49-F238E27FC236}">
                <a16:creationId xmlns:a16="http://schemas.microsoft.com/office/drawing/2014/main" id="{57B5A630-E032-964C-A8A4-08EED68CFD16}"/>
              </a:ext>
            </a:extLst>
          </p:cNvPr>
          <p:cNvPicPr>
            <a:picLocks noChangeAspect="1"/>
          </p:cNvPicPr>
          <p:nvPr/>
        </p:nvPicPr>
        <p:blipFill>
          <a:blip r:embed="rId6"/>
          <a:stretch>
            <a:fillRect/>
          </a:stretch>
        </p:blipFill>
        <p:spPr>
          <a:xfrm>
            <a:off x="888067" y="3300055"/>
            <a:ext cx="707792" cy="665080"/>
          </a:xfrm>
          <a:prstGeom prst="rect">
            <a:avLst/>
          </a:prstGeom>
        </p:spPr>
      </p:pic>
      <p:pic>
        <p:nvPicPr>
          <p:cNvPr id="35" name="Picture 34">
            <a:extLst>
              <a:ext uri="{FF2B5EF4-FFF2-40B4-BE49-F238E27FC236}">
                <a16:creationId xmlns:a16="http://schemas.microsoft.com/office/drawing/2014/main" id="{3E3C35B3-5312-9E43-A6EF-FC1C66284B91}"/>
              </a:ext>
            </a:extLst>
          </p:cNvPr>
          <p:cNvPicPr>
            <a:picLocks noChangeAspect="1"/>
          </p:cNvPicPr>
          <p:nvPr/>
        </p:nvPicPr>
        <p:blipFill>
          <a:blip r:embed="rId7"/>
          <a:stretch>
            <a:fillRect/>
          </a:stretch>
        </p:blipFill>
        <p:spPr>
          <a:xfrm>
            <a:off x="2011373" y="3586537"/>
            <a:ext cx="861574" cy="375038"/>
          </a:xfrm>
          <a:prstGeom prst="rect">
            <a:avLst/>
          </a:prstGeom>
        </p:spPr>
      </p:pic>
      <p:pic>
        <p:nvPicPr>
          <p:cNvPr id="36" name="Picture 35">
            <a:extLst>
              <a:ext uri="{FF2B5EF4-FFF2-40B4-BE49-F238E27FC236}">
                <a16:creationId xmlns:a16="http://schemas.microsoft.com/office/drawing/2014/main" id="{96B8D4A2-8B3F-6244-8C09-A7A9AF2D6A84}"/>
              </a:ext>
            </a:extLst>
          </p:cNvPr>
          <p:cNvPicPr>
            <a:picLocks noChangeAspect="1"/>
          </p:cNvPicPr>
          <p:nvPr/>
        </p:nvPicPr>
        <p:blipFill>
          <a:blip r:embed="rId8"/>
          <a:stretch>
            <a:fillRect/>
          </a:stretch>
        </p:blipFill>
        <p:spPr>
          <a:xfrm>
            <a:off x="675464" y="4673219"/>
            <a:ext cx="1021777" cy="357622"/>
          </a:xfrm>
          <a:prstGeom prst="rect">
            <a:avLst/>
          </a:prstGeom>
        </p:spPr>
      </p:pic>
      <p:pic>
        <p:nvPicPr>
          <p:cNvPr id="37" name="Picture 36">
            <a:extLst>
              <a:ext uri="{FF2B5EF4-FFF2-40B4-BE49-F238E27FC236}">
                <a16:creationId xmlns:a16="http://schemas.microsoft.com/office/drawing/2014/main" id="{B1DF6151-F3B5-8A47-8C4B-5B7276390F01}"/>
              </a:ext>
            </a:extLst>
          </p:cNvPr>
          <p:cNvPicPr>
            <a:picLocks noChangeAspect="1"/>
          </p:cNvPicPr>
          <p:nvPr/>
        </p:nvPicPr>
        <p:blipFill>
          <a:blip r:embed="rId9"/>
          <a:stretch>
            <a:fillRect/>
          </a:stretch>
        </p:blipFill>
        <p:spPr>
          <a:xfrm>
            <a:off x="1821887" y="4760044"/>
            <a:ext cx="1358898" cy="249912"/>
          </a:xfrm>
          <a:prstGeom prst="rect">
            <a:avLst/>
          </a:prstGeom>
        </p:spPr>
      </p:pic>
      <p:pic>
        <p:nvPicPr>
          <p:cNvPr id="38" name="Picture 37">
            <a:extLst>
              <a:ext uri="{FF2B5EF4-FFF2-40B4-BE49-F238E27FC236}">
                <a16:creationId xmlns:a16="http://schemas.microsoft.com/office/drawing/2014/main" id="{CFE74111-A9E2-7E4F-B28A-73E06C7B67D3}"/>
              </a:ext>
            </a:extLst>
          </p:cNvPr>
          <p:cNvPicPr>
            <a:picLocks noChangeAspect="1"/>
          </p:cNvPicPr>
          <p:nvPr/>
        </p:nvPicPr>
        <p:blipFill>
          <a:blip r:embed="rId10"/>
          <a:stretch>
            <a:fillRect/>
          </a:stretch>
        </p:blipFill>
        <p:spPr>
          <a:xfrm>
            <a:off x="3082357" y="3576117"/>
            <a:ext cx="1186486" cy="385457"/>
          </a:xfrm>
          <a:prstGeom prst="rect">
            <a:avLst/>
          </a:prstGeom>
        </p:spPr>
      </p:pic>
      <p:sp>
        <p:nvSpPr>
          <p:cNvPr id="39" name="TextBox 38">
            <a:extLst>
              <a:ext uri="{FF2B5EF4-FFF2-40B4-BE49-F238E27FC236}">
                <a16:creationId xmlns:a16="http://schemas.microsoft.com/office/drawing/2014/main" id="{56BDF8D4-9105-C245-A689-8E9AD412FC01}"/>
              </a:ext>
            </a:extLst>
          </p:cNvPr>
          <p:cNvSpPr txBox="1"/>
          <p:nvPr/>
        </p:nvSpPr>
        <p:spPr>
          <a:xfrm>
            <a:off x="739297" y="2892954"/>
            <a:ext cx="3673643" cy="338554"/>
          </a:xfrm>
          <a:prstGeom prst="rect">
            <a:avLst/>
          </a:prstGeom>
          <a:noFill/>
        </p:spPr>
        <p:txBody>
          <a:bodyPr wrap="square" rtlCol="0">
            <a:spAutoFit/>
          </a:bodyPr>
          <a:lstStyle/>
          <a:p>
            <a:r>
              <a:rPr lang="en-US" altLang="zh-CN" sz="1600"/>
              <a:t> UT</a:t>
            </a:r>
            <a:r>
              <a:rPr lang="zh-CN" altLang="en-US" sz="1600"/>
              <a:t> </a:t>
            </a:r>
            <a:r>
              <a:rPr lang="en-US" altLang="zh-CN" sz="1600"/>
              <a:t>Austin            UCSD                CUHK    </a:t>
            </a:r>
          </a:p>
        </p:txBody>
      </p:sp>
      <p:sp>
        <p:nvSpPr>
          <p:cNvPr id="40" name="TextBox 39">
            <a:extLst>
              <a:ext uri="{FF2B5EF4-FFF2-40B4-BE49-F238E27FC236}">
                <a16:creationId xmlns:a16="http://schemas.microsoft.com/office/drawing/2014/main" id="{FD40AD27-3D0B-0F4B-8FD7-5489DE3961C0}"/>
              </a:ext>
            </a:extLst>
          </p:cNvPr>
          <p:cNvSpPr txBox="1"/>
          <p:nvPr/>
        </p:nvSpPr>
        <p:spPr>
          <a:xfrm>
            <a:off x="728864" y="4061370"/>
            <a:ext cx="3639700" cy="338554"/>
          </a:xfrm>
          <a:prstGeom prst="rect">
            <a:avLst/>
          </a:prstGeom>
          <a:noFill/>
        </p:spPr>
        <p:txBody>
          <a:bodyPr wrap="square" rtlCol="0">
            <a:spAutoFit/>
          </a:bodyPr>
          <a:lstStyle/>
          <a:p>
            <a:r>
              <a:rPr lang="en-US" altLang="zh-CN" sz="1600"/>
              <a:t>   TAMU                 Duke               Cornell    </a:t>
            </a:r>
          </a:p>
        </p:txBody>
      </p:sp>
      <p:grpSp>
        <p:nvGrpSpPr>
          <p:cNvPr id="7" name="Group 6">
            <a:extLst>
              <a:ext uri="{FF2B5EF4-FFF2-40B4-BE49-F238E27FC236}">
                <a16:creationId xmlns:a16="http://schemas.microsoft.com/office/drawing/2014/main" id="{709E21A1-2933-754E-A7EC-1908E5D22A8A}"/>
              </a:ext>
            </a:extLst>
          </p:cNvPr>
          <p:cNvGrpSpPr/>
          <p:nvPr/>
        </p:nvGrpSpPr>
        <p:grpSpPr>
          <a:xfrm>
            <a:off x="4512581" y="1352132"/>
            <a:ext cx="2735542" cy="4206669"/>
            <a:chOff x="4512581" y="1352132"/>
            <a:chExt cx="2735542" cy="4206669"/>
          </a:xfrm>
        </p:grpSpPr>
        <p:sp>
          <p:nvSpPr>
            <p:cNvPr id="11" name="Rectangle 10">
              <a:extLst>
                <a:ext uri="{FF2B5EF4-FFF2-40B4-BE49-F238E27FC236}">
                  <a16:creationId xmlns:a16="http://schemas.microsoft.com/office/drawing/2014/main" id="{4BAE6D2F-1400-0C42-9A27-CD4390921277}"/>
                </a:ext>
              </a:extLst>
            </p:cNvPr>
            <p:cNvSpPr/>
            <p:nvPr/>
          </p:nvSpPr>
          <p:spPr>
            <a:xfrm>
              <a:off x="4531753" y="1352132"/>
              <a:ext cx="1210334"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15030AA2-4976-7A4A-BA05-B8366F333B39}"/>
                </a:ext>
              </a:extLst>
            </p:cNvPr>
            <p:cNvSpPr/>
            <p:nvPr/>
          </p:nvSpPr>
          <p:spPr>
            <a:xfrm>
              <a:off x="4531751" y="2216229"/>
              <a:ext cx="1210335"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037DB197-555B-7440-8917-0F2642A4B517}"/>
                </a:ext>
              </a:extLst>
            </p:cNvPr>
            <p:cNvSpPr txBox="1"/>
            <p:nvPr/>
          </p:nvSpPr>
          <p:spPr>
            <a:xfrm>
              <a:off x="4603761" y="1352132"/>
              <a:ext cx="1066318" cy="757130"/>
            </a:xfrm>
            <a:prstGeom prst="rect">
              <a:avLst/>
            </a:prstGeom>
            <a:noFill/>
          </p:spPr>
          <p:txBody>
            <a:bodyPr wrap="none" rtlCol="0">
              <a:spAutoFit/>
            </a:bodyPr>
            <a:lstStyle/>
            <a:p>
              <a:pPr>
                <a:lnSpc>
                  <a:spcPct val="90000"/>
                </a:lnSpc>
              </a:pPr>
              <a:r>
                <a:rPr lang="en-US" altLang="zh-CN" sz="1200"/>
                <a:t>module</a:t>
              </a:r>
              <a:r>
                <a:rPr lang="zh-CN" altLang="en-US" sz="1200"/>
                <a:t> </a:t>
              </a:r>
              <a:r>
                <a:rPr lang="en-US" altLang="zh-CN" sz="1200"/>
                <a:t>a</a:t>
              </a:r>
            </a:p>
            <a:p>
              <a:pPr>
                <a:lnSpc>
                  <a:spcPct val="90000"/>
                </a:lnSpc>
              </a:pPr>
              <a:r>
                <a:rPr lang="zh-CN" altLang="en-US" sz="1200"/>
                <a:t>   </a:t>
              </a:r>
              <a:r>
                <a:rPr lang="en-US" altLang="zh-CN" sz="1200"/>
                <a:t>input</a:t>
              </a:r>
              <a:r>
                <a:rPr lang="zh-CN" altLang="en-US" sz="1200"/>
                <a:t> </a:t>
              </a:r>
              <a:r>
                <a:rPr lang="en-US" altLang="zh-CN" sz="1200"/>
                <a:t>in</a:t>
              </a:r>
              <a:r>
                <a:rPr lang="zh-CN" altLang="en-US" sz="1200"/>
                <a:t> </a:t>
              </a:r>
              <a:r>
                <a:rPr lang="en-US" altLang="zh-CN" sz="1200"/>
                <a:t>[2];</a:t>
              </a:r>
            </a:p>
            <a:p>
              <a:pPr algn="ctr">
                <a:lnSpc>
                  <a:spcPct val="90000"/>
                </a:lnSpc>
              </a:pPr>
              <a:r>
                <a:rPr lang="en-US" altLang="zh-CN" sz="1200"/>
                <a:t>……</a:t>
              </a:r>
              <a:r>
                <a:rPr lang="zh-CN" altLang="en-US" sz="1200"/>
                <a:t> </a:t>
              </a:r>
              <a:endParaRPr lang="en-US" altLang="zh-CN" sz="1200"/>
            </a:p>
            <a:p>
              <a:pPr>
                <a:lnSpc>
                  <a:spcPct val="90000"/>
                </a:lnSpc>
              </a:pPr>
              <a:r>
                <a:rPr lang="en-US" altLang="zh-CN" sz="1200"/>
                <a:t>endmodule</a:t>
              </a:r>
              <a:endParaRPr lang="en-CN" sz="1200"/>
            </a:p>
          </p:txBody>
        </p:sp>
        <p:grpSp>
          <p:nvGrpSpPr>
            <p:cNvPr id="14" name="Group 13">
              <a:extLst>
                <a:ext uri="{FF2B5EF4-FFF2-40B4-BE49-F238E27FC236}">
                  <a16:creationId xmlns:a16="http://schemas.microsoft.com/office/drawing/2014/main" id="{59ACBE43-8D52-B742-BB79-85BD3EEC751F}"/>
                </a:ext>
              </a:extLst>
            </p:cNvPr>
            <p:cNvGrpSpPr/>
            <p:nvPr/>
          </p:nvGrpSpPr>
          <p:grpSpPr>
            <a:xfrm>
              <a:off x="4561766" y="2262808"/>
              <a:ext cx="1108313" cy="628670"/>
              <a:chOff x="1914167" y="2683492"/>
              <a:chExt cx="1108313" cy="628670"/>
            </a:xfrm>
          </p:grpSpPr>
          <p:pic>
            <p:nvPicPr>
              <p:cNvPr id="15" name="Picture 14" descr="Shape&#10;&#10;Description automatically generated with medium confidence">
                <a:extLst>
                  <a:ext uri="{FF2B5EF4-FFF2-40B4-BE49-F238E27FC236}">
                    <a16:creationId xmlns:a16="http://schemas.microsoft.com/office/drawing/2014/main" id="{591D48EE-5518-704E-8C3C-7F450515D59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14167" y="2683492"/>
                <a:ext cx="588112" cy="294056"/>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52CD6E98-9576-2541-A965-14FB9B38164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553" t="6754" r="5553" b="9158"/>
              <a:stretch/>
            </p:blipFill>
            <p:spPr>
              <a:xfrm flipV="1">
                <a:off x="2471300" y="3051469"/>
                <a:ext cx="551180" cy="260693"/>
              </a:xfrm>
              <a:prstGeom prst="rect">
                <a:avLst/>
              </a:prstGeom>
            </p:spPr>
          </p:pic>
          <p:cxnSp>
            <p:nvCxnSpPr>
              <p:cNvPr id="17" name="Straight Connector 16">
                <a:extLst>
                  <a:ext uri="{FF2B5EF4-FFF2-40B4-BE49-F238E27FC236}">
                    <a16:creationId xmlns:a16="http://schemas.microsoft.com/office/drawing/2014/main" id="{0B27D332-97FE-3C40-BA50-5F6F86CB0ACF}"/>
                  </a:ext>
                </a:extLst>
              </p:cNvPr>
              <p:cNvCxnSpPr/>
              <p:nvPr/>
            </p:nvCxnSpPr>
            <p:spPr>
              <a:xfrm>
                <a:off x="2471300" y="2826348"/>
                <a:ext cx="0" cy="295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6951D16C-4704-EF41-B964-1D44748862C5}"/>
                </a:ext>
              </a:extLst>
            </p:cNvPr>
            <p:cNvSpPr/>
            <p:nvPr/>
          </p:nvSpPr>
          <p:spPr>
            <a:xfrm>
              <a:off x="4514083" y="3088709"/>
              <a:ext cx="1228003"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9" name="Picture 18" descr="A picture containing text, music, clipart&#10;&#10;Description automatically generated">
              <a:extLst>
                <a:ext uri="{FF2B5EF4-FFF2-40B4-BE49-F238E27FC236}">
                  <a16:creationId xmlns:a16="http://schemas.microsoft.com/office/drawing/2014/main" id="{EB59AA8A-66B3-EC49-BBBE-862AFD75D9A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33514" y="3154738"/>
              <a:ext cx="570769" cy="601456"/>
            </a:xfrm>
            <a:prstGeom prst="rect">
              <a:avLst/>
            </a:prstGeom>
          </p:spPr>
        </p:pic>
        <p:sp>
          <p:nvSpPr>
            <p:cNvPr id="20" name="Rectangle 19">
              <a:extLst>
                <a:ext uri="{FF2B5EF4-FFF2-40B4-BE49-F238E27FC236}">
                  <a16:creationId xmlns:a16="http://schemas.microsoft.com/office/drawing/2014/main" id="{065C68D7-1474-084D-B644-F609F47A691F}"/>
                </a:ext>
              </a:extLst>
            </p:cNvPr>
            <p:cNvSpPr/>
            <p:nvPr/>
          </p:nvSpPr>
          <p:spPr>
            <a:xfrm>
              <a:off x="4512581" y="3961189"/>
              <a:ext cx="1229505"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1" name="Picture 20" descr="A picture containing text, music, clipart&#10;&#10;Description automatically generated">
              <a:extLst>
                <a:ext uri="{FF2B5EF4-FFF2-40B4-BE49-F238E27FC236}">
                  <a16:creationId xmlns:a16="http://schemas.microsoft.com/office/drawing/2014/main" id="{D6783573-9636-7F4A-AF66-7AC1CC54AA0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33514" y="4023027"/>
              <a:ext cx="570769" cy="601456"/>
            </a:xfrm>
            <a:prstGeom prst="rect">
              <a:avLst/>
            </a:prstGeom>
          </p:spPr>
        </p:pic>
        <p:sp>
          <p:nvSpPr>
            <p:cNvPr id="22" name="Rectangle 21">
              <a:extLst>
                <a:ext uri="{FF2B5EF4-FFF2-40B4-BE49-F238E27FC236}">
                  <a16:creationId xmlns:a16="http://schemas.microsoft.com/office/drawing/2014/main" id="{354E5217-C5CD-714C-824D-F6CD1FCBED0C}"/>
                </a:ext>
              </a:extLst>
            </p:cNvPr>
            <p:cNvSpPr/>
            <p:nvPr/>
          </p:nvSpPr>
          <p:spPr>
            <a:xfrm>
              <a:off x="4512581" y="4838721"/>
              <a:ext cx="1229506" cy="7200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Cross 22">
              <a:extLst>
                <a:ext uri="{FF2B5EF4-FFF2-40B4-BE49-F238E27FC236}">
                  <a16:creationId xmlns:a16="http://schemas.microsoft.com/office/drawing/2014/main" id="{EA4FEC93-606A-6640-A24E-34D5608C25B7}"/>
                </a:ext>
              </a:extLst>
            </p:cNvPr>
            <p:cNvSpPr/>
            <p:nvPr/>
          </p:nvSpPr>
          <p:spPr>
            <a:xfrm rot="2717248">
              <a:off x="5170695" y="4080784"/>
              <a:ext cx="130605" cy="123579"/>
            </a:xfrm>
            <a:prstGeom prst="plus">
              <a:avLst>
                <a:gd name="adj" fmla="val 3690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Cross 23">
              <a:extLst>
                <a:ext uri="{FF2B5EF4-FFF2-40B4-BE49-F238E27FC236}">
                  <a16:creationId xmlns:a16="http://schemas.microsoft.com/office/drawing/2014/main" id="{68F2012B-1F0B-EF46-A59F-2832B65E0337}"/>
                </a:ext>
              </a:extLst>
            </p:cNvPr>
            <p:cNvSpPr/>
            <p:nvPr/>
          </p:nvSpPr>
          <p:spPr>
            <a:xfrm rot="2717248">
              <a:off x="4938858" y="4354511"/>
              <a:ext cx="130605" cy="123579"/>
            </a:xfrm>
            <a:prstGeom prst="plus">
              <a:avLst>
                <a:gd name="adj" fmla="val 3690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5" name="Picture 24">
              <a:extLst>
                <a:ext uri="{FF2B5EF4-FFF2-40B4-BE49-F238E27FC236}">
                  <a16:creationId xmlns:a16="http://schemas.microsoft.com/office/drawing/2014/main" id="{95868249-92EB-744E-A824-F6A303406786}"/>
                </a:ext>
              </a:extLst>
            </p:cNvPr>
            <p:cNvPicPr>
              <a:picLocks noChangeAspect="1"/>
            </p:cNvPicPr>
            <p:nvPr/>
          </p:nvPicPr>
          <p:blipFill rotWithShape="1">
            <a:blip r:embed="rId14"/>
            <a:srcRect b="27202"/>
            <a:stretch/>
          </p:blipFill>
          <p:spPr>
            <a:xfrm>
              <a:off x="4772694" y="4931832"/>
              <a:ext cx="692407" cy="504056"/>
            </a:xfrm>
            <a:prstGeom prst="rect">
              <a:avLst/>
            </a:prstGeom>
          </p:spPr>
        </p:pic>
        <p:sp>
          <p:nvSpPr>
            <p:cNvPr id="26" name="TextBox 25">
              <a:extLst>
                <a:ext uri="{FF2B5EF4-FFF2-40B4-BE49-F238E27FC236}">
                  <a16:creationId xmlns:a16="http://schemas.microsoft.com/office/drawing/2014/main" id="{BE10B280-4731-9E47-9CB0-28D241860D80}"/>
                </a:ext>
              </a:extLst>
            </p:cNvPr>
            <p:cNvSpPr txBox="1"/>
            <p:nvPr/>
          </p:nvSpPr>
          <p:spPr>
            <a:xfrm>
              <a:off x="6050359" y="4638255"/>
              <a:ext cx="1197764" cy="338554"/>
            </a:xfrm>
            <a:prstGeom prst="rect">
              <a:avLst/>
            </a:prstGeom>
            <a:noFill/>
          </p:spPr>
          <p:txBody>
            <a:bodyPr wrap="none" rtlCol="0">
              <a:spAutoFit/>
            </a:bodyPr>
            <a:lstStyle/>
            <a:p>
              <a:r>
                <a:rPr lang="en-CN" sz="1600"/>
                <a:t>Fabrication</a:t>
              </a:r>
            </a:p>
          </p:txBody>
        </p:sp>
        <p:sp>
          <p:nvSpPr>
            <p:cNvPr id="27" name="TextBox 26">
              <a:extLst>
                <a:ext uri="{FF2B5EF4-FFF2-40B4-BE49-F238E27FC236}">
                  <a16:creationId xmlns:a16="http://schemas.microsoft.com/office/drawing/2014/main" id="{2E283C0C-50EA-A545-AE39-DE9120B95024}"/>
                </a:ext>
              </a:extLst>
            </p:cNvPr>
            <p:cNvSpPr txBox="1"/>
            <p:nvPr/>
          </p:nvSpPr>
          <p:spPr>
            <a:xfrm>
              <a:off x="6045863" y="3743473"/>
              <a:ext cx="1186415" cy="338554"/>
            </a:xfrm>
            <a:prstGeom prst="rect">
              <a:avLst/>
            </a:prstGeom>
            <a:noFill/>
          </p:spPr>
          <p:txBody>
            <a:bodyPr wrap="none" rtlCol="0">
              <a:spAutoFit/>
            </a:bodyPr>
            <a:lstStyle/>
            <a:p>
              <a:r>
                <a:rPr lang="en-CN" sz="1600"/>
                <a:t>Verification</a:t>
              </a:r>
            </a:p>
          </p:txBody>
        </p:sp>
        <p:sp>
          <p:nvSpPr>
            <p:cNvPr id="28" name="TextBox 27">
              <a:extLst>
                <a:ext uri="{FF2B5EF4-FFF2-40B4-BE49-F238E27FC236}">
                  <a16:creationId xmlns:a16="http://schemas.microsoft.com/office/drawing/2014/main" id="{25225F76-B48B-1140-807C-86A5338D2569}"/>
                </a:ext>
              </a:extLst>
            </p:cNvPr>
            <p:cNvSpPr txBox="1"/>
            <p:nvPr/>
          </p:nvSpPr>
          <p:spPr>
            <a:xfrm>
              <a:off x="6029070" y="2890298"/>
              <a:ext cx="800219" cy="338554"/>
            </a:xfrm>
            <a:prstGeom prst="rect">
              <a:avLst/>
            </a:prstGeom>
            <a:noFill/>
          </p:spPr>
          <p:txBody>
            <a:bodyPr wrap="none" rtlCol="0">
              <a:spAutoFit/>
            </a:bodyPr>
            <a:lstStyle/>
            <a:p>
              <a:r>
                <a:rPr lang="en-CN" sz="1600"/>
                <a:t>Layout</a:t>
              </a:r>
            </a:p>
          </p:txBody>
        </p:sp>
        <p:sp>
          <p:nvSpPr>
            <p:cNvPr id="29" name="TextBox 28">
              <a:extLst>
                <a:ext uri="{FF2B5EF4-FFF2-40B4-BE49-F238E27FC236}">
                  <a16:creationId xmlns:a16="http://schemas.microsoft.com/office/drawing/2014/main" id="{90DEC10D-D66E-8542-8668-5CFDB8FF8425}"/>
                </a:ext>
              </a:extLst>
            </p:cNvPr>
            <p:cNvSpPr txBox="1"/>
            <p:nvPr/>
          </p:nvSpPr>
          <p:spPr>
            <a:xfrm>
              <a:off x="6003001" y="2000204"/>
              <a:ext cx="1072730" cy="338554"/>
            </a:xfrm>
            <a:prstGeom prst="rect">
              <a:avLst/>
            </a:prstGeom>
            <a:noFill/>
          </p:spPr>
          <p:txBody>
            <a:bodyPr wrap="none" rtlCol="0">
              <a:spAutoFit/>
            </a:bodyPr>
            <a:lstStyle/>
            <a:p>
              <a:r>
                <a:rPr lang="en-CN" sz="1600"/>
                <a:t>Synthesis</a:t>
              </a:r>
            </a:p>
          </p:txBody>
        </p:sp>
        <p:cxnSp>
          <p:nvCxnSpPr>
            <p:cNvPr id="43" name="Straight Connector 42">
              <a:extLst>
                <a:ext uri="{FF2B5EF4-FFF2-40B4-BE49-F238E27FC236}">
                  <a16:creationId xmlns:a16="http://schemas.microsoft.com/office/drawing/2014/main" id="{B670AC02-84DF-CA4D-A6C4-F6046EF78B18}"/>
                </a:ext>
              </a:extLst>
            </p:cNvPr>
            <p:cNvCxnSpPr/>
            <p:nvPr/>
          </p:nvCxnSpPr>
          <p:spPr>
            <a:xfrm>
              <a:off x="5742087" y="1841734"/>
              <a:ext cx="29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Bent-Up Arrow 43">
              <a:extLst>
                <a:ext uri="{FF2B5EF4-FFF2-40B4-BE49-F238E27FC236}">
                  <a16:creationId xmlns:a16="http://schemas.microsoft.com/office/drawing/2014/main" id="{89413C6E-CE09-2E49-A6E1-FC25DEF5AD94}"/>
                </a:ext>
              </a:extLst>
            </p:cNvPr>
            <p:cNvSpPr/>
            <p:nvPr/>
          </p:nvSpPr>
          <p:spPr>
            <a:xfrm rot="16200000" flipH="1">
              <a:off x="5579475" y="2038775"/>
              <a:ext cx="648063" cy="253982"/>
            </a:xfrm>
            <a:prstGeom prst="bentUpArrow">
              <a:avLst>
                <a:gd name="adj1" fmla="val 0"/>
                <a:gd name="adj2" fmla="val 4063"/>
                <a:gd name="adj3" fmla="val 6794"/>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5" name="Straight Connector 44">
              <a:extLst>
                <a:ext uri="{FF2B5EF4-FFF2-40B4-BE49-F238E27FC236}">
                  <a16:creationId xmlns:a16="http://schemas.microsoft.com/office/drawing/2014/main" id="{613CBCA2-AAF8-F74C-AE0D-72298A514FEE}"/>
                </a:ext>
              </a:extLst>
            </p:cNvPr>
            <p:cNvCxnSpPr/>
            <p:nvPr/>
          </p:nvCxnSpPr>
          <p:spPr>
            <a:xfrm>
              <a:off x="5746162" y="2739341"/>
              <a:ext cx="29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Bent-Up Arrow 45">
              <a:extLst>
                <a:ext uri="{FF2B5EF4-FFF2-40B4-BE49-F238E27FC236}">
                  <a16:creationId xmlns:a16="http://schemas.microsoft.com/office/drawing/2014/main" id="{0AEC7D3A-CBA5-7943-B1B2-F8EC4825DDD6}"/>
                </a:ext>
              </a:extLst>
            </p:cNvPr>
            <p:cNvSpPr/>
            <p:nvPr/>
          </p:nvSpPr>
          <p:spPr>
            <a:xfrm rot="16200000" flipH="1">
              <a:off x="5583550" y="2929402"/>
              <a:ext cx="648063" cy="253982"/>
            </a:xfrm>
            <a:prstGeom prst="bentUpArrow">
              <a:avLst>
                <a:gd name="adj1" fmla="val 0"/>
                <a:gd name="adj2" fmla="val 4063"/>
                <a:gd name="adj3" fmla="val 6794"/>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7" name="Straight Connector 46">
              <a:extLst>
                <a:ext uri="{FF2B5EF4-FFF2-40B4-BE49-F238E27FC236}">
                  <a16:creationId xmlns:a16="http://schemas.microsoft.com/office/drawing/2014/main" id="{CE7D9152-6F70-3C44-8992-042D3A17E47A}"/>
                </a:ext>
              </a:extLst>
            </p:cNvPr>
            <p:cNvCxnSpPr/>
            <p:nvPr/>
          </p:nvCxnSpPr>
          <p:spPr>
            <a:xfrm>
              <a:off x="5750663" y="3597749"/>
              <a:ext cx="29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Bent-Up Arrow 47">
              <a:extLst>
                <a:ext uri="{FF2B5EF4-FFF2-40B4-BE49-F238E27FC236}">
                  <a16:creationId xmlns:a16="http://schemas.microsoft.com/office/drawing/2014/main" id="{6F9F2B9E-583A-8047-B10F-523ECE06E1E3}"/>
                </a:ext>
              </a:extLst>
            </p:cNvPr>
            <p:cNvSpPr/>
            <p:nvPr/>
          </p:nvSpPr>
          <p:spPr>
            <a:xfrm rot="16200000" flipH="1">
              <a:off x="5588051" y="3794790"/>
              <a:ext cx="648063" cy="253982"/>
            </a:xfrm>
            <a:prstGeom prst="bentUpArrow">
              <a:avLst>
                <a:gd name="adj1" fmla="val 0"/>
                <a:gd name="adj2" fmla="val 4063"/>
                <a:gd name="adj3" fmla="val 6794"/>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9" name="Straight Connector 48">
              <a:extLst>
                <a:ext uri="{FF2B5EF4-FFF2-40B4-BE49-F238E27FC236}">
                  <a16:creationId xmlns:a16="http://schemas.microsoft.com/office/drawing/2014/main" id="{069981E3-AEE0-2643-BCB4-C9AEEB0CFD38}"/>
                </a:ext>
              </a:extLst>
            </p:cNvPr>
            <p:cNvCxnSpPr/>
            <p:nvPr/>
          </p:nvCxnSpPr>
          <p:spPr>
            <a:xfrm>
              <a:off x="5752768" y="4480684"/>
              <a:ext cx="29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Bent-Up Arrow 49">
              <a:extLst>
                <a:ext uri="{FF2B5EF4-FFF2-40B4-BE49-F238E27FC236}">
                  <a16:creationId xmlns:a16="http://schemas.microsoft.com/office/drawing/2014/main" id="{04F032F5-9EFF-EF4D-A34F-B4B3918C375C}"/>
                </a:ext>
              </a:extLst>
            </p:cNvPr>
            <p:cNvSpPr/>
            <p:nvPr/>
          </p:nvSpPr>
          <p:spPr>
            <a:xfrm rot="16200000" flipH="1">
              <a:off x="5590156" y="4677725"/>
              <a:ext cx="648063" cy="253982"/>
            </a:xfrm>
            <a:prstGeom prst="bentUpArrow">
              <a:avLst>
                <a:gd name="adj1" fmla="val 0"/>
                <a:gd name="adj2" fmla="val 4063"/>
                <a:gd name="adj3" fmla="val 6794"/>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42" name="Group 41">
            <a:extLst>
              <a:ext uri="{FF2B5EF4-FFF2-40B4-BE49-F238E27FC236}">
                <a16:creationId xmlns:a16="http://schemas.microsoft.com/office/drawing/2014/main" id="{D9B1F241-2209-1449-8AD6-D4339F02090C}"/>
              </a:ext>
            </a:extLst>
          </p:cNvPr>
          <p:cNvGrpSpPr/>
          <p:nvPr/>
        </p:nvGrpSpPr>
        <p:grpSpPr>
          <a:xfrm>
            <a:off x="7232278" y="1352131"/>
            <a:ext cx="2170732" cy="4206670"/>
            <a:chOff x="7232278" y="1352131"/>
            <a:chExt cx="2170732" cy="4206670"/>
          </a:xfrm>
        </p:grpSpPr>
        <p:sp>
          <p:nvSpPr>
            <p:cNvPr id="58" name="Rectangle 57">
              <a:extLst>
                <a:ext uri="{FF2B5EF4-FFF2-40B4-BE49-F238E27FC236}">
                  <a16:creationId xmlns:a16="http://schemas.microsoft.com/office/drawing/2014/main" id="{E9BCF965-CF65-DA41-B902-A8D430B8857B}"/>
                </a:ext>
              </a:extLst>
            </p:cNvPr>
            <p:cNvSpPr/>
            <p:nvPr/>
          </p:nvSpPr>
          <p:spPr>
            <a:xfrm>
              <a:off x="7232278" y="1352131"/>
              <a:ext cx="2137043" cy="42066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TextBox 58">
              <a:extLst>
                <a:ext uri="{FF2B5EF4-FFF2-40B4-BE49-F238E27FC236}">
                  <a16:creationId xmlns:a16="http://schemas.microsoft.com/office/drawing/2014/main" id="{89B2B5DA-B95A-3544-83F5-1E3CAAABEBBD}"/>
                </a:ext>
              </a:extLst>
            </p:cNvPr>
            <p:cNvSpPr txBox="1"/>
            <p:nvPr/>
          </p:nvSpPr>
          <p:spPr>
            <a:xfrm>
              <a:off x="7404942" y="1424139"/>
              <a:ext cx="1870854" cy="584775"/>
            </a:xfrm>
            <a:prstGeom prst="rect">
              <a:avLst/>
            </a:prstGeom>
            <a:noFill/>
          </p:spPr>
          <p:txBody>
            <a:bodyPr wrap="square" rtlCol="0">
              <a:spAutoFit/>
            </a:bodyPr>
            <a:lstStyle/>
            <a:p>
              <a:pPr algn="ctr"/>
              <a:r>
                <a:rPr lang="en-US" altLang="zh-CN" sz="1600" b="1"/>
                <a:t>ML for EDA in commercial tools</a:t>
              </a:r>
            </a:p>
          </p:txBody>
        </p:sp>
        <p:pic>
          <p:nvPicPr>
            <p:cNvPr id="60" name="Picture 59">
              <a:extLst>
                <a:ext uri="{FF2B5EF4-FFF2-40B4-BE49-F238E27FC236}">
                  <a16:creationId xmlns:a16="http://schemas.microsoft.com/office/drawing/2014/main" id="{4B0DCBF8-BCF4-3947-9EDD-2DEBFBC397A2}"/>
                </a:ext>
              </a:extLst>
            </p:cNvPr>
            <p:cNvPicPr>
              <a:picLocks noChangeAspect="1"/>
            </p:cNvPicPr>
            <p:nvPr/>
          </p:nvPicPr>
          <p:blipFill>
            <a:blip r:embed="rId15"/>
            <a:stretch>
              <a:fillRect/>
            </a:stretch>
          </p:blipFill>
          <p:spPr>
            <a:xfrm>
              <a:off x="7522700" y="2276224"/>
              <a:ext cx="1524886" cy="307436"/>
            </a:xfrm>
            <a:prstGeom prst="rect">
              <a:avLst/>
            </a:prstGeom>
          </p:spPr>
        </p:pic>
        <p:sp>
          <p:nvSpPr>
            <p:cNvPr id="61" name="TextBox 60">
              <a:extLst>
                <a:ext uri="{FF2B5EF4-FFF2-40B4-BE49-F238E27FC236}">
                  <a16:creationId xmlns:a16="http://schemas.microsoft.com/office/drawing/2014/main" id="{F963C00B-9EA7-D940-81A1-9375961B8E79}"/>
                </a:ext>
              </a:extLst>
            </p:cNvPr>
            <p:cNvSpPr txBox="1"/>
            <p:nvPr/>
          </p:nvSpPr>
          <p:spPr>
            <a:xfrm>
              <a:off x="7358629" y="2657830"/>
              <a:ext cx="1989175" cy="338554"/>
            </a:xfrm>
            <a:prstGeom prst="rect">
              <a:avLst/>
            </a:prstGeom>
            <a:noFill/>
          </p:spPr>
          <p:txBody>
            <a:bodyPr wrap="square" rtlCol="0">
              <a:spAutoFit/>
            </a:bodyPr>
            <a:lstStyle/>
            <a:p>
              <a:r>
                <a:rPr lang="en-US" altLang="zh-CN" sz="1600"/>
                <a:t>Cadence Innovus</a:t>
              </a:r>
              <a:r>
                <a:rPr lang="en-US" altLang="zh-CN" sz="1600" b="1" baseline="30000"/>
                <a:t>TM</a:t>
              </a:r>
              <a:endParaRPr lang="en-US" altLang="zh-CN" sz="1600" b="1"/>
            </a:p>
          </p:txBody>
        </p:sp>
        <p:sp>
          <p:nvSpPr>
            <p:cNvPr id="62" name="TextBox 61">
              <a:extLst>
                <a:ext uri="{FF2B5EF4-FFF2-40B4-BE49-F238E27FC236}">
                  <a16:creationId xmlns:a16="http://schemas.microsoft.com/office/drawing/2014/main" id="{7C6CC8DD-7E52-8449-AF2C-C298E67A3CD6}"/>
                </a:ext>
              </a:extLst>
            </p:cNvPr>
            <p:cNvSpPr txBox="1"/>
            <p:nvPr/>
          </p:nvSpPr>
          <p:spPr>
            <a:xfrm>
              <a:off x="7413835" y="3749881"/>
              <a:ext cx="1989175" cy="338554"/>
            </a:xfrm>
            <a:prstGeom prst="rect">
              <a:avLst/>
            </a:prstGeom>
            <a:noFill/>
          </p:spPr>
          <p:txBody>
            <a:bodyPr wrap="square" rtlCol="0">
              <a:spAutoFit/>
            </a:bodyPr>
            <a:lstStyle/>
            <a:p>
              <a:r>
                <a:rPr lang="en-US" altLang="zh-CN" sz="1600"/>
                <a:t>Synopsys ICC</a:t>
              </a:r>
              <a:r>
                <a:rPr lang="en-US" altLang="zh-CN" sz="1600" b="1" baseline="30000"/>
                <a:t>TM</a:t>
              </a:r>
              <a:r>
                <a:rPr lang="en-US" altLang="zh-CN" sz="1600"/>
                <a:t> II</a:t>
              </a:r>
              <a:endParaRPr lang="en-US" altLang="zh-CN" sz="1600" b="1"/>
            </a:p>
          </p:txBody>
        </p:sp>
        <p:pic>
          <p:nvPicPr>
            <p:cNvPr id="63" name="Picture 62">
              <a:extLst>
                <a:ext uri="{FF2B5EF4-FFF2-40B4-BE49-F238E27FC236}">
                  <a16:creationId xmlns:a16="http://schemas.microsoft.com/office/drawing/2014/main" id="{4E78891E-E675-4149-84AD-6BA260E2C347}"/>
                </a:ext>
              </a:extLst>
            </p:cNvPr>
            <p:cNvPicPr>
              <a:picLocks noChangeAspect="1"/>
            </p:cNvPicPr>
            <p:nvPr/>
          </p:nvPicPr>
          <p:blipFill>
            <a:blip r:embed="rId16"/>
            <a:stretch>
              <a:fillRect/>
            </a:stretch>
          </p:blipFill>
          <p:spPr>
            <a:xfrm>
              <a:off x="7489680" y="3318510"/>
              <a:ext cx="1709989" cy="372048"/>
            </a:xfrm>
            <a:prstGeom prst="rect">
              <a:avLst/>
            </a:prstGeom>
          </p:spPr>
        </p:pic>
        <p:sp>
          <p:nvSpPr>
            <p:cNvPr id="64" name="TextBox 63">
              <a:extLst>
                <a:ext uri="{FF2B5EF4-FFF2-40B4-BE49-F238E27FC236}">
                  <a16:creationId xmlns:a16="http://schemas.microsoft.com/office/drawing/2014/main" id="{E7BCEC64-4F9E-B746-8B8D-985773A53592}"/>
                </a:ext>
              </a:extLst>
            </p:cNvPr>
            <p:cNvSpPr txBox="1"/>
            <p:nvPr/>
          </p:nvSpPr>
          <p:spPr>
            <a:xfrm>
              <a:off x="7895739" y="4305620"/>
              <a:ext cx="748923" cy="430887"/>
            </a:xfrm>
            <a:prstGeom prst="rect">
              <a:avLst/>
            </a:prstGeom>
            <a:noFill/>
          </p:spPr>
          <p:txBody>
            <a:bodyPr wrap="none" rtlCol="0">
              <a:spAutoFit/>
            </a:bodyPr>
            <a:lstStyle/>
            <a:p>
              <a:r>
                <a:rPr lang="en-CN" sz="2200"/>
                <a:t>……</a:t>
              </a:r>
            </a:p>
          </p:txBody>
        </p:sp>
      </p:grpSp>
      <p:pic>
        <p:nvPicPr>
          <p:cNvPr id="65" name="Picture 64">
            <a:extLst>
              <a:ext uri="{FF2B5EF4-FFF2-40B4-BE49-F238E27FC236}">
                <a16:creationId xmlns:a16="http://schemas.microsoft.com/office/drawing/2014/main" id="{8C4A1F51-6661-6F44-8FB9-AF5D25EE2292}"/>
              </a:ext>
            </a:extLst>
          </p:cNvPr>
          <p:cNvPicPr>
            <a:picLocks noChangeAspect="1"/>
          </p:cNvPicPr>
          <p:nvPr/>
        </p:nvPicPr>
        <p:blipFill>
          <a:blip r:embed="rId17"/>
          <a:stretch>
            <a:fillRect/>
          </a:stretch>
        </p:blipFill>
        <p:spPr>
          <a:xfrm>
            <a:off x="3297339" y="4483276"/>
            <a:ext cx="664872" cy="664872"/>
          </a:xfrm>
          <a:prstGeom prst="rect">
            <a:avLst/>
          </a:prstGeom>
        </p:spPr>
      </p:pic>
      <p:sp>
        <p:nvSpPr>
          <p:cNvPr id="41" name="TextBox 40">
            <a:extLst>
              <a:ext uri="{FF2B5EF4-FFF2-40B4-BE49-F238E27FC236}">
                <a16:creationId xmlns:a16="http://schemas.microsoft.com/office/drawing/2014/main" id="{F15CF7CF-9D92-CB40-9184-691F1BF370B7}"/>
              </a:ext>
            </a:extLst>
          </p:cNvPr>
          <p:cNvSpPr txBox="1"/>
          <p:nvPr/>
        </p:nvSpPr>
        <p:spPr>
          <a:xfrm>
            <a:off x="782926" y="5110762"/>
            <a:ext cx="3452669" cy="338554"/>
          </a:xfrm>
          <a:prstGeom prst="rect">
            <a:avLst/>
          </a:prstGeom>
          <a:noFill/>
        </p:spPr>
        <p:txBody>
          <a:bodyPr wrap="square" rtlCol="0">
            <a:spAutoFit/>
          </a:bodyPr>
          <a:lstStyle/>
          <a:p>
            <a:r>
              <a:rPr lang="en-US" altLang="zh-CN" sz="1600"/>
              <a:t> Google               Nvidia              GaTech</a:t>
            </a:r>
          </a:p>
        </p:txBody>
      </p:sp>
      <p:sp>
        <p:nvSpPr>
          <p:cNvPr id="5" name="Shape 4">
            <a:extLst>
              <a:ext uri="{FF2B5EF4-FFF2-40B4-BE49-F238E27FC236}">
                <a16:creationId xmlns:a16="http://schemas.microsoft.com/office/drawing/2014/main" id="{2F285013-C4C2-6949-855B-81D80E1EFEAA}"/>
              </a:ext>
            </a:extLst>
          </p:cNvPr>
          <p:cNvSpPr/>
          <p:nvPr/>
        </p:nvSpPr>
        <p:spPr>
          <a:xfrm>
            <a:off x="8984921" y="3823474"/>
            <a:ext cx="2743200" cy="2490020"/>
          </a:xfrm>
          <a:prstGeom prst="swooshArrow">
            <a:avLst>
              <a:gd name="adj1" fmla="val 25000"/>
              <a:gd name="adj2" fmla="val 41033"/>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1B26933F-4F51-9E4D-907C-2761192E5CA8}"/>
              </a:ext>
            </a:extLst>
          </p:cNvPr>
          <p:cNvSpPr/>
          <p:nvPr/>
        </p:nvSpPr>
        <p:spPr>
          <a:xfrm>
            <a:off x="10788108" y="4308408"/>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8" name="TextBox 7">
            <a:extLst>
              <a:ext uri="{FF2B5EF4-FFF2-40B4-BE49-F238E27FC236}">
                <a16:creationId xmlns:a16="http://schemas.microsoft.com/office/drawing/2014/main" id="{30C8AFF5-4367-824E-88FB-CF0553736E20}"/>
              </a:ext>
            </a:extLst>
          </p:cNvPr>
          <p:cNvSpPr txBox="1"/>
          <p:nvPr/>
        </p:nvSpPr>
        <p:spPr>
          <a:xfrm>
            <a:off x="9837421" y="3674525"/>
            <a:ext cx="2044182" cy="369332"/>
          </a:xfrm>
          <a:prstGeom prst="rect">
            <a:avLst/>
          </a:prstGeom>
          <a:noFill/>
        </p:spPr>
        <p:txBody>
          <a:bodyPr wrap="square" rtlCol="0">
            <a:spAutoFit/>
          </a:bodyPr>
          <a:lstStyle/>
          <a:p>
            <a:pPr algn="ctr"/>
            <a:r>
              <a:rPr lang="en-CN" b="1">
                <a:solidFill>
                  <a:srgbClr val="00B050"/>
                </a:solidFill>
              </a:rPr>
              <a:t>ML</a:t>
            </a:r>
            <a:r>
              <a:rPr lang="en-CN"/>
              <a:t> for Chip Design</a:t>
            </a:r>
          </a:p>
        </p:txBody>
      </p:sp>
      <p:sp>
        <p:nvSpPr>
          <p:cNvPr id="9" name="TextBox 8">
            <a:extLst>
              <a:ext uri="{FF2B5EF4-FFF2-40B4-BE49-F238E27FC236}">
                <a16:creationId xmlns:a16="http://schemas.microsoft.com/office/drawing/2014/main" id="{C0DC9EB5-CE98-6442-8CE8-64866D5CF478}"/>
              </a:ext>
            </a:extLst>
          </p:cNvPr>
          <p:cNvSpPr txBox="1"/>
          <p:nvPr/>
        </p:nvSpPr>
        <p:spPr>
          <a:xfrm>
            <a:off x="7696598" y="5990328"/>
            <a:ext cx="1522389" cy="646331"/>
          </a:xfrm>
          <a:prstGeom prst="rect">
            <a:avLst/>
          </a:prstGeom>
          <a:noFill/>
        </p:spPr>
        <p:txBody>
          <a:bodyPr wrap="square" rtlCol="0">
            <a:spAutoFit/>
          </a:bodyPr>
          <a:lstStyle/>
          <a:p>
            <a:pPr algn="ctr"/>
            <a:r>
              <a:rPr lang="en-CN"/>
              <a:t>Traditional Chip Design</a:t>
            </a:r>
          </a:p>
        </p:txBody>
      </p:sp>
      <p:grpSp>
        <p:nvGrpSpPr>
          <p:cNvPr id="3" name="Group 2">
            <a:extLst>
              <a:ext uri="{FF2B5EF4-FFF2-40B4-BE49-F238E27FC236}">
                <a16:creationId xmlns:a16="http://schemas.microsoft.com/office/drawing/2014/main" id="{EF25FA2E-4847-B244-BD19-9C7E806E11E0}"/>
              </a:ext>
            </a:extLst>
          </p:cNvPr>
          <p:cNvGrpSpPr/>
          <p:nvPr/>
        </p:nvGrpSpPr>
        <p:grpSpPr>
          <a:xfrm>
            <a:off x="578478" y="5748594"/>
            <a:ext cx="5711110" cy="646331"/>
            <a:chOff x="578478" y="5748594"/>
            <a:chExt cx="5711110" cy="646331"/>
          </a:xfrm>
        </p:grpSpPr>
        <p:sp>
          <p:nvSpPr>
            <p:cNvPr id="68" name="TextBox 67">
              <a:extLst>
                <a:ext uri="{FF2B5EF4-FFF2-40B4-BE49-F238E27FC236}">
                  <a16:creationId xmlns:a16="http://schemas.microsoft.com/office/drawing/2014/main" id="{BB3CD971-4925-BC4F-A617-0B658CA7F1E1}"/>
                </a:ext>
              </a:extLst>
            </p:cNvPr>
            <p:cNvSpPr txBox="1"/>
            <p:nvPr/>
          </p:nvSpPr>
          <p:spPr>
            <a:xfrm>
              <a:off x="1576059" y="5748594"/>
              <a:ext cx="4713529" cy="646331"/>
            </a:xfrm>
            <a:prstGeom prst="rect">
              <a:avLst/>
            </a:prstGeom>
            <a:noFill/>
          </p:spPr>
          <p:txBody>
            <a:bodyPr wrap="square" rtlCol="0">
              <a:spAutoFit/>
            </a:bodyPr>
            <a:lstStyle/>
            <a:p>
              <a:r>
                <a:rPr lang="en-CN"/>
                <a:t>Electronics Research Initiative (ERI) – Design</a:t>
              </a:r>
            </a:p>
            <a:p>
              <a:r>
                <a:rPr lang="en-CN" dirty="0"/>
                <a:t>Goal: 24 hours turnaround time</a:t>
              </a:r>
              <a:r>
                <a:rPr lang="zh-CN" altLang="en-US" dirty="0"/>
                <a:t> </a:t>
              </a:r>
              <a:r>
                <a:rPr lang="en-US" altLang="zh-CN" dirty="0"/>
                <a:t>&amp;</a:t>
              </a:r>
              <a:r>
                <a:rPr lang="zh-CN" altLang="en-US" dirty="0"/>
                <a:t> </a:t>
              </a:r>
              <a:r>
                <a:rPr lang="en-CN" dirty="0"/>
                <a:t>no human </a:t>
              </a:r>
            </a:p>
          </p:txBody>
        </p:sp>
        <p:pic>
          <p:nvPicPr>
            <p:cNvPr id="69" name="Picture 68">
              <a:extLst>
                <a:ext uri="{FF2B5EF4-FFF2-40B4-BE49-F238E27FC236}">
                  <a16:creationId xmlns:a16="http://schemas.microsoft.com/office/drawing/2014/main" id="{3EE501C4-7CCF-CC4F-8FA7-228FBC957A7F}"/>
                </a:ext>
              </a:extLst>
            </p:cNvPr>
            <p:cNvPicPr>
              <a:picLocks noChangeAspect="1"/>
            </p:cNvPicPr>
            <p:nvPr/>
          </p:nvPicPr>
          <p:blipFill>
            <a:blip r:embed="rId18"/>
            <a:stretch>
              <a:fillRect/>
            </a:stretch>
          </p:blipFill>
          <p:spPr>
            <a:xfrm>
              <a:off x="578478" y="5830067"/>
              <a:ext cx="887414" cy="482955"/>
            </a:xfrm>
            <a:prstGeom prst="rect">
              <a:avLst/>
            </a:prstGeom>
          </p:spPr>
        </p:pic>
      </p:grpSp>
    </p:spTree>
    <p:extLst>
      <p:ext uri="{BB962C8B-B14F-4D97-AF65-F5344CB8AC3E}">
        <p14:creationId xmlns:p14="http://schemas.microsoft.com/office/powerpoint/2010/main" val="3341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a:t>What I Believe We Should Target</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13</a:t>
            </a:fld>
            <a:endParaRPr lang="en-CN"/>
          </a:p>
        </p:txBody>
      </p:sp>
      <p:sp>
        <p:nvSpPr>
          <p:cNvPr id="14" name="Shape 13">
            <a:extLst>
              <a:ext uri="{FF2B5EF4-FFF2-40B4-BE49-F238E27FC236}">
                <a16:creationId xmlns:a16="http://schemas.microsoft.com/office/drawing/2014/main" id="{2BAF5DA3-F0D7-C647-82D2-91BC1CEE9822}"/>
              </a:ext>
            </a:extLst>
          </p:cNvPr>
          <p:cNvSpPr/>
          <p:nvPr/>
        </p:nvSpPr>
        <p:spPr>
          <a:xfrm>
            <a:off x="1217843" y="1013777"/>
            <a:ext cx="9842201" cy="4991740"/>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5" name="Oval 14">
            <a:extLst>
              <a:ext uri="{FF2B5EF4-FFF2-40B4-BE49-F238E27FC236}">
                <a16:creationId xmlns:a16="http://schemas.microsoft.com/office/drawing/2014/main" id="{7EA82347-CB6B-1D41-AAE5-A11CADCAAA08}"/>
              </a:ext>
            </a:extLst>
          </p:cNvPr>
          <p:cNvSpPr/>
          <p:nvPr/>
        </p:nvSpPr>
        <p:spPr>
          <a:xfrm>
            <a:off x="8167253" y="2131465"/>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BA57858A-BAD6-F745-BB43-C9BCAB6A2E17}"/>
              </a:ext>
            </a:extLst>
          </p:cNvPr>
          <p:cNvSpPr/>
          <p:nvPr/>
        </p:nvSpPr>
        <p:spPr>
          <a:xfrm>
            <a:off x="3435035" y="3870826"/>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ACD14DE3-7B1B-1447-99D2-834045268B5E}"/>
              </a:ext>
            </a:extLst>
          </p:cNvPr>
          <p:cNvSpPr/>
          <p:nvPr/>
        </p:nvSpPr>
        <p:spPr>
          <a:xfrm>
            <a:off x="5653444" y="2854566"/>
            <a:ext cx="354160" cy="354160"/>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E596A0E6-D852-6A45-A2C1-03FBEDAFFE3B}"/>
              </a:ext>
            </a:extLst>
          </p:cNvPr>
          <p:cNvSpPr txBox="1"/>
          <p:nvPr/>
        </p:nvSpPr>
        <p:spPr>
          <a:xfrm>
            <a:off x="1417821" y="3099978"/>
            <a:ext cx="2323999" cy="830997"/>
          </a:xfrm>
          <a:prstGeom prst="rect">
            <a:avLst/>
          </a:prstGeom>
          <a:noFill/>
        </p:spPr>
        <p:txBody>
          <a:bodyPr wrap="square" rtlCol="0">
            <a:spAutoFit/>
          </a:bodyPr>
          <a:lstStyle/>
          <a:p>
            <a:pPr algn="ctr"/>
            <a:r>
              <a:rPr lang="en-CN" sz="2400" b="1">
                <a:solidFill>
                  <a:srgbClr val="00B050"/>
                </a:solidFill>
              </a:rPr>
              <a:t>ML</a:t>
            </a:r>
            <a:r>
              <a:rPr lang="en-CN" sz="2400"/>
              <a:t> for Chip Design</a:t>
            </a:r>
          </a:p>
        </p:txBody>
      </p:sp>
      <p:sp>
        <p:nvSpPr>
          <p:cNvPr id="19" name="TextBox 18">
            <a:extLst>
              <a:ext uri="{FF2B5EF4-FFF2-40B4-BE49-F238E27FC236}">
                <a16:creationId xmlns:a16="http://schemas.microsoft.com/office/drawing/2014/main" id="{82DF6570-DD73-BD4E-A3FD-71A57CC82043}"/>
              </a:ext>
            </a:extLst>
          </p:cNvPr>
          <p:cNvSpPr txBox="1"/>
          <p:nvPr/>
        </p:nvSpPr>
        <p:spPr>
          <a:xfrm>
            <a:off x="3804392" y="1935511"/>
            <a:ext cx="2175124" cy="830997"/>
          </a:xfrm>
          <a:prstGeom prst="rect">
            <a:avLst/>
          </a:prstGeom>
          <a:noFill/>
        </p:spPr>
        <p:txBody>
          <a:bodyPr wrap="square" rtlCol="0">
            <a:spAutoFit/>
          </a:bodyPr>
          <a:lstStyle/>
          <a:p>
            <a:pPr algn="ctr"/>
            <a:r>
              <a:rPr lang="en-CN" sz="2400" b="1">
                <a:solidFill>
                  <a:srgbClr val="00B050"/>
                </a:solidFill>
              </a:rPr>
              <a:t>Auto-ML</a:t>
            </a:r>
            <a:r>
              <a:rPr lang="en-CN" sz="2400"/>
              <a:t> for Chip Design</a:t>
            </a:r>
          </a:p>
        </p:txBody>
      </p:sp>
      <p:sp>
        <p:nvSpPr>
          <p:cNvPr id="20" name="TextBox 19">
            <a:extLst>
              <a:ext uri="{FF2B5EF4-FFF2-40B4-BE49-F238E27FC236}">
                <a16:creationId xmlns:a16="http://schemas.microsoft.com/office/drawing/2014/main" id="{557C90BD-FBBC-C942-9D2D-207CFD40EFC8}"/>
              </a:ext>
            </a:extLst>
          </p:cNvPr>
          <p:cNvSpPr txBox="1"/>
          <p:nvPr/>
        </p:nvSpPr>
        <p:spPr>
          <a:xfrm>
            <a:off x="6135486" y="1217645"/>
            <a:ext cx="2719755" cy="830997"/>
          </a:xfrm>
          <a:prstGeom prst="rect">
            <a:avLst/>
          </a:prstGeom>
          <a:noFill/>
        </p:spPr>
        <p:txBody>
          <a:bodyPr wrap="square" rtlCol="0">
            <a:spAutoFit/>
          </a:bodyPr>
          <a:lstStyle/>
          <a:p>
            <a:pPr algn="ctr"/>
            <a:r>
              <a:rPr lang="en-CN" sz="2400" b="1">
                <a:solidFill>
                  <a:srgbClr val="00B050"/>
                </a:solidFill>
              </a:rPr>
              <a:t>Unified</a:t>
            </a:r>
            <a:r>
              <a:rPr lang="en-CN" sz="2400"/>
              <a:t> </a:t>
            </a:r>
            <a:r>
              <a:rPr lang="en-CN" sz="2400" b="1">
                <a:solidFill>
                  <a:srgbClr val="00B050"/>
                </a:solidFill>
              </a:rPr>
              <a:t>ML</a:t>
            </a:r>
            <a:r>
              <a:rPr lang="en-CN" sz="2400"/>
              <a:t> for </a:t>
            </a:r>
            <a:r>
              <a:rPr lang="en-US" altLang="zh-CN" sz="2400"/>
              <a:t>Both</a:t>
            </a:r>
            <a:r>
              <a:rPr lang="en-CN" sz="2400"/>
              <a:t> Design &amp; Runtime</a:t>
            </a:r>
          </a:p>
        </p:txBody>
      </p:sp>
      <p:sp>
        <p:nvSpPr>
          <p:cNvPr id="23" name="TextBox 22">
            <a:extLst>
              <a:ext uri="{FF2B5EF4-FFF2-40B4-BE49-F238E27FC236}">
                <a16:creationId xmlns:a16="http://schemas.microsoft.com/office/drawing/2014/main" id="{A1BE60AF-642B-AD46-A535-258FB4DD7AAB}"/>
              </a:ext>
            </a:extLst>
          </p:cNvPr>
          <p:cNvSpPr txBox="1"/>
          <p:nvPr/>
        </p:nvSpPr>
        <p:spPr>
          <a:xfrm>
            <a:off x="87127" y="5359186"/>
            <a:ext cx="1958241" cy="830997"/>
          </a:xfrm>
          <a:prstGeom prst="rect">
            <a:avLst/>
          </a:prstGeom>
          <a:noFill/>
        </p:spPr>
        <p:txBody>
          <a:bodyPr wrap="square" rtlCol="0">
            <a:spAutoFit/>
          </a:bodyPr>
          <a:lstStyle/>
          <a:p>
            <a:pPr algn="ctr"/>
            <a:r>
              <a:rPr lang="en-CN" sz="2400"/>
              <a:t>Traditional Chip Design</a:t>
            </a:r>
          </a:p>
        </p:txBody>
      </p:sp>
      <p:sp>
        <p:nvSpPr>
          <p:cNvPr id="12" name="TextBox 11">
            <a:extLst>
              <a:ext uri="{FF2B5EF4-FFF2-40B4-BE49-F238E27FC236}">
                <a16:creationId xmlns:a16="http://schemas.microsoft.com/office/drawing/2014/main" id="{02DBD2AF-3C03-8046-AA1B-78AA2A5B92F8}"/>
              </a:ext>
            </a:extLst>
          </p:cNvPr>
          <p:cNvSpPr txBox="1"/>
          <p:nvPr/>
        </p:nvSpPr>
        <p:spPr>
          <a:xfrm>
            <a:off x="3022997" y="4236235"/>
            <a:ext cx="1947808" cy="707886"/>
          </a:xfrm>
          <a:prstGeom prst="rect">
            <a:avLst/>
          </a:prstGeom>
          <a:noFill/>
        </p:spPr>
        <p:txBody>
          <a:bodyPr wrap="square" rtlCol="0">
            <a:spAutoFit/>
          </a:bodyPr>
          <a:lstStyle/>
          <a:p>
            <a:pPr algn="ctr"/>
            <a:r>
              <a:rPr lang="en-US" altLang="zh-CN" sz="2000"/>
              <a:t>Well-studied</a:t>
            </a:r>
            <a:r>
              <a:rPr lang="zh-CN" altLang="en-US" sz="2000"/>
              <a:t> </a:t>
            </a:r>
            <a:r>
              <a:rPr lang="en-US" altLang="zh-CN" sz="2000"/>
              <a:t>in</a:t>
            </a:r>
            <a:r>
              <a:rPr lang="zh-CN" altLang="en-US" sz="2000"/>
              <a:t> </a:t>
            </a:r>
            <a:r>
              <a:rPr lang="en-US" altLang="zh-CN" sz="2000"/>
              <a:t>recent</a:t>
            </a:r>
            <a:r>
              <a:rPr lang="zh-CN" altLang="en-US" sz="2000"/>
              <a:t> </a:t>
            </a:r>
            <a:r>
              <a:rPr lang="en-US" altLang="zh-CN" sz="2000"/>
              <a:t>years</a:t>
            </a:r>
            <a:endParaRPr lang="en-CN" sz="2000"/>
          </a:p>
        </p:txBody>
      </p:sp>
      <p:sp>
        <p:nvSpPr>
          <p:cNvPr id="21" name="TextBox 20">
            <a:extLst>
              <a:ext uri="{FF2B5EF4-FFF2-40B4-BE49-F238E27FC236}">
                <a16:creationId xmlns:a16="http://schemas.microsoft.com/office/drawing/2014/main" id="{D2B740AA-1A6A-CA43-BD86-0FA3595898E6}"/>
              </a:ext>
            </a:extLst>
          </p:cNvPr>
          <p:cNvSpPr txBox="1"/>
          <p:nvPr/>
        </p:nvSpPr>
        <p:spPr>
          <a:xfrm>
            <a:off x="5232842" y="3382922"/>
            <a:ext cx="1784438" cy="707886"/>
          </a:xfrm>
          <a:prstGeom prst="rect">
            <a:avLst/>
          </a:prstGeom>
          <a:noFill/>
        </p:spPr>
        <p:txBody>
          <a:bodyPr wrap="square" rtlCol="0">
            <a:spAutoFit/>
          </a:bodyPr>
          <a:lstStyle/>
          <a:p>
            <a:pPr algn="ctr"/>
            <a:r>
              <a:rPr lang="en-US" altLang="zh-CN" sz="2000"/>
              <a:t>Higher-level of automation</a:t>
            </a:r>
          </a:p>
        </p:txBody>
      </p:sp>
      <p:sp>
        <p:nvSpPr>
          <p:cNvPr id="22" name="TextBox 21">
            <a:extLst>
              <a:ext uri="{FF2B5EF4-FFF2-40B4-BE49-F238E27FC236}">
                <a16:creationId xmlns:a16="http://schemas.microsoft.com/office/drawing/2014/main" id="{19418E32-F38B-684F-97B8-138977BBB5F6}"/>
              </a:ext>
            </a:extLst>
          </p:cNvPr>
          <p:cNvSpPr txBox="1"/>
          <p:nvPr/>
        </p:nvSpPr>
        <p:spPr>
          <a:xfrm>
            <a:off x="7775147" y="2825801"/>
            <a:ext cx="2079365" cy="707886"/>
          </a:xfrm>
          <a:prstGeom prst="rect">
            <a:avLst/>
          </a:prstGeom>
          <a:noFill/>
        </p:spPr>
        <p:txBody>
          <a:bodyPr wrap="square" rtlCol="0">
            <a:spAutoFit/>
          </a:bodyPr>
          <a:lstStyle/>
          <a:p>
            <a:pPr algn="ctr"/>
            <a:r>
              <a:rPr lang="en-US" altLang="zh-CN" sz="2000"/>
              <a:t>Benefit</a:t>
            </a:r>
            <a:r>
              <a:rPr lang="zh-CN" altLang="en-US" sz="2000"/>
              <a:t> </a:t>
            </a:r>
            <a:r>
              <a:rPr lang="en-US" altLang="zh-CN" sz="2000"/>
              <a:t>the</a:t>
            </a:r>
            <a:r>
              <a:rPr lang="zh-CN" altLang="en-US" sz="2000"/>
              <a:t> </a:t>
            </a:r>
            <a:r>
              <a:rPr lang="en-US" altLang="zh-CN" sz="2000"/>
              <a:t>whole</a:t>
            </a:r>
            <a:r>
              <a:rPr lang="zh-CN" altLang="en-US" sz="2000"/>
              <a:t> </a:t>
            </a:r>
            <a:r>
              <a:rPr lang="en-US" altLang="zh-CN" sz="2000"/>
              <a:t>chip life</a:t>
            </a:r>
            <a:r>
              <a:rPr lang="zh-CN" altLang="en-US" sz="2000"/>
              <a:t> </a:t>
            </a:r>
            <a:r>
              <a:rPr lang="en-US" altLang="zh-CN" sz="2000"/>
              <a:t>cycle</a:t>
            </a:r>
            <a:endParaRPr lang="en-CN" sz="2000"/>
          </a:p>
        </p:txBody>
      </p:sp>
    </p:spTree>
    <p:extLst>
      <p:ext uri="{BB962C8B-B14F-4D97-AF65-F5344CB8AC3E}">
        <p14:creationId xmlns:p14="http://schemas.microsoft.com/office/powerpoint/2010/main" val="137815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0DDE3E7-0AB2-0742-85D7-4A56824F5C89}"/>
              </a:ext>
            </a:extLst>
          </p:cNvPr>
          <p:cNvSpPr/>
          <p:nvPr/>
        </p:nvSpPr>
        <p:spPr>
          <a:xfrm>
            <a:off x="423936" y="1196445"/>
            <a:ext cx="3828292" cy="517876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Rectangle 2">
            <a:extLst>
              <a:ext uri="{FF2B5EF4-FFF2-40B4-BE49-F238E27FC236}">
                <a16:creationId xmlns:a16="http://schemas.microsoft.com/office/drawing/2014/main" id="{125727B4-A4DE-1D45-B4BA-F8F04846C8A8}"/>
              </a:ext>
            </a:extLst>
          </p:cNvPr>
          <p:cNvSpPr/>
          <p:nvPr/>
        </p:nvSpPr>
        <p:spPr>
          <a:xfrm>
            <a:off x="1589126" y="1192600"/>
            <a:ext cx="2663102" cy="4389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7567397-05B4-6F4A-B638-9540C8F0D068}"/>
              </a:ext>
            </a:extLst>
          </p:cNvPr>
          <p:cNvSpPr/>
          <p:nvPr/>
        </p:nvSpPr>
        <p:spPr>
          <a:xfrm>
            <a:off x="4453505" y="4126037"/>
            <a:ext cx="5185459" cy="1377749"/>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449E9021-F03A-A64B-B002-F1507F9DA050}"/>
              </a:ext>
            </a:extLst>
          </p:cNvPr>
          <p:cNvSpPr/>
          <p:nvPr/>
        </p:nvSpPr>
        <p:spPr>
          <a:xfrm>
            <a:off x="4453505" y="1192599"/>
            <a:ext cx="5185459" cy="1377749"/>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C5546386-C236-174E-ACCF-517F542B0521}"/>
              </a:ext>
            </a:extLst>
          </p:cNvPr>
          <p:cNvSpPr>
            <a:spLocks noGrp="1"/>
          </p:cNvSpPr>
          <p:nvPr>
            <p:ph type="title"/>
          </p:nvPr>
        </p:nvSpPr>
        <p:spPr/>
        <p:txBody>
          <a:bodyPr/>
          <a:lstStyle/>
          <a:p>
            <a:r>
              <a:rPr lang="en-US" altLang="zh-CN" dirty="0"/>
              <a:t>My</a:t>
            </a:r>
            <a:r>
              <a:rPr lang="zh-CN" altLang="en-US" dirty="0"/>
              <a:t> </a:t>
            </a:r>
            <a:r>
              <a:rPr lang="en-US" altLang="zh-CN" dirty="0"/>
              <a:t>Related</a:t>
            </a:r>
            <a:r>
              <a:rPr lang="zh-CN" altLang="en-US" dirty="0"/>
              <a:t> </a:t>
            </a:r>
            <a:r>
              <a:rPr lang="en-US" altLang="zh-CN" dirty="0"/>
              <a:t>Works</a:t>
            </a:r>
            <a:endParaRPr lang="en-CN" dirty="0"/>
          </a:p>
        </p:txBody>
      </p:sp>
      <p:sp>
        <p:nvSpPr>
          <p:cNvPr id="4" name="Slide Number Placeholder 3">
            <a:extLst>
              <a:ext uri="{FF2B5EF4-FFF2-40B4-BE49-F238E27FC236}">
                <a16:creationId xmlns:a16="http://schemas.microsoft.com/office/drawing/2014/main" id="{DCFAAC0E-E668-D145-98B0-1B55B936CEDF}"/>
              </a:ext>
            </a:extLst>
          </p:cNvPr>
          <p:cNvSpPr>
            <a:spLocks noGrp="1"/>
          </p:cNvSpPr>
          <p:nvPr>
            <p:ph type="sldNum" sz="quarter" idx="10"/>
          </p:nvPr>
        </p:nvSpPr>
        <p:spPr/>
        <p:txBody>
          <a:bodyPr/>
          <a:lstStyle/>
          <a:p>
            <a:fld id="{A559C790-290C-A040-B331-07958D38869F}" type="slidenum">
              <a:rPr lang="en-CN" smtClean="0"/>
              <a:t>14</a:t>
            </a:fld>
            <a:endParaRPr lang="en-CN"/>
          </a:p>
        </p:txBody>
      </p:sp>
      <p:sp>
        <p:nvSpPr>
          <p:cNvPr id="6" name="TextBox 5">
            <a:extLst>
              <a:ext uri="{FF2B5EF4-FFF2-40B4-BE49-F238E27FC236}">
                <a16:creationId xmlns:a16="http://schemas.microsoft.com/office/drawing/2014/main" id="{99A84734-8C53-BB49-9359-D26855D1E2F4}"/>
              </a:ext>
            </a:extLst>
          </p:cNvPr>
          <p:cNvSpPr txBox="1"/>
          <p:nvPr/>
        </p:nvSpPr>
        <p:spPr>
          <a:xfrm>
            <a:off x="546528" y="3111600"/>
            <a:ext cx="841321" cy="584775"/>
          </a:xfrm>
          <a:prstGeom prst="rect">
            <a:avLst/>
          </a:prstGeom>
          <a:noFill/>
        </p:spPr>
        <p:txBody>
          <a:bodyPr wrap="none" rtlCol="0">
            <a:spAutoFit/>
          </a:bodyPr>
          <a:lstStyle/>
          <a:p>
            <a:r>
              <a:rPr lang="en-US" altLang="zh-CN" sz="3200" b="1"/>
              <a:t>PPA</a:t>
            </a:r>
            <a:endParaRPr lang="en-CN" sz="3200" b="1"/>
          </a:p>
        </p:txBody>
      </p:sp>
      <p:sp>
        <p:nvSpPr>
          <p:cNvPr id="7" name="TextBox 6">
            <a:extLst>
              <a:ext uri="{FF2B5EF4-FFF2-40B4-BE49-F238E27FC236}">
                <a16:creationId xmlns:a16="http://schemas.microsoft.com/office/drawing/2014/main" id="{8CEC3706-4952-1147-AD01-DF22FCFEDE57}"/>
              </a:ext>
            </a:extLst>
          </p:cNvPr>
          <p:cNvSpPr txBox="1"/>
          <p:nvPr/>
        </p:nvSpPr>
        <p:spPr>
          <a:xfrm>
            <a:off x="1733159" y="1448127"/>
            <a:ext cx="1272080" cy="584775"/>
          </a:xfrm>
          <a:prstGeom prst="rect">
            <a:avLst/>
          </a:prstGeom>
          <a:noFill/>
        </p:spPr>
        <p:txBody>
          <a:bodyPr wrap="none" rtlCol="0">
            <a:spAutoFit/>
          </a:bodyPr>
          <a:lstStyle/>
          <a:p>
            <a:r>
              <a:rPr lang="en-US" altLang="zh-CN" sz="3200" b="1"/>
              <a:t>Power</a:t>
            </a:r>
            <a:endParaRPr lang="en-CN" sz="3200" b="1"/>
          </a:p>
        </p:txBody>
      </p:sp>
      <p:sp>
        <p:nvSpPr>
          <p:cNvPr id="8" name="TextBox 7">
            <a:extLst>
              <a:ext uri="{FF2B5EF4-FFF2-40B4-BE49-F238E27FC236}">
                <a16:creationId xmlns:a16="http://schemas.microsoft.com/office/drawing/2014/main" id="{00EB694A-719B-A047-97A8-EE5737E6350D}"/>
              </a:ext>
            </a:extLst>
          </p:cNvPr>
          <p:cNvSpPr txBox="1"/>
          <p:nvPr/>
        </p:nvSpPr>
        <p:spPr>
          <a:xfrm>
            <a:off x="1733159" y="3026059"/>
            <a:ext cx="2372765" cy="584775"/>
          </a:xfrm>
          <a:prstGeom prst="rect">
            <a:avLst/>
          </a:prstGeom>
          <a:noFill/>
        </p:spPr>
        <p:txBody>
          <a:bodyPr wrap="none" rtlCol="0">
            <a:spAutoFit/>
          </a:bodyPr>
          <a:lstStyle/>
          <a:p>
            <a:r>
              <a:rPr lang="en-US" altLang="zh-CN" sz="3200" b="1"/>
              <a:t>Performance</a:t>
            </a:r>
            <a:endParaRPr lang="en-CN" sz="3200" b="1"/>
          </a:p>
        </p:txBody>
      </p:sp>
      <p:sp>
        <p:nvSpPr>
          <p:cNvPr id="9" name="TextBox 8">
            <a:extLst>
              <a:ext uri="{FF2B5EF4-FFF2-40B4-BE49-F238E27FC236}">
                <a16:creationId xmlns:a16="http://schemas.microsoft.com/office/drawing/2014/main" id="{58A081C1-720E-C54A-8A1C-A8F658F50CA2}"/>
              </a:ext>
            </a:extLst>
          </p:cNvPr>
          <p:cNvSpPr txBox="1"/>
          <p:nvPr/>
        </p:nvSpPr>
        <p:spPr>
          <a:xfrm>
            <a:off x="1780176" y="4518886"/>
            <a:ext cx="983154" cy="584775"/>
          </a:xfrm>
          <a:prstGeom prst="rect">
            <a:avLst/>
          </a:prstGeom>
          <a:noFill/>
        </p:spPr>
        <p:txBody>
          <a:bodyPr wrap="none" rtlCol="0">
            <a:spAutoFit/>
          </a:bodyPr>
          <a:lstStyle/>
          <a:p>
            <a:r>
              <a:rPr lang="en-US" altLang="zh-CN" sz="3200" b="1"/>
              <a:t>Area</a:t>
            </a:r>
            <a:endParaRPr lang="en-CN" sz="3200" b="1"/>
          </a:p>
        </p:txBody>
      </p:sp>
      <p:sp>
        <p:nvSpPr>
          <p:cNvPr id="13" name="Rectangle 12">
            <a:extLst>
              <a:ext uri="{FF2B5EF4-FFF2-40B4-BE49-F238E27FC236}">
                <a16:creationId xmlns:a16="http://schemas.microsoft.com/office/drawing/2014/main" id="{83FDABB8-CC0E-2248-927A-CF5EBE1C0E0F}"/>
              </a:ext>
            </a:extLst>
          </p:cNvPr>
          <p:cNvSpPr/>
          <p:nvPr/>
        </p:nvSpPr>
        <p:spPr>
          <a:xfrm>
            <a:off x="1700033" y="1196445"/>
            <a:ext cx="2552195" cy="137774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TextBox 16">
            <a:extLst>
              <a:ext uri="{FF2B5EF4-FFF2-40B4-BE49-F238E27FC236}">
                <a16:creationId xmlns:a16="http://schemas.microsoft.com/office/drawing/2014/main" id="{334B21D5-BCDB-A142-B5CC-92E5C161F98C}"/>
              </a:ext>
            </a:extLst>
          </p:cNvPr>
          <p:cNvSpPr txBox="1"/>
          <p:nvPr/>
        </p:nvSpPr>
        <p:spPr>
          <a:xfrm>
            <a:off x="4574568" y="1127361"/>
            <a:ext cx="5128081" cy="1334596"/>
          </a:xfrm>
          <a:prstGeom prst="rect">
            <a:avLst/>
          </a:prstGeom>
          <a:noFill/>
        </p:spPr>
        <p:txBody>
          <a:bodyPr wrap="square" rtlCol="0">
            <a:spAutoFit/>
          </a:bodyPr>
          <a:lstStyle/>
          <a:p>
            <a:pPr>
              <a:lnSpc>
                <a:spcPct val="150000"/>
              </a:lnSpc>
            </a:pPr>
            <a:r>
              <a:rPr lang="en-CN" sz="2200">
                <a:solidFill>
                  <a:srgbClr val="1061C7"/>
                </a:solidFill>
                <a:latin typeface="Arial Rounded MT Bold" panose="020F0704030504030204" pitchFamily="34" charset="77"/>
              </a:rPr>
              <a:t>Power </a:t>
            </a:r>
            <a:r>
              <a:rPr lang="en-US" altLang="zh-CN" sz="2200">
                <a:solidFill>
                  <a:srgbClr val="1061C7"/>
                </a:solidFill>
                <a:latin typeface="Arial Rounded MT Bold" panose="020F0704030504030204" pitchFamily="34" charset="77"/>
              </a:rPr>
              <a:t>&amp;</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Power</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Delivery Challenges</a:t>
            </a:r>
            <a:endParaRPr lang="en-US" sz="2200">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[ICCAD’20],</a:t>
            </a:r>
            <a:r>
              <a:rPr lang="zh-CN" altLang="en-US" sz="1700">
                <a:latin typeface="Arial Rounded MT Bold" panose="020F0704030504030204" pitchFamily="34" charset="77"/>
              </a:rPr>
              <a:t> </a:t>
            </a:r>
            <a:r>
              <a:rPr lang="en-US" altLang="zh-CN" sz="1700">
                <a:latin typeface="Arial Rounded MT Bold" panose="020F0704030504030204" pitchFamily="34" charset="77"/>
              </a:rPr>
              <a:t>[ASPDAC’20],</a:t>
            </a:r>
          </a:p>
          <a:p>
            <a:pPr>
              <a:lnSpc>
                <a:spcPct val="150000"/>
              </a:lnSpc>
            </a:pPr>
            <a:r>
              <a:rPr lang="en-US" altLang="zh-CN" sz="1700">
                <a:latin typeface="Arial Rounded MT Bold" panose="020F0704030504030204" pitchFamily="34" charset="77"/>
              </a:rPr>
              <a:t>[MICRO’21]</a:t>
            </a:r>
            <a:r>
              <a:rPr lang="zh-CN" altLang="en-US" sz="1700">
                <a:latin typeface="Arial Rounded MT Bold" panose="020F0704030504030204" pitchFamily="34" charset="77"/>
              </a:rPr>
              <a:t> </a:t>
            </a:r>
            <a:r>
              <a:rPr lang="en-US" altLang="zh-CN" sz="1700">
                <a:latin typeface="Arial Rounded MT Bold" panose="020F0704030504030204" pitchFamily="34" charset="77"/>
              </a:rPr>
              <a:t>(</a:t>
            </a:r>
            <a:r>
              <a:rPr lang="en-US" altLang="zh-CN" sz="1700">
                <a:solidFill>
                  <a:srgbClr val="FF0000"/>
                </a:solidFill>
                <a:latin typeface="Arial Rounded MT Bold" panose="020F0704030504030204" pitchFamily="34" charset="77"/>
              </a:rPr>
              <a:t>Best</a:t>
            </a:r>
            <a:r>
              <a:rPr lang="zh-CN" altLang="en-US" sz="1700">
                <a:solidFill>
                  <a:srgbClr val="FF0000"/>
                </a:solidFill>
                <a:latin typeface="Arial Rounded MT Bold" panose="020F0704030504030204" pitchFamily="34" charset="77"/>
              </a:rPr>
              <a:t> </a:t>
            </a:r>
            <a:r>
              <a:rPr lang="en-US" altLang="zh-CN" sz="1700">
                <a:solidFill>
                  <a:srgbClr val="FF0000"/>
                </a:solidFill>
                <a:latin typeface="Arial Rounded MT Bold" panose="020F0704030504030204" pitchFamily="34" charset="77"/>
              </a:rPr>
              <a:t>Paper</a:t>
            </a:r>
            <a:r>
              <a:rPr lang="zh-CN" altLang="en-US" sz="1700">
                <a:solidFill>
                  <a:srgbClr val="FF0000"/>
                </a:solidFill>
                <a:latin typeface="Arial Rounded MT Bold" panose="020F0704030504030204" pitchFamily="34" charset="77"/>
              </a:rPr>
              <a:t> </a:t>
            </a:r>
            <a:r>
              <a:rPr lang="en-US" altLang="zh-CN" sz="1700">
                <a:solidFill>
                  <a:srgbClr val="FF0000"/>
                </a:solidFill>
                <a:latin typeface="Arial Rounded MT Bold" panose="020F0704030504030204" pitchFamily="34" charset="77"/>
              </a:rPr>
              <a:t>Award</a:t>
            </a:r>
            <a:r>
              <a:rPr lang="en-US" altLang="zh-CN" sz="1700">
                <a:latin typeface="Arial Rounded MT Bold" panose="020F0704030504030204" pitchFamily="34" charset="77"/>
              </a:rPr>
              <a:t>)</a:t>
            </a:r>
          </a:p>
        </p:txBody>
      </p:sp>
      <p:sp>
        <p:nvSpPr>
          <p:cNvPr id="19" name="TextBox 18">
            <a:extLst>
              <a:ext uri="{FF2B5EF4-FFF2-40B4-BE49-F238E27FC236}">
                <a16:creationId xmlns:a16="http://schemas.microsoft.com/office/drawing/2014/main" id="{FCCF7BCB-7F32-904E-9BB4-97594683C374}"/>
              </a:ext>
            </a:extLst>
          </p:cNvPr>
          <p:cNvSpPr txBox="1"/>
          <p:nvPr/>
        </p:nvSpPr>
        <p:spPr>
          <a:xfrm>
            <a:off x="4528246" y="4260243"/>
            <a:ext cx="5185459" cy="962251"/>
          </a:xfrm>
          <a:prstGeom prst="rect">
            <a:avLst/>
          </a:prstGeom>
          <a:noFill/>
        </p:spPr>
        <p:txBody>
          <a:bodyPr wrap="square" rtlCol="0">
            <a:spAutoFit/>
          </a:bodyPr>
          <a:lstStyle/>
          <a:p>
            <a:pPr>
              <a:lnSpc>
                <a:spcPct val="150000"/>
              </a:lnSpc>
            </a:pPr>
            <a:r>
              <a:rPr lang="en-US" altLang="zh-CN" sz="2200">
                <a:solidFill>
                  <a:srgbClr val="1061C7"/>
                </a:solidFill>
                <a:latin typeface="Arial Rounded MT Bold" panose="020F0704030504030204" pitchFamily="34" charset="77"/>
              </a:rPr>
              <a:t>Routability</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Challenges</a:t>
            </a:r>
            <a:endParaRPr lang="en-US">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[ICCAD’18],</a:t>
            </a:r>
            <a:r>
              <a:rPr lang="zh-CN" altLang="en-US" sz="1700">
                <a:latin typeface="Arial Rounded MT Bold" panose="020F0704030504030204" pitchFamily="34" charset="77"/>
              </a:rPr>
              <a:t> </a:t>
            </a:r>
            <a:r>
              <a:rPr lang="en-US" altLang="zh-CN" sz="1700">
                <a:latin typeface="Arial Rounded MT Bold" panose="020F0704030504030204" pitchFamily="34" charset="77"/>
              </a:rPr>
              <a:t>[DATE’18], [ICCAD’21]</a:t>
            </a:r>
            <a:endParaRPr lang="en-CN" sz="1700">
              <a:latin typeface="Arial Rounded MT Bold" panose="020F0704030504030204" pitchFamily="34" charset="77"/>
            </a:endParaRPr>
          </a:p>
        </p:txBody>
      </p:sp>
      <p:sp>
        <p:nvSpPr>
          <p:cNvPr id="21" name="TextBox 20">
            <a:extLst>
              <a:ext uri="{FF2B5EF4-FFF2-40B4-BE49-F238E27FC236}">
                <a16:creationId xmlns:a16="http://schemas.microsoft.com/office/drawing/2014/main" id="{06E6E0D9-6C4A-E948-A8D6-CA3D70C4F694}"/>
              </a:ext>
            </a:extLst>
          </p:cNvPr>
          <p:cNvSpPr txBox="1"/>
          <p:nvPr/>
        </p:nvSpPr>
        <p:spPr>
          <a:xfrm>
            <a:off x="4574568" y="2609887"/>
            <a:ext cx="5064396" cy="1334596"/>
          </a:xfrm>
          <a:prstGeom prst="rect">
            <a:avLst/>
          </a:prstGeom>
          <a:noFill/>
        </p:spPr>
        <p:txBody>
          <a:bodyPr wrap="square" rtlCol="0">
            <a:spAutoFit/>
          </a:bodyPr>
          <a:lstStyle/>
          <a:p>
            <a:pPr>
              <a:lnSpc>
                <a:spcPct val="150000"/>
              </a:lnSpc>
            </a:pPr>
            <a:r>
              <a:rPr lang="en-US" altLang="zh-CN" sz="2200">
                <a:solidFill>
                  <a:srgbClr val="1061C7"/>
                </a:solidFill>
                <a:latin typeface="Arial Rounded MT Bold" panose="020F0704030504030204" pitchFamily="34" charset="77"/>
              </a:rPr>
              <a:t>Timing &amp;</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Interconnect</a:t>
            </a:r>
            <a:r>
              <a:rPr lang="en-CN"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Challenges</a:t>
            </a:r>
            <a:endParaRPr lang="en-US" sz="2400">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[ICCAD’20],</a:t>
            </a:r>
            <a:r>
              <a:rPr lang="zh-CN" altLang="en-US" sz="1700">
                <a:latin typeface="Arial Rounded MT Bold" panose="020F0704030504030204" pitchFamily="34" charset="77"/>
              </a:rPr>
              <a:t> </a:t>
            </a:r>
            <a:r>
              <a:rPr lang="en-US" altLang="zh-CN" sz="1700">
                <a:latin typeface="Arial Rounded MT Bold" panose="020F0704030504030204" pitchFamily="34" charset="77"/>
              </a:rPr>
              <a:t>[ASPDAC’21],</a:t>
            </a:r>
            <a:r>
              <a:rPr lang="zh-CN" altLang="en-US" sz="1700">
                <a:latin typeface="Arial Rounded MT Bold" panose="020F0704030504030204" pitchFamily="34" charset="77"/>
              </a:rPr>
              <a:t> </a:t>
            </a:r>
            <a:endParaRPr lang="en-US" altLang="zh-CN" sz="1700">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[TCAD’21]</a:t>
            </a:r>
            <a:r>
              <a:rPr lang="zh-CN" altLang="en-US" sz="1700">
                <a:latin typeface="Arial Rounded MT Bold" panose="020F0704030504030204" pitchFamily="34" charset="77"/>
              </a:rPr>
              <a:t> </a:t>
            </a:r>
            <a:r>
              <a:rPr lang="en-US" altLang="zh-CN" sz="1700">
                <a:latin typeface="Arial Rounded MT Bold" panose="020F0704030504030204" pitchFamily="34" charset="77"/>
              </a:rPr>
              <a:t>(under</a:t>
            </a:r>
            <a:r>
              <a:rPr lang="zh-CN" altLang="en-US" sz="1700">
                <a:latin typeface="Arial Rounded MT Bold" panose="020F0704030504030204" pitchFamily="34" charset="77"/>
              </a:rPr>
              <a:t> </a:t>
            </a:r>
            <a:r>
              <a:rPr lang="en-US" altLang="zh-CN" sz="1700">
                <a:latin typeface="Arial Rounded MT Bold" panose="020F0704030504030204" pitchFamily="34" charset="77"/>
              </a:rPr>
              <a:t>review)</a:t>
            </a:r>
          </a:p>
        </p:txBody>
      </p:sp>
      <p:sp>
        <p:nvSpPr>
          <p:cNvPr id="24" name="Rectangle 23">
            <a:extLst>
              <a:ext uri="{FF2B5EF4-FFF2-40B4-BE49-F238E27FC236}">
                <a16:creationId xmlns:a16="http://schemas.microsoft.com/office/drawing/2014/main" id="{8EF21579-5EBB-6548-97AA-C23A3E4FF91E}"/>
              </a:ext>
            </a:extLst>
          </p:cNvPr>
          <p:cNvSpPr/>
          <p:nvPr/>
        </p:nvSpPr>
        <p:spPr>
          <a:xfrm>
            <a:off x="1700033" y="2664287"/>
            <a:ext cx="2552195" cy="137774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651A8F9D-5F25-8543-A5D7-0FF0922D0C16}"/>
              </a:ext>
            </a:extLst>
          </p:cNvPr>
          <p:cNvSpPr/>
          <p:nvPr/>
        </p:nvSpPr>
        <p:spPr>
          <a:xfrm>
            <a:off x="1700033" y="4128720"/>
            <a:ext cx="2552195" cy="137774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extBox 25">
            <a:extLst>
              <a:ext uri="{FF2B5EF4-FFF2-40B4-BE49-F238E27FC236}">
                <a16:creationId xmlns:a16="http://schemas.microsoft.com/office/drawing/2014/main" id="{0051A3B9-F5E6-2546-B1B9-C5F41DD06003}"/>
              </a:ext>
            </a:extLst>
          </p:cNvPr>
          <p:cNvSpPr txBox="1"/>
          <p:nvPr/>
        </p:nvSpPr>
        <p:spPr>
          <a:xfrm>
            <a:off x="4574568" y="5420370"/>
            <a:ext cx="5185459" cy="962251"/>
          </a:xfrm>
          <a:prstGeom prst="rect">
            <a:avLst/>
          </a:prstGeom>
          <a:noFill/>
        </p:spPr>
        <p:txBody>
          <a:bodyPr wrap="square" rtlCol="0">
            <a:spAutoFit/>
          </a:bodyPr>
          <a:lstStyle/>
          <a:p>
            <a:pPr>
              <a:lnSpc>
                <a:spcPct val="150000"/>
              </a:lnSpc>
            </a:pPr>
            <a:r>
              <a:rPr lang="en-US" altLang="zh-CN" sz="2200">
                <a:solidFill>
                  <a:srgbClr val="1061C7"/>
                </a:solidFill>
                <a:latin typeface="Arial Rounded MT Bold" panose="020F0704030504030204" pitchFamily="34" charset="77"/>
              </a:rPr>
              <a:t>Overall</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Flow</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Tuning</a:t>
            </a:r>
            <a:endParaRPr lang="en-US">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[ASPDAC’20]</a:t>
            </a:r>
            <a:endParaRPr lang="en-CN" sz="1700">
              <a:latin typeface="Arial Rounded MT Bold" panose="020F0704030504030204" pitchFamily="34" charset="77"/>
            </a:endParaRPr>
          </a:p>
        </p:txBody>
      </p:sp>
      <p:sp>
        <p:nvSpPr>
          <p:cNvPr id="38" name="TextBox 37">
            <a:extLst>
              <a:ext uri="{FF2B5EF4-FFF2-40B4-BE49-F238E27FC236}">
                <a16:creationId xmlns:a16="http://schemas.microsoft.com/office/drawing/2014/main" id="{8613B396-BABD-6F4B-BE20-2459171A91D6}"/>
              </a:ext>
            </a:extLst>
          </p:cNvPr>
          <p:cNvSpPr txBox="1"/>
          <p:nvPr/>
        </p:nvSpPr>
        <p:spPr>
          <a:xfrm>
            <a:off x="10000753" y="6133648"/>
            <a:ext cx="1977336" cy="369332"/>
          </a:xfrm>
          <a:prstGeom prst="rect">
            <a:avLst/>
          </a:prstGeom>
          <a:noFill/>
        </p:spPr>
        <p:txBody>
          <a:bodyPr wrap="none" rtlCol="0">
            <a:spAutoFit/>
          </a:bodyPr>
          <a:lstStyle/>
          <a:p>
            <a:r>
              <a:rPr lang="en-US" altLang="zh-CN"/>
              <a:t>Covered</a:t>
            </a:r>
            <a:r>
              <a:rPr lang="zh-CN" altLang="en-US"/>
              <a:t> </a:t>
            </a:r>
            <a:r>
              <a:rPr lang="en-US" altLang="zh-CN"/>
              <a:t>in</a:t>
            </a:r>
            <a:r>
              <a:rPr lang="zh-CN" altLang="en-US"/>
              <a:t> </a:t>
            </a:r>
            <a:r>
              <a:rPr lang="en-US" altLang="zh-CN"/>
              <a:t>this</a:t>
            </a:r>
            <a:r>
              <a:rPr lang="zh-CN" altLang="en-US"/>
              <a:t> </a:t>
            </a:r>
            <a:r>
              <a:rPr lang="en-US" altLang="zh-CN"/>
              <a:t>talk</a:t>
            </a:r>
            <a:endParaRPr lang="en-CN"/>
          </a:p>
        </p:txBody>
      </p:sp>
      <p:sp>
        <p:nvSpPr>
          <p:cNvPr id="22" name="Rectangle 21">
            <a:extLst>
              <a:ext uri="{FF2B5EF4-FFF2-40B4-BE49-F238E27FC236}">
                <a16:creationId xmlns:a16="http://schemas.microsoft.com/office/drawing/2014/main" id="{D6C8A850-F8CA-844D-843F-4AE041A46F00}"/>
              </a:ext>
            </a:extLst>
          </p:cNvPr>
          <p:cNvSpPr/>
          <p:nvPr/>
        </p:nvSpPr>
        <p:spPr>
          <a:xfrm>
            <a:off x="9187107" y="6167531"/>
            <a:ext cx="693283" cy="271687"/>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096189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0DDE3E7-0AB2-0742-85D7-4A56824F5C89}"/>
              </a:ext>
            </a:extLst>
          </p:cNvPr>
          <p:cNvSpPr/>
          <p:nvPr/>
        </p:nvSpPr>
        <p:spPr>
          <a:xfrm>
            <a:off x="423936" y="1196445"/>
            <a:ext cx="3828292" cy="517876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Rectangle 2">
            <a:extLst>
              <a:ext uri="{FF2B5EF4-FFF2-40B4-BE49-F238E27FC236}">
                <a16:creationId xmlns:a16="http://schemas.microsoft.com/office/drawing/2014/main" id="{125727B4-A4DE-1D45-B4BA-F8F04846C8A8}"/>
              </a:ext>
            </a:extLst>
          </p:cNvPr>
          <p:cNvSpPr/>
          <p:nvPr/>
        </p:nvSpPr>
        <p:spPr>
          <a:xfrm>
            <a:off x="1589126" y="1192600"/>
            <a:ext cx="2663102" cy="4389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449E9021-F03A-A64B-B002-F1507F9DA050}"/>
              </a:ext>
            </a:extLst>
          </p:cNvPr>
          <p:cNvSpPr/>
          <p:nvPr/>
        </p:nvSpPr>
        <p:spPr>
          <a:xfrm>
            <a:off x="4453505" y="2067340"/>
            <a:ext cx="5185459" cy="436748"/>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C5546386-C236-174E-ACCF-517F542B0521}"/>
              </a:ext>
            </a:extLst>
          </p:cNvPr>
          <p:cNvSpPr>
            <a:spLocks noGrp="1"/>
          </p:cNvSpPr>
          <p:nvPr>
            <p:ph type="title"/>
          </p:nvPr>
        </p:nvSpPr>
        <p:spPr/>
        <p:txBody>
          <a:bodyPr/>
          <a:lstStyle/>
          <a:p>
            <a:r>
              <a:rPr lang="en-US" altLang="zh-CN" dirty="0"/>
              <a:t>My</a:t>
            </a:r>
            <a:r>
              <a:rPr lang="zh-CN" altLang="en-US" dirty="0"/>
              <a:t> </a:t>
            </a:r>
            <a:r>
              <a:rPr lang="en-US" altLang="zh-CN" dirty="0"/>
              <a:t>Related</a:t>
            </a:r>
            <a:r>
              <a:rPr lang="zh-CN" altLang="en-US" dirty="0"/>
              <a:t> </a:t>
            </a:r>
            <a:r>
              <a:rPr lang="en-US" altLang="zh-CN" dirty="0"/>
              <a:t>Works</a:t>
            </a:r>
            <a:endParaRPr lang="en-CN" dirty="0"/>
          </a:p>
        </p:txBody>
      </p:sp>
      <p:sp>
        <p:nvSpPr>
          <p:cNvPr id="4" name="Slide Number Placeholder 3">
            <a:extLst>
              <a:ext uri="{FF2B5EF4-FFF2-40B4-BE49-F238E27FC236}">
                <a16:creationId xmlns:a16="http://schemas.microsoft.com/office/drawing/2014/main" id="{DCFAAC0E-E668-D145-98B0-1B55B936CEDF}"/>
              </a:ext>
            </a:extLst>
          </p:cNvPr>
          <p:cNvSpPr>
            <a:spLocks noGrp="1"/>
          </p:cNvSpPr>
          <p:nvPr>
            <p:ph type="sldNum" sz="quarter" idx="10"/>
          </p:nvPr>
        </p:nvSpPr>
        <p:spPr/>
        <p:txBody>
          <a:bodyPr/>
          <a:lstStyle/>
          <a:p>
            <a:fld id="{A559C790-290C-A040-B331-07958D38869F}" type="slidenum">
              <a:rPr lang="en-CN" smtClean="0"/>
              <a:t>15</a:t>
            </a:fld>
            <a:endParaRPr lang="en-CN"/>
          </a:p>
        </p:txBody>
      </p:sp>
      <p:sp>
        <p:nvSpPr>
          <p:cNvPr id="6" name="TextBox 5">
            <a:extLst>
              <a:ext uri="{FF2B5EF4-FFF2-40B4-BE49-F238E27FC236}">
                <a16:creationId xmlns:a16="http://schemas.microsoft.com/office/drawing/2014/main" id="{99A84734-8C53-BB49-9359-D26855D1E2F4}"/>
              </a:ext>
            </a:extLst>
          </p:cNvPr>
          <p:cNvSpPr txBox="1"/>
          <p:nvPr/>
        </p:nvSpPr>
        <p:spPr>
          <a:xfrm>
            <a:off x="546528" y="3111600"/>
            <a:ext cx="841321" cy="584775"/>
          </a:xfrm>
          <a:prstGeom prst="rect">
            <a:avLst/>
          </a:prstGeom>
          <a:noFill/>
        </p:spPr>
        <p:txBody>
          <a:bodyPr wrap="none" rtlCol="0">
            <a:spAutoFit/>
          </a:bodyPr>
          <a:lstStyle/>
          <a:p>
            <a:r>
              <a:rPr lang="en-US" altLang="zh-CN" sz="3200" b="1"/>
              <a:t>PPA</a:t>
            </a:r>
            <a:endParaRPr lang="en-CN" sz="3200" b="1"/>
          </a:p>
        </p:txBody>
      </p:sp>
      <p:sp>
        <p:nvSpPr>
          <p:cNvPr id="7" name="TextBox 6">
            <a:extLst>
              <a:ext uri="{FF2B5EF4-FFF2-40B4-BE49-F238E27FC236}">
                <a16:creationId xmlns:a16="http://schemas.microsoft.com/office/drawing/2014/main" id="{8CEC3706-4952-1147-AD01-DF22FCFEDE57}"/>
              </a:ext>
            </a:extLst>
          </p:cNvPr>
          <p:cNvSpPr txBox="1"/>
          <p:nvPr/>
        </p:nvSpPr>
        <p:spPr>
          <a:xfrm>
            <a:off x="1733159" y="1448127"/>
            <a:ext cx="1272080" cy="584775"/>
          </a:xfrm>
          <a:prstGeom prst="rect">
            <a:avLst/>
          </a:prstGeom>
          <a:noFill/>
        </p:spPr>
        <p:txBody>
          <a:bodyPr wrap="none" rtlCol="0">
            <a:spAutoFit/>
          </a:bodyPr>
          <a:lstStyle/>
          <a:p>
            <a:r>
              <a:rPr lang="en-US" altLang="zh-CN" sz="3200" b="1"/>
              <a:t>Power</a:t>
            </a:r>
            <a:endParaRPr lang="en-CN" sz="3200" b="1"/>
          </a:p>
        </p:txBody>
      </p:sp>
      <p:sp>
        <p:nvSpPr>
          <p:cNvPr id="8" name="TextBox 7">
            <a:extLst>
              <a:ext uri="{FF2B5EF4-FFF2-40B4-BE49-F238E27FC236}">
                <a16:creationId xmlns:a16="http://schemas.microsoft.com/office/drawing/2014/main" id="{00EB694A-719B-A047-97A8-EE5737E6350D}"/>
              </a:ext>
            </a:extLst>
          </p:cNvPr>
          <p:cNvSpPr txBox="1"/>
          <p:nvPr/>
        </p:nvSpPr>
        <p:spPr>
          <a:xfrm>
            <a:off x="1733159" y="3026059"/>
            <a:ext cx="2372765" cy="584775"/>
          </a:xfrm>
          <a:prstGeom prst="rect">
            <a:avLst/>
          </a:prstGeom>
          <a:noFill/>
        </p:spPr>
        <p:txBody>
          <a:bodyPr wrap="none" rtlCol="0">
            <a:spAutoFit/>
          </a:bodyPr>
          <a:lstStyle/>
          <a:p>
            <a:r>
              <a:rPr lang="en-US" altLang="zh-CN" sz="3200" b="1"/>
              <a:t>Performance</a:t>
            </a:r>
            <a:endParaRPr lang="en-CN" sz="3200" b="1"/>
          </a:p>
        </p:txBody>
      </p:sp>
      <p:sp>
        <p:nvSpPr>
          <p:cNvPr id="9" name="TextBox 8">
            <a:extLst>
              <a:ext uri="{FF2B5EF4-FFF2-40B4-BE49-F238E27FC236}">
                <a16:creationId xmlns:a16="http://schemas.microsoft.com/office/drawing/2014/main" id="{58A081C1-720E-C54A-8A1C-A8F658F50CA2}"/>
              </a:ext>
            </a:extLst>
          </p:cNvPr>
          <p:cNvSpPr txBox="1"/>
          <p:nvPr/>
        </p:nvSpPr>
        <p:spPr>
          <a:xfrm>
            <a:off x="1780176" y="4518886"/>
            <a:ext cx="983154" cy="584775"/>
          </a:xfrm>
          <a:prstGeom prst="rect">
            <a:avLst/>
          </a:prstGeom>
          <a:noFill/>
        </p:spPr>
        <p:txBody>
          <a:bodyPr wrap="none" rtlCol="0">
            <a:spAutoFit/>
          </a:bodyPr>
          <a:lstStyle/>
          <a:p>
            <a:r>
              <a:rPr lang="en-US" altLang="zh-CN" sz="3200" b="1"/>
              <a:t>Area</a:t>
            </a:r>
            <a:endParaRPr lang="en-CN" sz="3200" b="1"/>
          </a:p>
        </p:txBody>
      </p:sp>
      <p:sp>
        <p:nvSpPr>
          <p:cNvPr id="13" name="Rectangle 12">
            <a:extLst>
              <a:ext uri="{FF2B5EF4-FFF2-40B4-BE49-F238E27FC236}">
                <a16:creationId xmlns:a16="http://schemas.microsoft.com/office/drawing/2014/main" id="{83FDABB8-CC0E-2248-927A-CF5EBE1C0E0F}"/>
              </a:ext>
            </a:extLst>
          </p:cNvPr>
          <p:cNvSpPr/>
          <p:nvPr/>
        </p:nvSpPr>
        <p:spPr>
          <a:xfrm>
            <a:off x="1700033" y="1196445"/>
            <a:ext cx="2552195" cy="137774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TextBox 16">
            <a:extLst>
              <a:ext uri="{FF2B5EF4-FFF2-40B4-BE49-F238E27FC236}">
                <a16:creationId xmlns:a16="http://schemas.microsoft.com/office/drawing/2014/main" id="{334B21D5-BCDB-A142-B5CC-92E5C161F98C}"/>
              </a:ext>
            </a:extLst>
          </p:cNvPr>
          <p:cNvSpPr txBox="1"/>
          <p:nvPr/>
        </p:nvSpPr>
        <p:spPr>
          <a:xfrm>
            <a:off x="4574568" y="1127361"/>
            <a:ext cx="5128081" cy="1334596"/>
          </a:xfrm>
          <a:prstGeom prst="rect">
            <a:avLst/>
          </a:prstGeom>
          <a:noFill/>
        </p:spPr>
        <p:txBody>
          <a:bodyPr wrap="square" rtlCol="0">
            <a:spAutoFit/>
          </a:bodyPr>
          <a:lstStyle/>
          <a:p>
            <a:pPr>
              <a:lnSpc>
                <a:spcPct val="150000"/>
              </a:lnSpc>
            </a:pPr>
            <a:r>
              <a:rPr lang="en-CN" sz="2200" dirty="0">
                <a:solidFill>
                  <a:srgbClr val="1061C7"/>
                </a:solidFill>
                <a:latin typeface="Arial Rounded MT Bold" panose="020F0704030504030204" pitchFamily="34" charset="77"/>
              </a:rPr>
              <a:t>Power </a:t>
            </a:r>
            <a:r>
              <a:rPr lang="en-US" altLang="zh-CN" sz="2200" dirty="0">
                <a:solidFill>
                  <a:srgbClr val="1061C7"/>
                </a:solidFill>
                <a:latin typeface="Arial Rounded MT Bold" panose="020F0704030504030204" pitchFamily="34" charset="77"/>
              </a:rPr>
              <a:t>&amp;</a:t>
            </a:r>
            <a:r>
              <a:rPr lang="zh-CN" altLang="en-US" sz="2200" dirty="0">
                <a:solidFill>
                  <a:srgbClr val="1061C7"/>
                </a:solidFill>
                <a:latin typeface="Arial Rounded MT Bold" panose="020F0704030504030204" pitchFamily="34" charset="77"/>
              </a:rPr>
              <a:t> </a:t>
            </a:r>
            <a:r>
              <a:rPr lang="en-US" altLang="zh-CN" sz="2200" dirty="0">
                <a:solidFill>
                  <a:srgbClr val="1061C7"/>
                </a:solidFill>
                <a:latin typeface="Arial Rounded MT Bold" panose="020F0704030504030204" pitchFamily="34" charset="77"/>
              </a:rPr>
              <a:t>Power</a:t>
            </a:r>
            <a:r>
              <a:rPr lang="zh-CN" altLang="en-US" sz="2200" dirty="0">
                <a:solidFill>
                  <a:srgbClr val="1061C7"/>
                </a:solidFill>
                <a:latin typeface="Arial Rounded MT Bold" panose="020F0704030504030204" pitchFamily="34" charset="77"/>
              </a:rPr>
              <a:t> </a:t>
            </a:r>
            <a:r>
              <a:rPr lang="en-US" altLang="zh-CN" sz="2200" dirty="0">
                <a:solidFill>
                  <a:srgbClr val="1061C7"/>
                </a:solidFill>
                <a:latin typeface="Arial Rounded MT Bold" panose="020F0704030504030204" pitchFamily="34" charset="77"/>
              </a:rPr>
              <a:t>Delivery Challenges</a:t>
            </a:r>
            <a:endParaRPr lang="en-US" sz="2200" dirty="0">
              <a:solidFill>
                <a:srgbClr val="1061C7"/>
              </a:solidFill>
              <a:latin typeface="Arial Rounded MT Bold" panose="020F0704030504030204" pitchFamily="34" charset="77"/>
            </a:endParaRPr>
          </a:p>
          <a:p>
            <a:pPr>
              <a:lnSpc>
                <a:spcPct val="150000"/>
              </a:lnSpc>
            </a:pPr>
            <a:r>
              <a:rPr lang="en-US" altLang="zh-CN" sz="1700" dirty="0">
                <a:latin typeface="Arial Rounded MT Bold" panose="020F0704030504030204" pitchFamily="34" charset="77"/>
              </a:rPr>
              <a:t>[ICCAD’20],</a:t>
            </a:r>
            <a:r>
              <a:rPr lang="zh-CN" altLang="en-US" sz="1700" dirty="0">
                <a:latin typeface="Arial Rounded MT Bold" panose="020F0704030504030204" pitchFamily="34" charset="77"/>
              </a:rPr>
              <a:t> </a:t>
            </a:r>
            <a:r>
              <a:rPr lang="en-US" altLang="zh-CN" sz="1700" dirty="0">
                <a:latin typeface="Arial Rounded MT Bold" panose="020F0704030504030204" pitchFamily="34" charset="77"/>
              </a:rPr>
              <a:t>[ASPDAC’20],</a:t>
            </a:r>
          </a:p>
          <a:p>
            <a:pPr>
              <a:lnSpc>
                <a:spcPct val="150000"/>
              </a:lnSpc>
            </a:pPr>
            <a:r>
              <a:rPr lang="en-US" altLang="zh-CN" sz="1700" dirty="0">
                <a:latin typeface="Arial Rounded MT Bold" panose="020F0704030504030204" pitchFamily="34" charset="77"/>
              </a:rPr>
              <a:t>[MICRO’21]</a:t>
            </a:r>
            <a:r>
              <a:rPr lang="zh-CN" altLang="en-US" sz="1700" dirty="0">
                <a:latin typeface="Arial Rounded MT Bold" panose="020F0704030504030204" pitchFamily="34" charset="77"/>
              </a:rPr>
              <a:t> </a:t>
            </a:r>
            <a:r>
              <a:rPr lang="en-US" altLang="zh-CN" sz="1700" dirty="0">
                <a:latin typeface="Arial Rounded MT Bold" panose="020F0704030504030204" pitchFamily="34" charset="77"/>
              </a:rPr>
              <a:t>(</a:t>
            </a:r>
            <a:r>
              <a:rPr lang="en-US" altLang="zh-CN" sz="1700" dirty="0">
                <a:solidFill>
                  <a:srgbClr val="FF0000"/>
                </a:solidFill>
                <a:latin typeface="Arial Rounded MT Bold" panose="020F0704030504030204" pitchFamily="34" charset="77"/>
              </a:rPr>
              <a:t>Best</a:t>
            </a:r>
            <a:r>
              <a:rPr lang="zh-CN" altLang="en-US" sz="1700" dirty="0">
                <a:solidFill>
                  <a:srgbClr val="FF0000"/>
                </a:solidFill>
                <a:latin typeface="Arial Rounded MT Bold" panose="020F0704030504030204" pitchFamily="34" charset="77"/>
              </a:rPr>
              <a:t> </a:t>
            </a:r>
            <a:r>
              <a:rPr lang="en-US" altLang="zh-CN" sz="1700" dirty="0">
                <a:solidFill>
                  <a:srgbClr val="FF0000"/>
                </a:solidFill>
                <a:latin typeface="Arial Rounded MT Bold" panose="020F0704030504030204" pitchFamily="34" charset="77"/>
              </a:rPr>
              <a:t>Paper</a:t>
            </a:r>
            <a:r>
              <a:rPr lang="zh-CN" altLang="en-US" sz="1700" dirty="0">
                <a:solidFill>
                  <a:srgbClr val="FF0000"/>
                </a:solidFill>
                <a:latin typeface="Arial Rounded MT Bold" panose="020F0704030504030204" pitchFamily="34" charset="77"/>
              </a:rPr>
              <a:t> </a:t>
            </a:r>
            <a:r>
              <a:rPr lang="en-US" altLang="zh-CN" sz="1700" dirty="0">
                <a:solidFill>
                  <a:srgbClr val="FF0000"/>
                </a:solidFill>
                <a:latin typeface="Arial Rounded MT Bold" panose="020F0704030504030204" pitchFamily="34" charset="77"/>
              </a:rPr>
              <a:t>Award</a:t>
            </a:r>
            <a:r>
              <a:rPr lang="en-US" altLang="zh-CN" sz="1700" dirty="0">
                <a:latin typeface="Arial Rounded MT Bold" panose="020F0704030504030204" pitchFamily="34" charset="77"/>
              </a:rPr>
              <a:t>)</a:t>
            </a:r>
          </a:p>
        </p:txBody>
      </p:sp>
      <p:sp>
        <p:nvSpPr>
          <p:cNvPr id="19" name="TextBox 18">
            <a:extLst>
              <a:ext uri="{FF2B5EF4-FFF2-40B4-BE49-F238E27FC236}">
                <a16:creationId xmlns:a16="http://schemas.microsoft.com/office/drawing/2014/main" id="{FCCF7BCB-7F32-904E-9BB4-97594683C374}"/>
              </a:ext>
            </a:extLst>
          </p:cNvPr>
          <p:cNvSpPr txBox="1"/>
          <p:nvPr/>
        </p:nvSpPr>
        <p:spPr>
          <a:xfrm>
            <a:off x="4528246" y="4260243"/>
            <a:ext cx="5185459" cy="962251"/>
          </a:xfrm>
          <a:prstGeom prst="rect">
            <a:avLst/>
          </a:prstGeom>
          <a:noFill/>
        </p:spPr>
        <p:txBody>
          <a:bodyPr wrap="square" rtlCol="0">
            <a:spAutoFit/>
          </a:bodyPr>
          <a:lstStyle/>
          <a:p>
            <a:pPr>
              <a:lnSpc>
                <a:spcPct val="150000"/>
              </a:lnSpc>
            </a:pPr>
            <a:r>
              <a:rPr lang="en-US" altLang="zh-CN" sz="2200">
                <a:solidFill>
                  <a:srgbClr val="1061C7"/>
                </a:solidFill>
                <a:latin typeface="Arial Rounded MT Bold" panose="020F0704030504030204" pitchFamily="34" charset="77"/>
              </a:rPr>
              <a:t>Routability</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Challenges</a:t>
            </a:r>
            <a:endParaRPr lang="en-US">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[ICCAD’18],</a:t>
            </a:r>
            <a:r>
              <a:rPr lang="zh-CN" altLang="en-US" sz="1700">
                <a:latin typeface="Arial Rounded MT Bold" panose="020F0704030504030204" pitchFamily="34" charset="77"/>
              </a:rPr>
              <a:t> </a:t>
            </a:r>
            <a:r>
              <a:rPr lang="en-US" altLang="zh-CN" sz="1700">
                <a:latin typeface="Arial Rounded MT Bold" panose="020F0704030504030204" pitchFamily="34" charset="77"/>
              </a:rPr>
              <a:t>[DATE’18], [ICCAD’21]</a:t>
            </a:r>
            <a:endParaRPr lang="en-CN" sz="1700">
              <a:latin typeface="Arial Rounded MT Bold" panose="020F0704030504030204" pitchFamily="34" charset="77"/>
            </a:endParaRPr>
          </a:p>
        </p:txBody>
      </p:sp>
      <p:sp>
        <p:nvSpPr>
          <p:cNvPr id="21" name="TextBox 20">
            <a:extLst>
              <a:ext uri="{FF2B5EF4-FFF2-40B4-BE49-F238E27FC236}">
                <a16:creationId xmlns:a16="http://schemas.microsoft.com/office/drawing/2014/main" id="{06E6E0D9-6C4A-E948-A8D6-CA3D70C4F694}"/>
              </a:ext>
            </a:extLst>
          </p:cNvPr>
          <p:cNvSpPr txBox="1"/>
          <p:nvPr/>
        </p:nvSpPr>
        <p:spPr>
          <a:xfrm>
            <a:off x="4574568" y="2609887"/>
            <a:ext cx="5064396" cy="1334596"/>
          </a:xfrm>
          <a:prstGeom prst="rect">
            <a:avLst/>
          </a:prstGeom>
          <a:noFill/>
        </p:spPr>
        <p:txBody>
          <a:bodyPr wrap="square" rtlCol="0">
            <a:spAutoFit/>
          </a:bodyPr>
          <a:lstStyle/>
          <a:p>
            <a:pPr>
              <a:lnSpc>
                <a:spcPct val="150000"/>
              </a:lnSpc>
            </a:pPr>
            <a:r>
              <a:rPr lang="en-US" altLang="zh-CN" sz="2200">
                <a:solidFill>
                  <a:srgbClr val="1061C7"/>
                </a:solidFill>
                <a:latin typeface="Arial Rounded MT Bold" panose="020F0704030504030204" pitchFamily="34" charset="77"/>
              </a:rPr>
              <a:t>Timing &amp;</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Interconnect</a:t>
            </a:r>
            <a:r>
              <a:rPr lang="en-CN"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Challenges</a:t>
            </a:r>
            <a:endParaRPr lang="en-US" sz="2400">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[ICCAD’20],</a:t>
            </a:r>
            <a:r>
              <a:rPr lang="zh-CN" altLang="en-US" sz="1700">
                <a:latin typeface="Arial Rounded MT Bold" panose="020F0704030504030204" pitchFamily="34" charset="77"/>
              </a:rPr>
              <a:t> </a:t>
            </a:r>
            <a:r>
              <a:rPr lang="en-US" altLang="zh-CN" sz="1700">
                <a:latin typeface="Arial Rounded MT Bold" panose="020F0704030504030204" pitchFamily="34" charset="77"/>
              </a:rPr>
              <a:t>[ASPDAC’21],</a:t>
            </a:r>
            <a:r>
              <a:rPr lang="zh-CN" altLang="en-US" sz="1700">
                <a:latin typeface="Arial Rounded MT Bold" panose="020F0704030504030204" pitchFamily="34" charset="77"/>
              </a:rPr>
              <a:t> </a:t>
            </a:r>
            <a:endParaRPr lang="en-US" altLang="zh-CN" sz="1700">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[TCAD’21]</a:t>
            </a:r>
            <a:r>
              <a:rPr lang="zh-CN" altLang="en-US" sz="1700">
                <a:latin typeface="Arial Rounded MT Bold" panose="020F0704030504030204" pitchFamily="34" charset="77"/>
              </a:rPr>
              <a:t> </a:t>
            </a:r>
            <a:r>
              <a:rPr lang="en-US" altLang="zh-CN" sz="1700">
                <a:latin typeface="Arial Rounded MT Bold" panose="020F0704030504030204" pitchFamily="34" charset="77"/>
              </a:rPr>
              <a:t>(under</a:t>
            </a:r>
            <a:r>
              <a:rPr lang="zh-CN" altLang="en-US" sz="1700">
                <a:latin typeface="Arial Rounded MT Bold" panose="020F0704030504030204" pitchFamily="34" charset="77"/>
              </a:rPr>
              <a:t> </a:t>
            </a:r>
            <a:r>
              <a:rPr lang="en-US" altLang="zh-CN" sz="1700">
                <a:latin typeface="Arial Rounded MT Bold" panose="020F0704030504030204" pitchFamily="34" charset="77"/>
              </a:rPr>
              <a:t>review)</a:t>
            </a:r>
          </a:p>
        </p:txBody>
      </p:sp>
      <p:sp>
        <p:nvSpPr>
          <p:cNvPr id="24" name="Rectangle 23">
            <a:extLst>
              <a:ext uri="{FF2B5EF4-FFF2-40B4-BE49-F238E27FC236}">
                <a16:creationId xmlns:a16="http://schemas.microsoft.com/office/drawing/2014/main" id="{8EF21579-5EBB-6548-97AA-C23A3E4FF91E}"/>
              </a:ext>
            </a:extLst>
          </p:cNvPr>
          <p:cNvSpPr/>
          <p:nvPr/>
        </p:nvSpPr>
        <p:spPr>
          <a:xfrm>
            <a:off x="1700033" y="2664287"/>
            <a:ext cx="2552195" cy="137774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651A8F9D-5F25-8543-A5D7-0FF0922D0C16}"/>
              </a:ext>
            </a:extLst>
          </p:cNvPr>
          <p:cNvSpPr/>
          <p:nvPr/>
        </p:nvSpPr>
        <p:spPr>
          <a:xfrm>
            <a:off x="1700033" y="4128720"/>
            <a:ext cx="2552195" cy="137774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extBox 25">
            <a:extLst>
              <a:ext uri="{FF2B5EF4-FFF2-40B4-BE49-F238E27FC236}">
                <a16:creationId xmlns:a16="http://schemas.microsoft.com/office/drawing/2014/main" id="{0051A3B9-F5E6-2546-B1B9-C5F41DD06003}"/>
              </a:ext>
            </a:extLst>
          </p:cNvPr>
          <p:cNvSpPr txBox="1"/>
          <p:nvPr/>
        </p:nvSpPr>
        <p:spPr>
          <a:xfrm>
            <a:off x="4574568" y="5420370"/>
            <a:ext cx="5185459" cy="962251"/>
          </a:xfrm>
          <a:prstGeom prst="rect">
            <a:avLst/>
          </a:prstGeom>
          <a:noFill/>
        </p:spPr>
        <p:txBody>
          <a:bodyPr wrap="square" rtlCol="0">
            <a:spAutoFit/>
          </a:bodyPr>
          <a:lstStyle/>
          <a:p>
            <a:pPr>
              <a:lnSpc>
                <a:spcPct val="150000"/>
              </a:lnSpc>
            </a:pPr>
            <a:r>
              <a:rPr lang="en-US" altLang="zh-CN" sz="2200">
                <a:solidFill>
                  <a:srgbClr val="1061C7"/>
                </a:solidFill>
                <a:latin typeface="Arial Rounded MT Bold" panose="020F0704030504030204" pitchFamily="34" charset="77"/>
              </a:rPr>
              <a:t>Overall</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Flow</a:t>
            </a:r>
            <a:r>
              <a:rPr lang="zh-CN" altLang="en-US" sz="2200">
                <a:solidFill>
                  <a:srgbClr val="1061C7"/>
                </a:solidFill>
                <a:latin typeface="Arial Rounded MT Bold" panose="020F0704030504030204" pitchFamily="34" charset="77"/>
              </a:rPr>
              <a:t> </a:t>
            </a:r>
            <a:r>
              <a:rPr lang="en-US" altLang="zh-CN" sz="2200">
                <a:solidFill>
                  <a:srgbClr val="1061C7"/>
                </a:solidFill>
                <a:latin typeface="Arial Rounded MT Bold" panose="020F0704030504030204" pitchFamily="34" charset="77"/>
              </a:rPr>
              <a:t>Tuning</a:t>
            </a:r>
            <a:endParaRPr lang="en-US">
              <a:solidFill>
                <a:srgbClr val="1061C7"/>
              </a:solidFill>
              <a:latin typeface="Arial Rounded MT Bold" panose="020F0704030504030204" pitchFamily="34" charset="77"/>
            </a:endParaRPr>
          </a:p>
          <a:p>
            <a:pPr>
              <a:lnSpc>
                <a:spcPct val="150000"/>
              </a:lnSpc>
            </a:pPr>
            <a:r>
              <a:rPr lang="en-US" altLang="zh-CN" sz="1700">
                <a:latin typeface="Arial Rounded MT Bold" panose="020F0704030504030204" pitchFamily="34" charset="77"/>
              </a:rPr>
              <a:t>[ASPDAC’20]</a:t>
            </a:r>
            <a:endParaRPr lang="en-CN" sz="1700">
              <a:latin typeface="Arial Rounded MT Bold" panose="020F0704030504030204" pitchFamily="34" charset="77"/>
            </a:endParaRPr>
          </a:p>
        </p:txBody>
      </p:sp>
      <p:sp>
        <p:nvSpPr>
          <p:cNvPr id="38" name="TextBox 37">
            <a:extLst>
              <a:ext uri="{FF2B5EF4-FFF2-40B4-BE49-F238E27FC236}">
                <a16:creationId xmlns:a16="http://schemas.microsoft.com/office/drawing/2014/main" id="{8613B396-BABD-6F4B-BE20-2459171A91D6}"/>
              </a:ext>
            </a:extLst>
          </p:cNvPr>
          <p:cNvSpPr txBox="1"/>
          <p:nvPr/>
        </p:nvSpPr>
        <p:spPr>
          <a:xfrm>
            <a:off x="9510423" y="6013289"/>
            <a:ext cx="1977336" cy="369332"/>
          </a:xfrm>
          <a:prstGeom prst="rect">
            <a:avLst/>
          </a:prstGeom>
          <a:noFill/>
        </p:spPr>
        <p:txBody>
          <a:bodyPr wrap="none" rtlCol="0">
            <a:spAutoFit/>
          </a:bodyPr>
          <a:lstStyle/>
          <a:p>
            <a:r>
              <a:rPr lang="en-US" altLang="zh-CN"/>
              <a:t>Covered</a:t>
            </a:r>
            <a:r>
              <a:rPr lang="zh-CN" altLang="en-US"/>
              <a:t> </a:t>
            </a:r>
            <a:r>
              <a:rPr lang="en-US" altLang="zh-CN"/>
              <a:t>in</a:t>
            </a:r>
            <a:r>
              <a:rPr lang="zh-CN" altLang="en-US"/>
              <a:t> </a:t>
            </a:r>
            <a:r>
              <a:rPr lang="en-US" altLang="zh-CN"/>
              <a:t>this</a:t>
            </a:r>
            <a:r>
              <a:rPr lang="zh-CN" altLang="en-US"/>
              <a:t> </a:t>
            </a:r>
            <a:r>
              <a:rPr lang="en-US" altLang="zh-CN"/>
              <a:t>talk</a:t>
            </a:r>
            <a:endParaRPr lang="en-CN"/>
          </a:p>
        </p:txBody>
      </p:sp>
      <p:sp>
        <p:nvSpPr>
          <p:cNvPr id="22" name="Rectangle 21">
            <a:extLst>
              <a:ext uri="{FF2B5EF4-FFF2-40B4-BE49-F238E27FC236}">
                <a16:creationId xmlns:a16="http://schemas.microsoft.com/office/drawing/2014/main" id="{D6C8A850-F8CA-844D-843F-4AE041A46F00}"/>
              </a:ext>
            </a:extLst>
          </p:cNvPr>
          <p:cNvSpPr/>
          <p:nvPr/>
        </p:nvSpPr>
        <p:spPr>
          <a:xfrm>
            <a:off x="8696777" y="6047172"/>
            <a:ext cx="693283" cy="271687"/>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16558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2E9BB4-E233-4540-A3CB-486A2D82AA0E}"/>
              </a:ext>
            </a:extLst>
          </p:cNvPr>
          <p:cNvSpPr>
            <a:spLocks noGrp="1"/>
          </p:cNvSpPr>
          <p:nvPr>
            <p:ph type="sldNum" sz="quarter" idx="10"/>
          </p:nvPr>
        </p:nvSpPr>
        <p:spPr/>
        <p:txBody>
          <a:bodyPr/>
          <a:lstStyle/>
          <a:p>
            <a:fld id="{A559C790-290C-A040-B331-07958D38869F}" type="slidenum">
              <a:rPr lang="en-CN" smtClean="0"/>
              <a:t>16</a:t>
            </a:fld>
            <a:endParaRPr lang="en-CN"/>
          </a:p>
        </p:txBody>
      </p:sp>
      <p:sp>
        <p:nvSpPr>
          <p:cNvPr id="9" name="TextBox 8">
            <a:extLst>
              <a:ext uri="{FF2B5EF4-FFF2-40B4-BE49-F238E27FC236}">
                <a16:creationId xmlns:a16="http://schemas.microsoft.com/office/drawing/2014/main" id="{6E4B6237-3349-C747-9C85-43E5BBCA0DC2}"/>
              </a:ext>
            </a:extLst>
          </p:cNvPr>
          <p:cNvSpPr txBox="1"/>
          <p:nvPr/>
        </p:nvSpPr>
        <p:spPr>
          <a:xfrm>
            <a:off x="725542" y="1859251"/>
            <a:ext cx="11060809" cy="2308324"/>
          </a:xfrm>
          <a:prstGeom prst="rect">
            <a:avLst/>
          </a:prstGeom>
          <a:noFill/>
        </p:spPr>
        <p:txBody>
          <a:bodyPr wrap="square" rtlCol="0">
            <a:spAutoFit/>
          </a:bodyPr>
          <a:lstStyle/>
          <a:p>
            <a:r>
              <a:rPr lang="en-CN" sz="3600">
                <a:solidFill>
                  <a:srgbClr val="1061C7"/>
                </a:solidFill>
                <a:latin typeface="Arial Rounded MT Bold" panose="020F0704030504030204" pitchFamily="34" charset="77"/>
              </a:rPr>
              <a:t>Case Study 1: </a:t>
            </a:r>
          </a:p>
          <a:p>
            <a:endParaRPr lang="en-CN" sz="3600">
              <a:solidFill>
                <a:srgbClr val="1061C7"/>
              </a:solidFill>
              <a:latin typeface="Arial Rounded MT Bold" panose="020F0704030504030204" pitchFamily="34" charset="77"/>
            </a:endParaRPr>
          </a:p>
          <a:p>
            <a:r>
              <a:rPr lang="en-US" altLang="zh-CN" sz="3600">
                <a:solidFill>
                  <a:srgbClr val="1061C7"/>
                </a:solidFill>
                <a:latin typeface="Arial Rounded MT Bold" panose="020F0704030504030204" pitchFamily="34" charset="77"/>
              </a:rPr>
              <a:t>Routability</a:t>
            </a:r>
            <a:r>
              <a:rPr lang="zh-CN" altLang="en-US" sz="3600">
                <a:solidFill>
                  <a:srgbClr val="1061C7"/>
                </a:solidFill>
                <a:latin typeface="Arial Rounded MT Bold" panose="020F0704030504030204" pitchFamily="34" charset="77"/>
              </a:rPr>
              <a:t> </a:t>
            </a:r>
            <a:r>
              <a:rPr lang="en-US" altLang="zh-CN" sz="3600">
                <a:solidFill>
                  <a:srgbClr val="1061C7"/>
                </a:solidFill>
                <a:latin typeface="Arial Rounded MT Bold" panose="020F0704030504030204" pitchFamily="34" charset="77"/>
              </a:rPr>
              <a:t>Challenges</a:t>
            </a:r>
            <a:endParaRPr lang="en-US" sz="3600">
              <a:solidFill>
                <a:srgbClr val="1061C7"/>
              </a:solidFill>
              <a:latin typeface="Arial Rounded MT Bold" panose="020F0704030504030204" pitchFamily="34" charset="77"/>
            </a:endParaRPr>
          </a:p>
          <a:p>
            <a:endParaRPr lang="en-US" sz="3600">
              <a:solidFill>
                <a:srgbClr val="1061C7"/>
              </a:solidFill>
              <a:latin typeface="Arial Rounded MT Bold" panose="020F0704030504030204" pitchFamily="34" charset="77"/>
            </a:endParaRPr>
          </a:p>
        </p:txBody>
      </p:sp>
    </p:spTree>
    <p:extLst>
      <p:ext uri="{BB962C8B-B14F-4D97-AF65-F5344CB8AC3E}">
        <p14:creationId xmlns:p14="http://schemas.microsoft.com/office/powerpoint/2010/main" val="3641141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2D11-610F-9547-9BB2-66B234006C90}"/>
              </a:ext>
            </a:extLst>
          </p:cNvPr>
          <p:cNvSpPr>
            <a:spLocks noGrp="1"/>
          </p:cNvSpPr>
          <p:nvPr>
            <p:ph type="title"/>
          </p:nvPr>
        </p:nvSpPr>
        <p:spPr/>
        <p:txBody>
          <a:bodyPr/>
          <a:lstStyle/>
          <a:p>
            <a:r>
              <a:rPr lang="en-US"/>
              <a:t>Routability Background</a:t>
            </a:r>
            <a:endParaRPr lang="en-CN"/>
          </a:p>
        </p:txBody>
      </p:sp>
      <p:sp>
        <p:nvSpPr>
          <p:cNvPr id="3" name="Content Placeholder 2">
            <a:extLst>
              <a:ext uri="{FF2B5EF4-FFF2-40B4-BE49-F238E27FC236}">
                <a16:creationId xmlns:a16="http://schemas.microsoft.com/office/drawing/2014/main" id="{F09031C2-B578-FB44-B102-50CCAB6D212B}"/>
              </a:ext>
            </a:extLst>
          </p:cNvPr>
          <p:cNvSpPr>
            <a:spLocks noGrp="1"/>
          </p:cNvSpPr>
          <p:nvPr>
            <p:ph idx="1"/>
          </p:nvPr>
        </p:nvSpPr>
        <p:spPr/>
        <p:txBody>
          <a:bodyPr/>
          <a:lstStyle/>
          <a:p>
            <a:pPr>
              <a:lnSpc>
                <a:spcPct val="140000"/>
              </a:lnSpc>
            </a:pPr>
            <a:r>
              <a:rPr lang="en-US" altLang="zh-CN" sz="2600" dirty="0"/>
              <a:t>Design Rule Checking (DRC)</a:t>
            </a:r>
          </a:p>
          <a:p>
            <a:pPr lvl="1">
              <a:lnSpc>
                <a:spcPct val="140000"/>
              </a:lnSpc>
              <a:buFont typeface="Wingdings" pitchFamily="2" charset="2"/>
              <a:buChar char="Ø"/>
            </a:pPr>
            <a:r>
              <a:rPr lang="en-US" sz="2400" dirty="0"/>
              <a:t> Meeting manufacturing requirements</a:t>
            </a:r>
          </a:p>
          <a:p>
            <a:pPr lvl="1">
              <a:lnSpc>
                <a:spcPct val="140000"/>
              </a:lnSpc>
              <a:buFont typeface="Wingdings" pitchFamily="2" charset="2"/>
              <a:buChar char="Ø"/>
            </a:pPr>
            <a:r>
              <a:rPr lang="en-US" sz="2400" dirty="0"/>
              <a:t> Less DRC violations (DRV) -&gt; better routability </a:t>
            </a:r>
          </a:p>
          <a:p>
            <a:pPr>
              <a:lnSpc>
                <a:spcPct val="140000"/>
              </a:lnSpc>
            </a:pPr>
            <a:r>
              <a:rPr lang="en-US" sz="2800" dirty="0"/>
              <a:t>DRV mitigation </a:t>
            </a:r>
            <a:r>
              <a:rPr lang="en-US" sz="2600" dirty="0"/>
              <a:t>at early stages</a:t>
            </a:r>
          </a:p>
          <a:p>
            <a:pPr lvl="1">
              <a:lnSpc>
                <a:spcPct val="140000"/>
              </a:lnSpc>
              <a:buFont typeface="Wingdings" pitchFamily="2" charset="2"/>
              <a:buChar char="Ø"/>
            </a:pPr>
            <a:r>
              <a:rPr lang="en-US" sz="2400" dirty="0"/>
              <a:t> Requires routability prediction/estimation</a:t>
            </a:r>
          </a:p>
          <a:p>
            <a:pPr>
              <a:lnSpc>
                <a:spcPct val="140000"/>
              </a:lnSpc>
            </a:pPr>
            <a:r>
              <a:rPr lang="en-US" sz="2600" dirty="0"/>
              <a:t>Previous routability (DRV) estimations </a:t>
            </a:r>
          </a:p>
          <a:p>
            <a:pPr lvl="1">
              <a:lnSpc>
                <a:spcPct val="140000"/>
              </a:lnSpc>
              <a:buFont typeface="Wingdings" pitchFamily="2" charset="2"/>
              <a:buChar char="Ø"/>
            </a:pPr>
            <a:r>
              <a:rPr lang="en-US" altLang="zh-CN" sz="2400" dirty="0"/>
              <a:t> ML model on small cropped regions</a:t>
            </a:r>
          </a:p>
          <a:p>
            <a:pPr lvl="1">
              <a:lnSpc>
                <a:spcPct val="140000"/>
              </a:lnSpc>
              <a:buFont typeface="Wingdings" pitchFamily="2" charset="2"/>
              <a:buChar char="Ø"/>
            </a:pPr>
            <a:r>
              <a:rPr lang="en-US" altLang="zh-CN" sz="2400" dirty="0"/>
              <a:t> </a:t>
            </a:r>
            <a:r>
              <a:rPr lang="en-US" altLang="zh-CN" sz="2400" b="1" dirty="0">
                <a:solidFill>
                  <a:srgbClr val="D92D32"/>
                </a:solidFill>
              </a:rPr>
              <a:t>Limited</a:t>
            </a:r>
            <a:r>
              <a:rPr lang="en-US" altLang="zh-CN" sz="2400" dirty="0"/>
              <a:t> receptive field and </a:t>
            </a:r>
            <a:r>
              <a:rPr lang="en-US" altLang="zh-CN" sz="2400" b="1" dirty="0">
                <a:solidFill>
                  <a:srgbClr val="D92D32"/>
                </a:solidFill>
              </a:rPr>
              <a:t>missing</a:t>
            </a:r>
            <a:r>
              <a:rPr lang="en-US" altLang="zh-CN" sz="2400" dirty="0"/>
              <a:t> global information</a:t>
            </a:r>
            <a:endParaRPr lang="en-US" altLang="zh-CN" sz="2600" dirty="0"/>
          </a:p>
          <a:p>
            <a:endParaRPr lang="en-CN" dirty="0"/>
          </a:p>
        </p:txBody>
      </p:sp>
      <p:sp>
        <p:nvSpPr>
          <p:cNvPr id="4" name="Slide Number Placeholder 3">
            <a:extLst>
              <a:ext uri="{FF2B5EF4-FFF2-40B4-BE49-F238E27FC236}">
                <a16:creationId xmlns:a16="http://schemas.microsoft.com/office/drawing/2014/main" id="{5F94C95E-074C-7D49-AB85-1940CC9DF4BF}"/>
              </a:ext>
            </a:extLst>
          </p:cNvPr>
          <p:cNvSpPr>
            <a:spLocks noGrp="1"/>
          </p:cNvSpPr>
          <p:nvPr>
            <p:ph type="sldNum" sz="quarter" idx="10"/>
          </p:nvPr>
        </p:nvSpPr>
        <p:spPr/>
        <p:txBody>
          <a:bodyPr/>
          <a:lstStyle/>
          <a:p>
            <a:fld id="{A559C790-290C-A040-B331-07958D38869F}" type="slidenum">
              <a:rPr lang="en-CN" smtClean="0"/>
              <a:t>17</a:t>
            </a:fld>
            <a:endParaRPr lang="en-CN"/>
          </a:p>
        </p:txBody>
      </p:sp>
      <p:sp>
        <p:nvSpPr>
          <p:cNvPr id="6" name="TextBox 5">
            <a:extLst>
              <a:ext uri="{FF2B5EF4-FFF2-40B4-BE49-F238E27FC236}">
                <a16:creationId xmlns:a16="http://schemas.microsoft.com/office/drawing/2014/main" id="{1F2E4B92-BD87-7049-AB87-30C2ECCBF339}"/>
              </a:ext>
            </a:extLst>
          </p:cNvPr>
          <p:cNvSpPr txBox="1"/>
          <p:nvPr/>
        </p:nvSpPr>
        <p:spPr>
          <a:xfrm>
            <a:off x="7233711" y="4779124"/>
            <a:ext cx="4605748" cy="430887"/>
          </a:xfrm>
          <a:prstGeom prst="rect">
            <a:avLst/>
          </a:prstGeom>
          <a:noFill/>
        </p:spPr>
        <p:txBody>
          <a:bodyPr wrap="none" rtlCol="0">
            <a:spAutoFit/>
          </a:bodyPr>
          <a:lstStyle/>
          <a:p>
            <a:r>
              <a:rPr lang="en-CN" sz="2200"/>
              <a:t>DRC violations (white) on circuit layout</a:t>
            </a:r>
          </a:p>
        </p:txBody>
      </p:sp>
      <p:pic>
        <p:nvPicPr>
          <p:cNvPr id="11" name="Picture 10" descr="Graphical user interface, chart&#10;&#10;Description automatically generated">
            <a:extLst>
              <a:ext uri="{FF2B5EF4-FFF2-40B4-BE49-F238E27FC236}">
                <a16:creationId xmlns:a16="http://schemas.microsoft.com/office/drawing/2014/main" id="{925E3C21-B34B-4046-ACA2-4788BD2AD206}"/>
              </a:ext>
            </a:extLst>
          </p:cNvPr>
          <p:cNvPicPr>
            <a:picLocks noChangeAspect="1"/>
          </p:cNvPicPr>
          <p:nvPr/>
        </p:nvPicPr>
        <p:blipFill>
          <a:blip r:embed="rId3"/>
          <a:stretch>
            <a:fillRect/>
          </a:stretch>
        </p:blipFill>
        <p:spPr>
          <a:xfrm>
            <a:off x="7809346" y="1395138"/>
            <a:ext cx="3294910" cy="3259426"/>
          </a:xfrm>
          <a:prstGeom prst="rect">
            <a:avLst/>
          </a:prstGeom>
        </p:spPr>
      </p:pic>
    </p:spTree>
    <p:extLst>
      <p:ext uri="{BB962C8B-B14F-4D97-AF65-F5344CB8AC3E}">
        <p14:creationId xmlns:p14="http://schemas.microsoft.com/office/powerpoint/2010/main" val="107265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8FEE-3BE8-0246-B8CB-6801309F5395}"/>
              </a:ext>
            </a:extLst>
          </p:cNvPr>
          <p:cNvSpPr>
            <a:spLocks noGrp="1"/>
          </p:cNvSpPr>
          <p:nvPr>
            <p:ph type="title"/>
          </p:nvPr>
        </p:nvSpPr>
        <p:spPr/>
        <p:txBody>
          <a:bodyPr/>
          <a:lstStyle/>
          <a:p>
            <a:r>
              <a:rPr kumimoji="1" lang="en-US" altLang="zh-CN"/>
              <a:t>First</a:t>
            </a:r>
            <a:r>
              <a:rPr kumimoji="1" lang="zh-CN" altLang="en-US"/>
              <a:t> </a:t>
            </a:r>
            <a:r>
              <a:rPr kumimoji="1" lang="en-US" altLang="zh-CN"/>
              <a:t>Deep</a:t>
            </a:r>
            <a:r>
              <a:rPr kumimoji="1" lang="zh-CN" altLang="en-US"/>
              <a:t> </a:t>
            </a:r>
            <a:r>
              <a:rPr kumimoji="1" lang="en-US" altLang="zh-CN"/>
              <a:t>Learning</a:t>
            </a:r>
            <a:r>
              <a:rPr kumimoji="1" lang="zh-CN" altLang="en-US"/>
              <a:t> </a:t>
            </a:r>
            <a:r>
              <a:rPr kumimoji="1" lang="en-US" altLang="zh-CN"/>
              <a:t>Method</a:t>
            </a:r>
            <a:r>
              <a:rPr kumimoji="1" lang="zh-CN" altLang="en-US"/>
              <a:t> </a:t>
            </a:r>
            <a:r>
              <a:rPr kumimoji="1" lang="en-US" altLang="zh-TW"/>
              <a:t>for Routability Prediction</a:t>
            </a:r>
            <a:endParaRPr lang="en-CN"/>
          </a:p>
        </p:txBody>
      </p:sp>
      <p:sp>
        <p:nvSpPr>
          <p:cNvPr id="3" name="Content Placeholder 2">
            <a:extLst>
              <a:ext uri="{FF2B5EF4-FFF2-40B4-BE49-F238E27FC236}">
                <a16:creationId xmlns:a16="http://schemas.microsoft.com/office/drawing/2014/main" id="{CB15A7D8-531A-6E4D-ADA7-75F417C83A83}"/>
              </a:ext>
            </a:extLst>
          </p:cNvPr>
          <p:cNvSpPr>
            <a:spLocks noGrp="1"/>
          </p:cNvSpPr>
          <p:nvPr>
            <p:ph idx="1"/>
          </p:nvPr>
        </p:nvSpPr>
        <p:spPr>
          <a:xfrm>
            <a:off x="478800" y="1170000"/>
            <a:ext cx="10940730" cy="4950000"/>
          </a:xfrm>
        </p:spPr>
        <p:txBody>
          <a:bodyPr/>
          <a:lstStyle/>
          <a:p>
            <a:pPr>
              <a:lnSpc>
                <a:spcPct val="110000"/>
              </a:lnSpc>
            </a:pPr>
            <a:r>
              <a:rPr lang="en-US"/>
              <a:t>Task 1: </a:t>
            </a:r>
            <a:r>
              <a:rPr lang="en-US" altLang="zh-CN"/>
              <a:t>which</a:t>
            </a:r>
            <a:r>
              <a:rPr lang="zh-CN" altLang="en-US"/>
              <a:t> </a:t>
            </a:r>
            <a:r>
              <a:rPr lang="en-US" altLang="zh-CN"/>
              <a:t>one</a:t>
            </a:r>
            <a:r>
              <a:rPr lang="zh-CN" altLang="en-US"/>
              <a:t> </a:t>
            </a:r>
            <a:r>
              <a:rPr lang="en-US" altLang="zh-CN"/>
              <a:t>will</a:t>
            </a:r>
            <a:r>
              <a:rPr lang="zh-CN" altLang="en-US"/>
              <a:t> </a:t>
            </a:r>
            <a:r>
              <a:rPr lang="en-US" altLang="zh-CN"/>
              <a:t>result</a:t>
            </a:r>
            <a:r>
              <a:rPr lang="zh-CN" altLang="en-US"/>
              <a:t> </a:t>
            </a:r>
            <a:r>
              <a:rPr lang="en-US" altLang="zh-CN"/>
              <a:t>in</a:t>
            </a:r>
            <a:r>
              <a:rPr lang="zh-CN" altLang="en-US"/>
              <a:t> </a:t>
            </a:r>
            <a:r>
              <a:rPr lang="en-US" altLang="zh-CN"/>
              <a:t>less</a:t>
            </a:r>
            <a:r>
              <a:rPr lang="zh-CN" altLang="en-US"/>
              <a:t> </a:t>
            </a:r>
            <a:r>
              <a:rPr lang="en-US" altLang="zh-CN"/>
              <a:t>DRV count?</a:t>
            </a:r>
            <a:endParaRPr lang="en-US"/>
          </a:p>
          <a:p>
            <a:pPr lvl="1">
              <a:lnSpc>
                <a:spcPct val="110000"/>
              </a:lnSpc>
            </a:pPr>
            <a:endParaRPr lang="en-US" sz="2400" b="1"/>
          </a:p>
          <a:p>
            <a:pPr lvl="1">
              <a:lnSpc>
                <a:spcPct val="110000"/>
              </a:lnSpc>
            </a:pPr>
            <a:endParaRPr lang="en-US" sz="2400" b="1"/>
          </a:p>
          <a:p>
            <a:pPr lvl="1">
              <a:lnSpc>
                <a:spcPct val="110000"/>
              </a:lnSpc>
            </a:pPr>
            <a:endParaRPr lang="en-US" sz="2400" b="1"/>
          </a:p>
          <a:p>
            <a:pPr marL="457200" lvl="1" indent="0">
              <a:lnSpc>
                <a:spcPct val="110000"/>
              </a:lnSpc>
              <a:buNone/>
            </a:pPr>
            <a:endParaRPr lang="en-US" sz="2400" b="1"/>
          </a:p>
          <a:p>
            <a:pPr marL="457200" lvl="1" indent="0">
              <a:lnSpc>
                <a:spcPct val="110000"/>
              </a:lnSpc>
              <a:buNone/>
            </a:pPr>
            <a:endParaRPr lang="en-US" sz="1200" b="1"/>
          </a:p>
          <a:p>
            <a:pPr>
              <a:lnSpc>
                <a:spcPct val="110000"/>
              </a:lnSpc>
            </a:pPr>
            <a:r>
              <a:rPr lang="en-US"/>
              <a:t>Task 2: w</a:t>
            </a:r>
            <a:r>
              <a:rPr lang="en-US" altLang="zh-CN"/>
              <a:t>here</a:t>
            </a:r>
            <a:r>
              <a:rPr lang="zh-CN" altLang="en-US"/>
              <a:t> </a:t>
            </a:r>
            <a:r>
              <a:rPr lang="en-US" altLang="zh-CN"/>
              <a:t>are</a:t>
            </a:r>
            <a:r>
              <a:rPr lang="zh-CN" altLang="en-US"/>
              <a:t> </a:t>
            </a:r>
            <a:r>
              <a:rPr lang="en-US" altLang="zh-CN"/>
              <a:t>DRC</a:t>
            </a:r>
            <a:r>
              <a:rPr lang="zh-CN" altLang="en-US"/>
              <a:t> </a:t>
            </a:r>
            <a:r>
              <a:rPr lang="en-US" altLang="zh-CN"/>
              <a:t>violations?</a:t>
            </a:r>
            <a:endParaRPr lang="en-US" sz="2400"/>
          </a:p>
          <a:p>
            <a:endParaRPr lang="en-CN"/>
          </a:p>
        </p:txBody>
      </p:sp>
      <p:sp>
        <p:nvSpPr>
          <p:cNvPr id="4" name="Slide Number Placeholder 3">
            <a:extLst>
              <a:ext uri="{FF2B5EF4-FFF2-40B4-BE49-F238E27FC236}">
                <a16:creationId xmlns:a16="http://schemas.microsoft.com/office/drawing/2014/main" id="{AF2DCABC-93A3-2B48-8339-B4DF84204301}"/>
              </a:ext>
            </a:extLst>
          </p:cNvPr>
          <p:cNvSpPr>
            <a:spLocks noGrp="1"/>
          </p:cNvSpPr>
          <p:nvPr>
            <p:ph type="sldNum" sz="quarter" idx="10"/>
          </p:nvPr>
        </p:nvSpPr>
        <p:spPr/>
        <p:txBody>
          <a:bodyPr/>
          <a:lstStyle/>
          <a:p>
            <a:fld id="{A559C790-290C-A040-B331-07958D38869F}" type="slidenum">
              <a:rPr lang="en-CN" smtClean="0"/>
              <a:t>18</a:t>
            </a:fld>
            <a:endParaRPr lang="en-CN"/>
          </a:p>
        </p:txBody>
      </p:sp>
      <p:pic>
        <p:nvPicPr>
          <p:cNvPr id="32" name="Picture 31" descr="A picture containing text, cat, sitting, indoor&#10;&#10;Description automatically generated">
            <a:extLst>
              <a:ext uri="{FF2B5EF4-FFF2-40B4-BE49-F238E27FC236}">
                <a16:creationId xmlns:a16="http://schemas.microsoft.com/office/drawing/2014/main" id="{24F4EE47-2063-A64B-92A8-70F933396546}"/>
              </a:ext>
            </a:extLst>
          </p:cNvPr>
          <p:cNvPicPr>
            <a:picLocks noChangeAspect="1"/>
          </p:cNvPicPr>
          <p:nvPr/>
        </p:nvPicPr>
        <p:blipFill>
          <a:blip r:embed="rId3"/>
          <a:stretch>
            <a:fillRect/>
          </a:stretch>
        </p:blipFill>
        <p:spPr>
          <a:xfrm>
            <a:off x="7247475" y="1992511"/>
            <a:ext cx="1384051" cy="1384051"/>
          </a:xfrm>
          <a:prstGeom prst="rect">
            <a:avLst/>
          </a:prstGeom>
        </p:spPr>
      </p:pic>
      <p:sp>
        <p:nvSpPr>
          <p:cNvPr id="33" name="Arrow: Right 76">
            <a:extLst>
              <a:ext uri="{FF2B5EF4-FFF2-40B4-BE49-F238E27FC236}">
                <a16:creationId xmlns:a16="http://schemas.microsoft.com/office/drawing/2014/main" id="{D85645CF-265B-B44D-AB2B-ABF455BF4182}"/>
              </a:ext>
            </a:extLst>
          </p:cNvPr>
          <p:cNvSpPr/>
          <p:nvPr/>
        </p:nvSpPr>
        <p:spPr>
          <a:xfrm>
            <a:off x="8763427" y="2505831"/>
            <a:ext cx="599158"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7C64F31-054F-8F4C-9A65-741613BF6D26}"/>
              </a:ext>
            </a:extLst>
          </p:cNvPr>
          <p:cNvSpPr txBox="1"/>
          <p:nvPr/>
        </p:nvSpPr>
        <p:spPr>
          <a:xfrm>
            <a:off x="9494486" y="2493541"/>
            <a:ext cx="1019574" cy="369332"/>
          </a:xfrm>
          <a:prstGeom prst="rect">
            <a:avLst/>
          </a:prstGeom>
          <a:noFill/>
        </p:spPr>
        <p:txBody>
          <a:bodyPr wrap="none" rtlCol="0">
            <a:spAutoFit/>
          </a:bodyPr>
          <a:lstStyle/>
          <a:p>
            <a:r>
              <a:rPr lang="en-US" altLang="zh-CN" b="1" u="sng"/>
              <a:t>cat</a:t>
            </a:r>
            <a:r>
              <a:rPr lang="zh-CN" altLang="en-US"/>
              <a:t> </a:t>
            </a:r>
            <a:r>
              <a:rPr lang="en-US" altLang="zh-CN"/>
              <a:t>/</a:t>
            </a:r>
            <a:r>
              <a:rPr lang="zh-CN" altLang="en-US"/>
              <a:t> </a:t>
            </a:r>
            <a:r>
              <a:rPr lang="en-US" altLang="zh-CN" strike="sngStrike"/>
              <a:t>dog</a:t>
            </a:r>
            <a:endParaRPr lang="en-CN" strike="sngStrike"/>
          </a:p>
        </p:txBody>
      </p:sp>
      <p:sp>
        <p:nvSpPr>
          <p:cNvPr id="36" name="Arrow: Right 76">
            <a:extLst>
              <a:ext uri="{FF2B5EF4-FFF2-40B4-BE49-F238E27FC236}">
                <a16:creationId xmlns:a16="http://schemas.microsoft.com/office/drawing/2014/main" id="{A9039AE8-8C8A-CE4B-8E8A-D4918A16E756}"/>
              </a:ext>
            </a:extLst>
          </p:cNvPr>
          <p:cNvSpPr/>
          <p:nvPr/>
        </p:nvSpPr>
        <p:spPr>
          <a:xfrm>
            <a:off x="8730327" y="5038877"/>
            <a:ext cx="416409"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D214ACF-BC3D-1E40-9238-DE9DA99B36DD}"/>
              </a:ext>
            </a:extLst>
          </p:cNvPr>
          <p:cNvPicPr>
            <a:picLocks noChangeAspect="1"/>
          </p:cNvPicPr>
          <p:nvPr/>
        </p:nvPicPr>
        <p:blipFill rotWithShape="1">
          <a:blip r:embed="rId4"/>
          <a:srcRect l="3941" r="50129"/>
          <a:stretch/>
        </p:blipFill>
        <p:spPr>
          <a:xfrm>
            <a:off x="7256963" y="4532113"/>
            <a:ext cx="1380780" cy="1127357"/>
          </a:xfrm>
          <a:prstGeom prst="rect">
            <a:avLst/>
          </a:prstGeom>
        </p:spPr>
      </p:pic>
      <p:pic>
        <p:nvPicPr>
          <p:cNvPr id="38" name="Picture 37">
            <a:extLst>
              <a:ext uri="{FF2B5EF4-FFF2-40B4-BE49-F238E27FC236}">
                <a16:creationId xmlns:a16="http://schemas.microsoft.com/office/drawing/2014/main" id="{6CD2BDBE-1D3A-7A46-BF89-7B600A99B5D2}"/>
              </a:ext>
            </a:extLst>
          </p:cNvPr>
          <p:cNvPicPr>
            <a:picLocks noChangeAspect="1"/>
          </p:cNvPicPr>
          <p:nvPr/>
        </p:nvPicPr>
        <p:blipFill rotWithShape="1">
          <a:blip r:embed="rId4"/>
          <a:srcRect l="50000"/>
          <a:stretch/>
        </p:blipFill>
        <p:spPr>
          <a:xfrm>
            <a:off x="9174005" y="4545960"/>
            <a:ext cx="1475488" cy="1106616"/>
          </a:xfrm>
          <a:prstGeom prst="rect">
            <a:avLst/>
          </a:prstGeom>
        </p:spPr>
      </p:pic>
      <p:sp>
        <p:nvSpPr>
          <p:cNvPr id="39" name="TextBox 38">
            <a:extLst>
              <a:ext uri="{FF2B5EF4-FFF2-40B4-BE49-F238E27FC236}">
                <a16:creationId xmlns:a16="http://schemas.microsoft.com/office/drawing/2014/main" id="{9CA940A1-875E-B540-B8BD-5D81E8CCFB0F}"/>
              </a:ext>
            </a:extLst>
          </p:cNvPr>
          <p:cNvSpPr txBox="1"/>
          <p:nvPr/>
        </p:nvSpPr>
        <p:spPr>
          <a:xfrm>
            <a:off x="9771993" y="4954466"/>
            <a:ext cx="471347" cy="369332"/>
          </a:xfrm>
          <a:prstGeom prst="rect">
            <a:avLst/>
          </a:prstGeom>
          <a:noFill/>
        </p:spPr>
        <p:txBody>
          <a:bodyPr wrap="none" rtlCol="0">
            <a:spAutoFit/>
          </a:bodyPr>
          <a:lstStyle/>
          <a:p>
            <a:r>
              <a:rPr lang="en-US" altLang="zh-CN"/>
              <a:t>cat</a:t>
            </a:r>
            <a:endParaRPr lang="en-CN" strike="sngStrike"/>
          </a:p>
        </p:txBody>
      </p:sp>
      <p:sp>
        <p:nvSpPr>
          <p:cNvPr id="40" name="TextBox 39">
            <a:extLst>
              <a:ext uri="{FF2B5EF4-FFF2-40B4-BE49-F238E27FC236}">
                <a16:creationId xmlns:a16="http://schemas.microsoft.com/office/drawing/2014/main" id="{BE5B8017-E712-CF41-9DAB-219374CBC41E}"/>
              </a:ext>
            </a:extLst>
          </p:cNvPr>
          <p:cNvSpPr txBox="1"/>
          <p:nvPr/>
        </p:nvSpPr>
        <p:spPr>
          <a:xfrm>
            <a:off x="7755543" y="3435807"/>
            <a:ext cx="2632452" cy="369332"/>
          </a:xfrm>
          <a:prstGeom prst="rect">
            <a:avLst/>
          </a:prstGeom>
          <a:noFill/>
        </p:spPr>
        <p:txBody>
          <a:bodyPr wrap="none" rtlCol="0">
            <a:spAutoFit/>
          </a:bodyPr>
          <a:lstStyle/>
          <a:p>
            <a:r>
              <a:rPr lang="en-US" altLang="zh-CN"/>
              <a:t>Customized</a:t>
            </a:r>
            <a:r>
              <a:rPr lang="zh-CN" altLang="en-US"/>
              <a:t> </a:t>
            </a:r>
            <a:r>
              <a:rPr lang="en-US" altLang="zh-CN"/>
              <a:t>CNN</a:t>
            </a:r>
            <a:r>
              <a:rPr lang="zh-CN" altLang="en-US"/>
              <a:t> </a:t>
            </a:r>
            <a:r>
              <a:rPr lang="en-US" altLang="zh-CN"/>
              <a:t>methods</a:t>
            </a:r>
            <a:endParaRPr lang="en-CN"/>
          </a:p>
        </p:txBody>
      </p:sp>
      <p:sp>
        <p:nvSpPr>
          <p:cNvPr id="41" name="TextBox 40">
            <a:extLst>
              <a:ext uri="{FF2B5EF4-FFF2-40B4-BE49-F238E27FC236}">
                <a16:creationId xmlns:a16="http://schemas.microsoft.com/office/drawing/2014/main" id="{55DD11DC-1FC1-D241-8106-15058B1304AF}"/>
              </a:ext>
            </a:extLst>
          </p:cNvPr>
          <p:cNvSpPr txBox="1"/>
          <p:nvPr/>
        </p:nvSpPr>
        <p:spPr>
          <a:xfrm>
            <a:off x="7755542" y="5715768"/>
            <a:ext cx="2587118" cy="369332"/>
          </a:xfrm>
          <a:prstGeom prst="rect">
            <a:avLst/>
          </a:prstGeom>
          <a:noFill/>
        </p:spPr>
        <p:txBody>
          <a:bodyPr wrap="none" rtlCol="0">
            <a:spAutoFit/>
          </a:bodyPr>
          <a:lstStyle/>
          <a:p>
            <a:r>
              <a:rPr lang="en-US" altLang="zh-CN"/>
              <a:t>Customized</a:t>
            </a:r>
            <a:r>
              <a:rPr lang="zh-CN" altLang="en-US"/>
              <a:t> </a:t>
            </a:r>
            <a:r>
              <a:rPr lang="en-US" altLang="zh-CN"/>
              <a:t>FCN</a:t>
            </a:r>
            <a:r>
              <a:rPr lang="zh-CN" altLang="en-US"/>
              <a:t> </a:t>
            </a:r>
            <a:r>
              <a:rPr lang="en-US" altLang="zh-CN"/>
              <a:t>methods</a:t>
            </a:r>
            <a:endParaRPr lang="en-CN"/>
          </a:p>
        </p:txBody>
      </p:sp>
      <p:grpSp>
        <p:nvGrpSpPr>
          <p:cNvPr id="27" name="Group 26">
            <a:extLst>
              <a:ext uri="{FF2B5EF4-FFF2-40B4-BE49-F238E27FC236}">
                <a16:creationId xmlns:a16="http://schemas.microsoft.com/office/drawing/2014/main" id="{B9899F0C-2B33-1D47-99E3-660A7AC2AB69}"/>
              </a:ext>
            </a:extLst>
          </p:cNvPr>
          <p:cNvGrpSpPr/>
          <p:nvPr/>
        </p:nvGrpSpPr>
        <p:grpSpPr>
          <a:xfrm>
            <a:off x="971095" y="2024661"/>
            <a:ext cx="5370910" cy="1504885"/>
            <a:chOff x="971095" y="2024661"/>
            <a:chExt cx="5370910" cy="1504885"/>
          </a:xfrm>
        </p:grpSpPr>
        <p:grpSp>
          <p:nvGrpSpPr>
            <p:cNvPr id="5" name="Group 4">
              <a:extLst>
                <a:ext uri="{FF2B5EF4-FFF2-40B4-BE49-F238E27FC236}">
                  <a16:creationId xmlns:a16="http://schemas.microsoft.com/office/drawing/2014/main" id="{C09E41BA-0A98-1241-8917-87B75F683F7D}"/>
                </a:ext>
              </a:extLst>
            </p:cNvPr>
            <p:cNvGrpSpPr/>
            <p:nvPr/>
          </p:nvGrpSpPr>
          <p:grpSpPr>
            <a:xfrm>
              <a:off x="971095" y="2024661"/>
              <a:ext cx="5370910" cy="1050015"/>
              <a:chOff x="1718202" y="2522721"/>
              <a:chExt cx="5809488" cy="1264202"/>
            </a:xfrm>
          </p:grpSpPr>
          <p:sp>
            <p:nvSpPr>
              <p:cNvPr id="6" name="Rectangle 5">
                <a:extLst>
                  <a:ext uri="{FF2B5EF4-FFF2-40B4-BE49-F238E27FC236}">
                    <a16:creationId xmlns:a16="http://schemas.microsoft.com/office/drawing/2014/main" id="{0A07A0A3-4D57-1545-AAB9-E53381EB54A2}"/>
                  </a:ext>
                </a:extLst>
              </p:cNvPr>
              <p:cNvSpPr/>
              <p:nvPr/>
            </p:nvSpPr>
            <p:spPr>
              <a:xfrm>
                <a:off x="1866537" y="2583681"/>
                <a:ext cx="790555" cy="550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890B63-B026-BF47-9941-D46F208889E4}"/>
                  </a:ext>
                </a:extLst>
              </p:cNvPr>
              <p:cNvSpPr/>
              <p:nvPr/>
            </p:nvSpPr>
            <p:spPr>
              <a:xfrm>
                <a:off x="1718202" y="2522721"/>
                <a:ext cx="2438400" cy="126420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EA675B-6180-2F41-8E1C-B37718C8AABE}"/>
                  </a:ext>
                </a:extLst>
              </p:cNvPr>
              <p:cNvSpPr/>
              <p:nvPr/>
            </p:nvSpPr>
            <p:spPr>
              <a:xfrm>
                <a:off x="1855950" y="3274642"/>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23C63E-9CAF-AB47-9B9F-5C3841BF9917}"/>
                  </a:ext>
                </a:extLst>
              </p:cNvPr>
              <p:cNvSpPr/>
              <p:nvPr/>
            </p:nvSpPr>
            <p:spPr>
              <a:xfrm>
                <a:off x="2946397" y="2605210"/>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C847E3-34D1-114E-B1B7-64F1623A66B0}"/>
                  </a:ext>
                </a:extLst>
              </p:cNvPr>
              <p:cNvSpPr/>
              <p:nvPr/>
            </p:nvSpPr>
            <p:spPr>
              <a:xfrm>
                <a:off x="6608382" y="3127614"/>
                <a:ext cx="790555" cy="550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1D0032-1FC1-FF4E-ACD3-1170031B5052}"/>
                  </a:ext>
                </a:extLst>
              </p:cNvPr>
              <p:cNvSpPr/>
              <p:nvPr/>
            </p:nvSpPr>
            <p:spPr>
              <a:xfrm>
                <a:off x="5089290" y="2522721"/>
                <a:ext cx="2438400" cy="126420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5E2DE2-F2EA-3144-B024-39493B896551}"/>
                  </a:ext>
                </a:extLst>
              </p:cNvPr>
              <p:cNvSpPr/>
              <p:nvPr/>
            </p:nvSpPr>
            <p:spPr>
              <a:xfrm>
                <a:off x="5236033" y="3154822"/>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05347C-208F-014D-8CB9-0C35EEA7BBE3}"/>
                  </a:ext>
                </a:extLst>
              </p:cNvPr>
              <p:cNvSpPr/>
              <p:nvPr/>
            </p:nvSpPr>
            <p:spPr>
              <a:xfrm>
                <a:off x="6317485" y="2605210"/>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descr="A picture containing text, plant&#10;&#10;Description automatically generated">
              <a:extLst>
                <a:ext uri="{FF2B5EF4-FFF2-40B4-BE49-F238E27FC236}">
                  <a16:creationId xmlns:a16="http://schemas.microsoft.com/office/drawing/2014/main" id="{A0C1C4D9-3122-574D-BC47-52CE4681A31E}"/>
                </a:ext>
              </a:extLst>
            </p:cNvPr>
            <p:cNvPicPr>
              <a:picLocks noChangeAspect="1"/>
            </p:cNvPicPr>
            <p:nvPr/>
          </p:nvPicPr>
          <p:blipFill>
            <a:blip r:embed="rId5"/>
            <a:stretch>
              <a:fillRect/>
            </a:stretch>
          </p:blipFill>
          <p:spPr>
            <a:xfrm>
              <a:off x="3055201" y="2135310"/>
              <a:ext cx="1062271" cy="892665"/>
            </a:xfrm>
            <a:prstGeom prst="rect">
              <a:avLst/>
            </a:prstGeom>
          </p:spPr>
        </p:pic>
        <p:sp>
          <p:nvSpPr>
            <p:cNvPr id="14" name="TextBox 13">
              <a:extLst>
                <a:ext uri="{FF2B5EF4-FFF2-40B4-BE49-F238E27FC236}">
                  <a16:creationId xmlns:a16="http://schemas.microsoft.com/office/drawing/2014/main" id="{A6F0F525-AB58-7C49-AED4-4B9C101B3D22}"/>
                </a:ext>
              </a:extLst>
            </p:cNvPr>
            <p:cNvSpPr txBox="1"/>
            <p:nvPr/>
          </p:nvSpPr>
          <p:spPr>
            <a:xfrm>
              <a:off x="1544625" y="3154621"/>
              <a:ext cx="995529" cy="369332"/>
            </a:xfrm>
            <a:prstGeom prst="rect">
              <a:avLst/>
            </a:prstGeom>
            <a:noFill/>
          </p:spPr>
          <p:txBody>
            <a:bodyPr wrap="none" rtlCol="0">
              <a:spAutoFit/>
            </a:bodyPr>
            <a:lstStyle/>
            <a:p>
              <a:r>
                <a:rPr lang="en-US" altLang="zh-CN" b="1"/>
                <a:t>Layout</a:t>
              </a:r>
              <a:r>
                <a:rPr lang="zh-CN" altLang="en-US" b="1"/>
                <a:t> </a:t>
              </a:r>
              <a:r>
                <a:rPr lang="en-US" altLang="zh-CN" b="1"/>
                <a:t>1</a:t>
              </a:r>
              <a:endParaRPr lang="en-CN" b="1"/>
            </a:p>
          </p:txBody>
        </p:sp>
        <p:sp>
          <p:nvSpPr>
            <p:cNvPr id="43" name="TextBox 42">
              <a:extLst>
                <a:ext uri="{FF2B5EF4-FFF2-40B4-BE49-F238E27FC236}">
                  <a16:creationId xmlns:a16="http://schemas.microsoft.com/office/drawing/2014/main" id="{FFC8E80E-C300-954B-B77E-36426EBAF118}"/>
                </a:ext>
              </a:extLst>
            </p:cNvPr>
            <p:cNvSpPr txBox="1"/>
            <p:nvPr/>
          </p:nvSpPr>
          <p:spPr>
            <a:xfrm>
              <a:off x="4678475" y="3160214"/>
              <a:ext cx="995529" cy="369332"/>
            </a:xfrm>
            <a:prstGeom prst="rect">
              <a:avLst/>
            </a:prstGeom>
            <a:noFill/>
          </p:spPr>
          <p:txBody>
            <a:bodyPr wrap="none" rtlCol="0">
              <a:spAutoFit/>
            </a:bodyPr>
            <a:lstStyle/>
            <a:p>
              <a:r>
                <a:rPr lang="en-US" altLang="zh-CN" b="1"/>
                <a:t>Layout</a:t>
              </a:r>
              <a:r>
                <a:rPr lang="zh-CN" altLang="en-US" b="1"/>
                <a:t> </a:t>
              </a:r>
              <a:r>
                <a:rPr lang="en-US" altLang="zh-CN" b="1"/>
                <a:t>2</a:t>
              </a:r>
              <a:endParaRPr lang="en-CN" b="1"/>
            </a:p>
          </p:txBody>
        </p:sp>
      </p:grpSp>
      <p:grpSp>
        <p:nvGrpSpPr>
          <p:cNvPr id="30" name="Group 29">
            <a:extLst>
              <a:ext uri="{FF2B5EF4-FFF2-40B4-BE49-F238E27FC236}">
                <a16:creationId xmlns:a16="http://schemas.microsoft.com/office/drawing/2014/main" id="{55B88123-1D33-DE4C-B9D5-FA1507F95542}"/>
              </a:ext>
            </a:extLst>
          </p:cNvPr>
          <p:cNvGrpSpPr/>
          <p:nvPr/>
        </p:nvGrpSpPr>
        <p:grpSpPr>
          <a:xfrm>
            <a:off x="962559" y="4567013"/>
            <a:ext cx="5205112" cy="1427792"/>
            <a:chOff x="962559" y="4567013"/>
            <a:chExt cx="5205112" cy="1427792"/>
          </a:xfrm>
        </p:grpSpPr>
        <p:grpSp>
          <p:nvGrpSpPr>
            <p:cNvPr id="15" name="Group 14">
              <a:extLst>
                <a:ext uri="{FF2B5EF4-FFF2-40B4-BE49-F238E27FC236}">
                  <a16:creationId xmlns:a16="http://schemas.microsoft.com/office/drawing/2014/main" id="{0A28999D-3D1F-EE4E-9FE8-F854E4EB6E27}"/>
                </a:ext>
              </a:extLst>
            </p:cNvPr>
            <p:cNvGrpSpPr/>
            <p:nvPr/>
          </p:nvGrpSpPr>
          <p:grpSpPr>
            <a:xfrm>
              <a:off x="962559" y="4567013"/>
              <a:ext cx="5205112" cy="1037279"/>
              <a:chOff x="1761745" y="5111539"/>
              <a:chExt cx="5891447" cy="1299399"/>
            </a:xfrm>
          </p:grpSpPr>
          <p:sp>
            <p:nvSpPr>
              <p:cNvPr id="16" name="Rectangle 15">
                <a:extLst>
                  <a:ext uri="{FF2B5EF4-FFF2-40B4-BE49-F238E27FC236}">
                    <a16:creationId xmlns:a16="http://schemas.microsoft.com/office/drawing/2014/main" id="{352BCCA7-C171-F84A-A149-2F20D8F2C7A6}"/>
                  </a:ext>
                </a:extLst>
              </p:cNvPr>
              <p:cNvSpPr/>
              <p:nvPr/>
            </p:nvSpPr>
            <p:spPr>
              <a:xfrm>
                <a:off x="1910080" y="5207696"/>
                <a:ext cx="790555" cy="550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3CF80C-E667-244E-B953-C17A2590CA47}"/>
                  </a:ext>
                </a:extLst>
              </p:cNvPr>
              <p:cNvSpPr/>
              <p:nvPr/>
            </p:nvSpPr>
            <p:spPr>
              <a:xfrm>
                <a:off x="1761745" y="5146736"/>
                <a:ext cx="2438400" cy="126420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3EA541-AC3D-A848-89FB-EF7571302350}"/>
                  </a:ext>
                </a:extLst>
              </p:cNvPr>
              <p:cNvSpPr/>
              <p:nvPr/>
            </p:nvSpPr>
            <p:spPr>
              <a:xfrm>
                <a:off x="1899493" y="5898657"/>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D569B97-E0AD-7B46-8615-8AA7AC01C4DF}"/>
                  </a:ext>
                </a:extLst>
              </p:cNvPr>
              <p:cNvSpPr/>
              <p:nvPr/>
            </p:nvSpPr>
            <p:spPr>
              <a:xfrm>
                <a:off x="2989940" y="5229225"/>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2F1813-8FA8-A943-BD25-3B8A473D696A}"/>
                  </a:ext>
                </a:extLst>
              </p:cNvPr>
              <p:cNvSpPr/>
              <p:nvPr/>
            </p:nvSpPr>
            <p:spPr>
              <a:xfrm>
                <a:off x="5363127" y="5207696"/>
                <a:ext cx="790555" cy="550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06DCDB-0FF3-3D4B-AEED-90600676715D}"/>
                  </a:ext>
                </a:extLst>
              </p:cNvPr>
              <p:cNvSpPr/>
              <p:nvPr/>
            </p:nvSpPr>
            <p:spPr>
              <a:xfrm>
                <a:off x="5214792" y="5146736"/>
                <a:ext cx="2438400" cy="126420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292EF6-FFB5-3B40-861E-2ED12A41668E}"/>
                  </a:ext>
                </a:extLst>
              </p:cNvPr>
              <p:cNvSpPr/>
              <p:nvPr/>
            </p:nvSpPr>
            <p:spPr>
              <a:xfrm>
                <a:off x="5352540" y="5898657"/>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8AD6D93-C820-E848-A95B-02A497E84E85}"/>
                  </a:ext>
                </a:extLst>
              </p:cNvPr>
              <p:cNvSpPr/>
              <p:nvPr/>
            </p:nvSpPr>
            <p:spPr>
              <a:xfrm>
                <a:off x="6442987" y="5229225"/>
                <a:ext cx="1081452" cy="37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27">
                <a:extLst>
                  <a:ext uri="{FF2B5EF4-FFF2-40B4-BE49-F238E27FC236}">
                    <a16:creationId xmlns:a16="http://schemas.microsoft.com/office/drawing/2014/main" id="{3EAAB002-62E8-A24F-A14E-75A37DF2B959}"/>
                  </a:ext>
                </a:extLst>
              </p:cNvPr>
              <p:cNvSpPr/>
              <p:nvPr/>
            </p:nvSpPr>
            <p:spPr>
              <a:xfrm>
                <a:off x="5850659" y="5692807"/>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8">
                <a:extLst>
                  <a:ext uri="{FF2B5EF4-FFF2-40B4-BE49-F238E27FC236}">
                    <a16:creationId xmlns:a16="http://schemas.microsoft.com/office/drawing/2014/main" id="{16A1F5A6-4FD0-3940-8AB0-5982661699F9}"/>
                  </a:ext>
                </a:extLst>
              </p:cNvPr>
              <p:cNvSpPr/>
              <p:nvPr/>
            </p:nvSpPr>
            <p:spPr>
              <a:xfrm>
                <a:off x="6687437" y="5111539"/>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y 29">
                <a:extLst>
                  <a:ext uri="{FF2B5EF4-FFF2-40B4-BE49-F238E27FC236}">
                    <a16:creationId xmlns:a16="http://schemas.microsoft.com/office/drawing/2014/main" id="{8E4D426A-6627-DD43-8EE4-F30D60F738DF}"/>
                  </a:ext>
                </a:extLst>
              </p:cNvPr>
              <p:cNvSpPr/>
              <p:nvPr/>
            </p:nvSpPr>
            <p:spPr>
              <a:xfrm>
                <a:off x="7392833" y="5471295"/>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Graphic 27">
              <a:extLst>
                <a:ext uri="{FF2B5EF4-FFF2-40B4-BE49-F238E27FC236}">
                  <a16:creationId xmlns:a16="http://schemas.microsoft.com/office/drawing/2014/main" id="{6F4190E9-FF32-0544-90EA-E015C8C89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6685" y="4800957"/>
              <a:ext cx="1050015" cy="1050015"/>
            </a:xfrm>
            <a:prstGeom prst="rect">
              <a:avLst/>
            </a:prstGeom>
          </p:spPr>
        </p:pic>
        <p:sp>
          <p:nvSpPr>
            <p:cNvPr id="29" name="Down Arrow 28">
              <a:extLst>
                <a:ext uri="{FF2B5EF4-FFF2-40B4-BE49-F238E27FC236}">
                  <a16:creationId xmlns:a16="http://schemas.microsoft.com/office/drawing/2014/main" id="{E0935D75-7067-F44A-ACF7-8860A42E950C}"/>
                </a:ext>
              </a:extLst>
            </p:cNvPr>
            <p:cNvSpPr/>
            <p:nvPr/>
          </p:nvSpPr>
          <p:spPr>
            <a:xfrm rot="16200000" flipH="1">
              <a:off x="3466782" y="4740909"/>
              <a:ext cx="239110" cy="792773"/>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TextBox 43">
              <a:extLst>
                <a:ext uri="{FF2B5EF4-FFF2-40B4-BE49-F238E27FC236}">
                  <a16:creationId xmlns:a16="http://schemas.microsoft.com/office/drawing/2014/main" id="{3B6D398D-893C-174D-8ED2-42AC1539C3D5}"/>
                </a:ext>
              </a:extLst>
            </p:cNvPr>
            <p:cNvSpPr txBox="1"/>
            <p:nvPr/>
          </p:nvSpPr>
          <p:spPr>
            <a:xfrm>
              <a:off x="1558239" y="5625473"/>
              <a:ext cx="995529" cy="369332"/>
            </a:xfrm>
            <a:prstGeom prst="rect">
              <a:avLst/>
            </a:prstGeom>
            <a:noFill/>
          </p:spPr>
          <p:txBody>
            <a:bodyPr wrap="none" rtlCol="0">
              <a:spAutoFit/>
            </a:bodyPr>
            <a:lstStyle/>
            <a:p>
              <a:r>
                <a:rPr lang="en-US" altLang="zh-CN" b="1"/>
                <a:t>Layout</a:t>
              </a:r>
              <a:r>
                <a:rPr lang="zh-CN" altLang="en-US" b="1"/>
                <a:t> </a:t>
              </a:r>
              <a:r>
                <a:rPr lang="en-US" altLang="zh-CN" b="1"/>
                <a:t>1</a:t>
              </a:r>
              <a:endParaRPr lang="en-CN" b="1"/>
            </a:p>
          </p:txBody>
        </p:sp>
        <p:sp>
          <p:nvSpPr>
            <p:cNvPr id="45" name="TextBox 44">
              <a:extLst>
                <a:ext uri="{FF2B5EF4-FFF2-40B4-BE49-F238E27FC236}">
                  <a16:creationId xmlns:a16="http://schemas.microsoft.com/office/drawing/2014/main" id="{120F959D-B4BF-EA44-942B-580A0F742AC6}"/>
                </a:ext>
              </a:extLst>
            </p:cNvPr>
            <p:cNvSpPr txBox="1"/>
            <p:nvPr/>
          </p:nvSpPr>
          <p:spPr>
            <a:xfrm>
              <a:off x="4475176" y="5618728"/>
              <a:ext cx="995529" cy="369332"/>
            </a:xfrm>
            <a:prstGeom prst="rect">
              <a:avLst/>
            </a:prstGeom>
            <a:noFill/>
          </p:spPr>
          <p:txBody>
            <a:bodyPr wrap="none" rtlCol="0">
              <a:spAutoFit/>
            </a:bodyPr>
            <a:lstStyle/>
            <a:p>
              <a:r>
                <a:rPr lang="en-US" altLang="zh-CN" b="1"/>
                <a:t>Layout</a:t>
              </a:r>
              <a:r>
                <a:rPr lang="zh-CN" altLang="en-US" b="1"/>
                <a:t> </a:t>
              </a:r>
              <a:r>
                <a:rPr lang="en-US" altLang="zh-CN" b="1"/>
                <a:t>1</a:t>
              </a:r>
              <a:endParaRPr lang="en-CN" b="1"/>
            </a:p>
          </p:txBody>
        </p:sp>
      </p:grpSp>
      <p:sp>
        <p:nvSpPr>
          <p:cNvPr id="46" name="文字方塊 26">
            <a:extLst>
              <a:ext uri="{FF2B5EF4-FFF2-40B4-BE49-F238E27FC236}">
                <a16:creationId xmlns:a16="http://schemas.microsoft.com/office/drawing/2014/main" id="{95CEE197-334B-7B4A-88DE-B4FA8A82F2EA}"/>
              </a:ext>
            </a:extLst>
          </p:cNvPr>
          <p:cNvSpPr txBox="1"/>
          <p:nvPr/>
        </p:nvSpPr>
        <p:spPr>
          <a:xfrm>
            <a:off x="7722855" y="6443568"/>
            <a:ext cx="2681583" cy="307777"/>
          </a:xfrm>
          <a:prstGeom prst="rect">
            <a:avLst/>
          </a:prstGeom>
          <a:noFill/>
        </p:spPr>
        <p:txBody>
          <a:bodyPr wrap="square" rtlCol="0">
            <a:spAutoFit/>
          </a:bodyPr>
          <a:lstStyle/>
          <a:p>
            <a:r>
              <a:rPr lang="en-US" altLang="zh-TW" sz="1400" b="1"/>
              <a:t>RouteNet [Xie, et al., ICCAD’18] </a:t>
            </a:r>
            <a:endParaRPr kumimoji="1" lang="zh-TW" altLang="en-US" sz="1400" b="1"/>
          </a:p>
        </p:txBody>
      </p:sp>
    </p:spTree>
    <p:extLst>
      <p:ext uri="{BB962C8B-B14F-4D97-AF65-F5344CB8AC3E}">
        <p14:creationId xmlns:p14="http://schemas.microsoft.com/office/powerpoint/2010/main" val="350165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6" grpId="0" animBg="1"/>
      <p:bldP spid="39" grpId="0"/>
      <p:bldP spid="40"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aphical user interface&#10;&#10;Description automatically generated">
            <a:extLst>
              <a:ext uri="{FF2B5EF4-FFF2-40B4-BE49-F238E27FC236}">
                <a16:creationId xmlns:a16="http://schemas.microsoft.com/office/drawing/2014/main" id="{2C68C029-93F6-1E4E-89AE-6EA369540FCC}"/>
              </a:ext>
            </a:extLst>
          </p:cNvPr>
          <p:cNvPicPr>
            <a:picLocks noChangeAspect="1"/>
          </p:cNvPicPr>
          <p:nvPr/>
        </p:nvPicPr>
        <p:blipFill>
          <a:blip r:embed="rId3"/>
          <a:stretch>
            <a:fillRect/>
          </a:stretch>
        </p:blipFill>
        <p:spPr>
          <a:xfrm>
            <a:off x="1361663" y="4395147"/>
            <a:ext cx="4033421" cy="2188635"/>
          </a:xfrm>
          <a:prstGeom prst="rect">
            <a:avLst/>
          </a:prstGeom>
        </p:spPr>
      </p:pic>
      <p:sp>
        <p:nvSpPr>
          <p:cNvPr id="2" name="Title 1">
            <a:extLst>
              <a:ext uri="{FF2B5EF4-FFF2-40B4-BE49-F238E27FC236}">
                <a16:creationId xmlns:a16="http://schemas.microsoft.com/office/drawing/2014/main" id="{E3988FEE-3BE8-0246-B8CB-6801309F5395}"/>
              </a:ext>
            </a:extLst>
          </p:cNvPr>
          <p:cNvSpPr>
            <a:spLocks noGrp="1"/>
          </p:cNvSpPr>
          <p:nvPr>
            <p:ph type="title"/>
          </p:nvPr>
        </p:nvSpPr>
        <p:spPr/>
        <p:txBody>
          <a:bodyPr/>
          <a:lstStyle/>
          <a:p>
            <a:r>
              <a:rPr kumimoji="1" lang="en-US" altLang="zh-CN"/>
              <a:t>First</a:t>
            </a:r>
            <a:r>
              <a:rPr kumimoji="1" lang="zh-CN" altLang="en-US"/>
              <a:t> </a:t>
            </a:r>
            <a:r>
              <a:rPr kumimoji="1" lang="en-US" altLang="zh-CN"/>
              <a:t>Deep</a:t>
            </a:r>
            <a:r>
              <a:rPr kumimoji="1" lang="zh-CN" altLang="en-US"/>
              <a:t> </a:t>
            </a:r>
            <a:r>
              <a:rPr kumimoji="1" lang="en-US" altLang="zh-CN"/>
              <a:t>Learning</a:t>
            </a:r>
            <a:r>
              <a:rPr kumimoji="1" lang="zh-CN" altLang="en-US"/>
              <a:t> </a:t>
            </a:r>
            <a:r>
              <a:rPr kumimoji="1" lang="en-US" altLang="zh-CN"/>
              <a:t>Method</a:t>
            </a:r>
            <a:r>
              <a:rPr kumimoji="1" lang="zh-CN" altLang="en-US"/>
              <a:t> </a:t>
            </a:r>
            <a:r>
              <a:rPr kumimoji="1" lang="en-US" altLang="zh-TW"/>
              <a:t>for Routability Prediction</a:t>
            </a:r>
            <a:endParaRPr lang="en-CN"/>
          </a:p>
        </p:txBody>
      </p:sp>
      <p:sp>
        <p:nvSpPr>
          <p:cNvPr id="3" name="Content Placeholder 2">
            <a:extLst>
              <a:ext uri="{FF2B5EF4-FFF2-40B4-BE49-F238E27FC236}">
                <a16:creationId xmlns:a16="http://schemas.microsoft.com/office/drawing/2014/main" id="{CB15A7D8-531A-6E4D-ADA7-75F417C83A83}"/>
              </a:ext>
            </a:extLst>
          </p:cNvPr>
          <p:cNvSpPr>
            <a:spLocks noGrp="1"/>
          </p:cNvSpPr>
          <p:nvPr>
            <p:ph idx="1"/>
          </p:nvPr>
        </p:nvSpPr>
        <p:spPr>
          <a:xfrm>
            <a:off x="478800" y="1170000"/>
            <a:ext cx="10940730" cy="4950000"/>
          </a:xfrm>
        </p:spPr>
        <p:txBody>
          <a:bodyPr/>
          <a:lstStyle/>
          <a:p>
            <a:pPr>
              <a:lnSpc>
                <a:spcPct val="110000"/>
              </a:lnSpc>
            </a:pPr>
            <a:r>
              <a:rPr lang="en-US"/>
              <a:t>Task 1: </a:t>
            </a:r>
            <a:r>
              <a:rPr lang="en-US" altLang="zh-CN"/>
              <a:t>which</a:t>
            </a:r>
            <a:r>
              <a:rPr lang="zh-CN" altLang="en-US"/>
              <a:t> </a:t>
            </a:r>
            <a:r>
              <a:rPr lang="en-US" altLang="zh-CN"/>
              <a:t>one</a:t>
            </a:r>
            <a:r>
              <a:rPr lang="zh-CN" altLang="en-US"/>
              <a:t> </a:t>
            </a:r>
            <a:r>
              <a:rPr lang="en-US" altLang="zh-CN"/>
              <a:t>will</a:t>
            </a:r>
            <a:r>
              <a:rPr lang="zh-CN" altLang="en-US"/>
              <a:t> </a:t>
            </a:r>
            <a:r>
              <a:rPr lang="en-US" altLang="zh-CN"/>
              <a:t>result</a:t>
            </a:r>
            <a:r>
              <a:rPr lang="zh-CN" altLang="en-US"/>
              <a:t> </a:t>
            </a:r>
            <a:r>
              <a:rPr lang="en-US" altLang="zh-CN"/>
              <a:t>in</a:t>
            </a:r>
            <a:r>
              <a:rPr lang="zh-CN" altLang="en-US"/>
              <a:t> </a:t>
            </a:r>
            <a:r>
              <a:rPr lang="en-US" altLang="zh-CN"/>
              <a:t>less</a:t>
            </a:r>
            <a:r>
              <a:rPr lang="zh-CN" altLang="en-US"/>
              <a:t> </a:t>
            </a:r>
            <a:r>
              <a:rPr lang="en-US" altLang="zh-CN"/>
              <a:t>DRV count?</a:t>
            </a:r>
            <a:endParaRPr lang="en-US"/>
          </a:p>
          <a:p>
            <a:pPr lvl="1">
              <a:lnSpc>
                <a:spcPct val="110000"/>
              </a:lnSpc>
            </a:pPr>
            <a:endParaRPr lang="en-US" sz="2400" b="1"/>
          </a:p>
          <a:p>
            <a:pPr lvl="1">
              <a:lnSpc>
                <a:spcPct val="110000"/>
              </a:lnSpc>
            </a:pPr>
            <a:endParaRPr lang="en-US" sz="2400" b="1"/>
          </a:p>
          <a:p>
            <a:pPr lvl="1">
              <a:lnSpc>
                <a:spcPct val="110000"/>
              </a:lnSpc>
            </a:pPr>
            <a:endParaRPr lang="en-US" sz="2400" b="1"/>
          </a:p>
          <a:p>
            <a:pPr marL="457200" lvl="1" indent="0">
              <a:lnSpc>
                <a:spcPct val="110000"/>
              </a:lnSpc>
              <a:buNone/>
            </a:pPr>
            <a:endParaRPr lang="en-US" sz="2400" b="1"/>
          </a:p>
          <a:p>
            <a:pPr marL="457200" lvl="1" indent="0">
              <a:lnSpc>
                <a:spcPct val="110000"/>
              </a:lnSpc>
              <a:buNone/>
            </a:pPr>
            <a:endParaRPr lang="en-US" sz="1200" b="1"/>
          </a:p>
          <a:p>
            <a:pPr>
              <a:lnSpc>
                <a:spcPct val="110000"/>
              </a:lnSpc>
            </a:pPr>
            <a:r>
              <a:rPr lang="en-US"/>
              <a:t>Task 2: w</a:t>
            </a:r>
            <a:r>
              <a:rPr lang="en-US" altLang="zh-CN"/>
              <a:t>here</a:t>
            </a:r>
            <a:r>
              <a:rPr lang="zh-CN" altLang="en-US"/>
              <a:t> </a:t>
            </a:r>
            <a:r>
              <a:rPr lang="en-US" altLang="zh-CN"/>
              <a:t>are</a:t>
            </a:r>
            <a:r>
              <a:rPr lang="zh-CN" altLang="en-US"/>
              <a:t> </a:t>
            </a:r>
            <a:r>
              <a:rPr lang="en-US" altLang="zh-CN"/>
              <a:t>DRC</a:t>
            </a:r>
            <a:r>
              <a:rPr lang="zh-CN" altLang="en-US"/>
              <a:t> </a:t>
            </a:r>
            <a:r>
              <a:rPr lang="en-US" altLang="zh-CN"/>
              <a:t>violations?</a:t>
            </a:r>
            <a:endParaRPr lang="en-US" sz="2400"/>
          </a:p>
          <a:p>
            <a:endParaRPr lang="en-CN"/>
          </a:p>
        </p:txBody>
      </p:sp>
      <p:sp>
        <p:nvSpPr>
          <p:cNvPr id="4" name="Slide Number Placeholder 3">
            <a:extLst>
              <a:ext uri="{FF2B5EF4-FFF2-40B4-BE49-F238E27FC236}">
                <a16:creationId xmlns:a16="http://schemas.microsoft.com/office/drawing/2014/main" id="{AF2DCABC-93A3-2B48-8339-B4DF84204301}"/>
              </a:ext>
            </a:extLst>
          </p:cNvPr>
          <p:cNvSpPr>
            <a:spLocks noGrp="1"/>
          </p:cNvSpPr>
          <p:nvPr>
            <p:ph type="sldNum" sz="quarter" idx="10"/>
          </p:nvPr>
        </p:nvSpPr>
        <p:spPr/>
        <p:txBody>
          <a:bodyPr/>
          <a:lstStyle/>
          <a:p>
            <a:fld id="{A559C790-290C-A040-B331-07958D38869F}" type="slidenum">
              <a:rPr lang="en-CN" smtClean="0"/>
              <a:t>19</a:t>
            </a:fld>
            <a:endParaRPr lang="en-CN"/>
          </a:p>
        </p:txBody>
      </p:sp>
      <p:sp>
        <p:nvSpPr>
          <p:cNvPr id="42" name="文字方塊 26">
            <a:extLst>
              <a:ext uri="{FF2B5EF4-FFF2-40B4-BE49-F238E27FC236}">
                <a16:creationId xmlns:a16="http://schemas.microsoft.com/office/drawing/2014/main" id="{9C38E21E-0090-CF43-892D-B3E389CD2756}"/>
              </a:ext>
            </a:extLst>
          </p:cNvPr>
          <p:cNvSpPr txBox="1"/>
          <p:nvPr/>
        </p:nvSpPr>
        <p:spPr>
          <a:xfrm>
            <a:off x="7722855" y="6443568"/>
            <a:ext cx="2681583" cy="307777"/>
          </a:xfrm>
          <a:prstGeom prst="rect">
            <a:avLst/>
          </a:prstGeom>
          <a:noFill/>
        </p:spPr>
        <p:txBody>
          <a:bodyPr wrap="square" rtlCol="0">
            <a:spAutoFit/>
          </a:bodyPr>
          <a:lstStyle/>
          <a:p>
            <a:r>
              <a:rPr lang="en-US" altLang="zh-TW" sz="1400" b="1"/>
              <a:t>RouteNet [Xie, et al., ICCAD’18] </a:t>
            </a:r>
            <a:endParaRPr kumimoji="1" lang="zh-TW" altLang="en-US" sz="1400" b="1"/>
          </a:p>
        </p:txBody>
      </p:sp>
      <p:sp>
        <p:nvSpPr>
          <p:cNvPr id="46" name="TextBox 45">
            <a:extLst>
              <a:ext uri="{FF2B5EF4-FFF2-40B4-BE49-F238E27FC236}">
                <a16:creationId xmlns:a16="http://schemas.microsoft.com/office/drawing/2014/main" id="{77BC037E-B518-A946-9430-B585E6778CCE}"/>
              </a:ext>
            </a:extLst>
          </p:cNvPr>
          <p:cNvSpPr txBox="1"/>
          <p:nvPr/>
        </p:nvSpPr>
        <p:spPr>
          <a:xfrm>
            <a:off x="7298093" y="1944847"/>
            <a:ext cx="4249048" cy="769441"/>
          </a:xfrm>
          <a:prstGeom prst="rect">
            <a:avLst/>
          </a:prstGeom>
          <a:noFill/>
        </p:spPr>
        <p:txBody>
          <a:bodyPr wrap="none" rtlCol="0">
            <a:spAutoFit/>
          </a:bodyPr>
          <a:lstStyle/>
          <a:p>
            <a:pPr marL="342900" indent="-342900">
              <a:buFont typeface="Arial" panose="020B0604020202020204" pitchFamily="34" charset="0"/>
              <a:buChar char="•"/>
            </a:pPr>
            <a:r>
              <a:rPr lang="en-US" altLang="zh-CN" sz="2200"/>
              <a:t>Requires</a:t>
            </a:r>
            <a:r>
              <a:rPr lang="zh-CN" altLang="en-US" sz="2200"/>
              <a:t> </a:t>
            </a:r>
            <a:r>
              <a:rPr lang="en-US" altLang="zh-CN" sz="2200"/>
              <a:t>global</a:t>
            </a:r>
            <a:r>
              <a:rPr lang="zh-CN" altLang="en-US" sz="2200"/>
              <a:t> </a:t>
            </a:r>
            <a:r>
              <a:rPr lang="en-US" altLang="zh-CN" sz="2200"/>
              <a:t>routing:</a:t>
            </a:r>
          </a:p>
          <a:p>
            <a:r>
              <a:rPr lang="en-US" altLang="zh-CN" sz="2200" b="1">
                <a:solidFill>
                  <a:srgbClr val="D92D32"/>
                </a:solidFill>
              </a:rPr>
              <a:t>	Hours</a:t>
            </a:r>
            <a:r>
              <a:rPr lang="zh-CN" altLang="en-US" sz="2200"/>
              <a:t> * </a:t>
            </a:r>
            <a:r>
              <a:rPr lang="en-US" altLang="zh-CN" sz="2200"/>
              <a:t>Number</a:t>
            </a:r>
            <a:r>
              <a:rPr lang="zh-CN" altLang="en-US" sz="2200"/>
              <a:t> </a:t>
            </a:r>
            <a:r>
              <a:rPr lang="en-US" altLang="zh-CN" sz="2200"/>
              <a:t>of</a:t>
            </a:r>
            <a:r>
              <a:rPr lang="zh-CN" altLang="en-US" sz="2200"/>
              <a:t> </a:t>
            </a:r>
            <a:r>
              <a:rPr lang="en-US" altLang="zh-CN" sz="2200"/>
              <a:t>Layouts</a:t>
            </a:r>
            <a:endParaRPr lang="en-CN" sz="2200"/>
          </a:p>
        </p:txBody>
      </p:sp>
      <p:sp>
        <p:nvSpPr>
          <p:cNvPr id="47" name="TextBox 46">
            <a:extLst>
              <a:ext uri="{FF2B5EF4-FFF2-40B4-BE49-F238E27FC236}">
                <a16:creationId xmlns:a16="http://schemas.microsoft.com/office/drawing/2014/main" id="{6A7FAADE-5F94-6E46-BF59-F4A7135059B5}"/>
              </a:ext>
            </a:extLst>
          </p:cNvPr>
          <p:cNvSpPr txBox="1"/>
          <p:nvPr/>
        </p:nvSpPr>
        <p:spPr>
          <a:xfrm>
            <a:off x="7279287" y="4467357"/>
            <a:ext cx="3916072" cy="769441"/>
          </a:xfrm>
          <a:prstGeom prst="rect">
            <a:avLst/>
          </a:prstGeom>
          <a:noFill/>
        </p:spPr>
        <p:txBody>
          <a:bodyPr wrap="none" rtlCol="0">
            <a:spAutoFit/>
          </a:bodyPr>
          <a:lstStyle/>
          <a:p>
            <a:pPr marL="342900" indent="-342900">
              <a:buFont typeface="Arial" panose="020B0604020202020204" pitchFamily="34" charset="0"/>
              <a:buChar char="•"/>
            </a:pPr>
            <a:r>
              <a:rPr lang="en-US" altLang="zh-CN" sz="2200"/>
              <a:t>Requires</a:t>
            </a:r>
            <a:r>
              <a:rPr lang="zh-CN" altLang="en-US" sz="2200"/>
              <a:t> </a:t>
            </a:r>
            <a:r>
              <a:rPr lang="en-US" altLang="zh-CN" sz="2200"/>
              <a:t>detailed</a:t>
            </a:r>
            <a:r>
              <a:rPr lang="zh-CN" altLang="en-US" sz="2200"/>
              <a:t> </a:t>
            </a:r>
            <a:r>
              <a:rPr lang="en-US" altLang="zh-CN" sz="2200"/>
              <a:t>routing</a:t>
            </a:r>
          </a:p>
          <a:p>
            <a:r>
              <a:rPr lang="en-US" altLang="zh-CN" sz="2200" b="1">
                <a:solidFill>
                  <a:srgbClr val="D92D32"/>
                </a:solidFill>
              </a:rPr>
              <a:t>	More</a:t>
            </a:r>
            <a:r>
              <a:rPr lang="zh-CN" altLang="en-US" sz="2200" b="1">
                <a:solidFill>
                  <a:srgbClr val="D92D32"/>
                </a:solidFill>
              </a:rPr>
              <a:t> </a:t>
            </a:r>
            <a:r>
              <a:rPr lang="en-US" altLang="zh-CN" sz="2200" b="1">
                <a:solidFill>
                  <a:srgbClr val="D92D32"/>
                </a:solidFill>
              </a:rPr>
              <a:t>hours</a:t>
            </a:r>
            <a:r>
              <a:rPr lang="zh-CN" altLang="en-US" sz="2200"/>
              <a:t> * </a:t>
            </a:r>
            <a:r>
              <a:rPr lang="en-US" altLang="zh-CN" sz="2200"/>
              <a:t>Iterations</a:t>
            </a:r>
            <a:endParaRPr lang="en-CN" sz="2200"/>
          </a:p>
        </p:txBody>
      </p:sp>
      <p:sp>
        <p:nvSpPr>
          <p:cNvPr id="48" name="TextBox 47">
            <a:extLst>
              <a:ext uri="{FF2B5EF4-FFF2-40B4-BE49-F238E27FC236}">
                <a16:creationId xmlns:a16="http://schemas.microsoft.com/office/drawing/2014/main" id="{10EDD87E-4988-2347-9AD1-C30ABF462CDD}"/>
              </a:ext>
            </a:extLst>
          </p:cNvPr>
          <p:cNvSpPr txBox="1"/>
          <p:nvPr/>
        </p:nvSpPr>
        <p:spPr>
          <a:xfrm>
            <a:off x="7359714" y="2807023"/>
            <a:ext cx="4352282" cy="461665"/>
          </a:xfrm>
          <a:prstGeom prst="rect">
            <a:avLst/>
          </a:prstGeom>
          <a:noFill/>
        </p:spPr>
        <p:txBody>
          <a:bodyPr wrap="none" rtlCol="0">
            <a:spAutoFit/>
          </a:bodyPr>
          <a:lstStyle/>
          <a:p>
            <a:r>
              <a:rPr lang="en-US" altLang="zh-CN" sz="2400" b="1">
                <a:solidFill>
                  <a:srgbClr val="00B050"/>
                </a:solidFill>
              </a:rPr>
              <a:t>In</a:t>
            </a:r>
            <a:r>
              <a:rPr lang="zh-CN" altLang="en-US" sz="2400" b="1">
                <a:solidFill>
                  <a:srgbClr val="00B050"/>
                </a:solidFill>
              </a:rPr>
              <a:t> </a:t>
            </a:r>
            <a:r>
              <a:rPr lang="en-US" altLang="zh-CN" sz="2400" b="1">
                <a:solidFill>
                  <a:srgbClr val="00B050"/>
                </a:solidFill>
              </a:rPr>
              <a:t>seconds,</a:t>
            </a:r>
            <a:r>
              <a:rPr lang="zh-CN" altLang="en-US" sz="2400" b="1">
                <a:solidFill>
                  <a:srgbClr val="00B050"/>
                </a:solidFill>
              </a:rPr>
              <a:t> </a:t>
            </a:r>
            <a:r>
              <a:rPr lang="en-US" altLang="zh-CN" sz="2400" b="1">
                <a:solidFill>
                  <a:srgbClr val="00B050"/>
                </a:solidFill>
              </a:rPr>
              <a:t>with</a:t>
            </a:r>
            <a:r>
              <a:rPr lang="zh-CN" altLang="en-US" sz="2400" b="1">
                <a:solidFill>
                  <a:srgbClr val="00B050"/>
                </a:solidFill>
              </a:rPr>
              <a:t> </a:t>
            </a:r>
            <a:r>
              <a:rPr lang="en-US" altLang="zh-CN" sz="2400" b="1">
                <a:solidFill>
                  <a:srgbClr val="00B050"/>
                </a:solidFill>
              </a:rPr>
              <a:t>similar</a:t>
            </a:r>
            <a:r>
              <a:rPr lang="zh-CN" altLang="en-US" sz="2400" b="1">
                <a:solidFill>
                  <a:srgbClr val="00B050"/>
                </a:solidFill>
              </a:rPr>
              <a:t> </a:t>
            </a:r>
            <a:r>
              <a:rPr lang="en-US" altLang="zh-CN" sz="2400" b="1">
                <a:solidFill>
                  <a:srgbClr val="00B050"/>
                </a:solidFill>
              </a:rPr>
              <a:t>accuracy</a:t>
            </a:r>
            <a:endParaRPr lang="en-CN" sz="2400" b="1">
              <a:solidFill>
                <a:srgbClr val="00B050"/>
              </a:solidFill>
            </a:endParaRPr>
          </a:p>
        </p:txBody>
      </p:sp>
      <p:cxnSp>
        <p:nvCxnSpPr>
          <p:cNvPr id="49" name="Straight Connector 48">
            <a:extLst>
              <a:ext uri="{FF2B5EF4-FFF2-40B4-BE49-F238E27FC236}">
                <a16:creationId xmlns:a16="http://schemas.microsoft.com/office/drawing/2014/main" id="{0C663543-F0DE-A046-8BD5-5AE65544F2A2}"/>
              </a:ext>
            </a:extLst>
          </p:cNvPr>
          <p:cNvCxnSpPr>
            <a:cxnSpLocks/>
          </p:cNvCxnSpPr>
          <p:nvPr/>
        </p:nvCxnSpPr>
        <p:spPr>
          <a:xfrm flipV="1">
            <a:off x="8236569" y="2268415"/>
            <a:ext cx="827078" cy="530866"/>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306E83E-B3B3-B348-966B-3874891F70AE}"/>
              </a:ext>
            </a:extLst>
          </p:cNvPr>
          <p:cNvCxnSpPr>
            <a:cxnSpLocks/>
          </p:cNvCxnSpPr>
          <p:nvPr/>
        </p:nvCxnSpPr>
        <p:spPr>
          <a:xfrm flipV="1">
            <a:off x="8484078" y="4776272"/>
            <a:ext cx="827078" cy="530866"/>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82B8CD1-D31C-514F-92FE-714AA6BBE84D}"/>
              </a:ext>
            </a:extLst>
          </p:cNvPr>
          <p:cNvSpPr txBox="1"/>
          <p:nvPr/>
        </p:nvSpPr>
        <p:spPr>
          <a:xfrm>
            <a:off x="6979374" y="5307138"/>
            <a:ext cx="5165004" cy="461665"/>
          </a:xfrm>
          <a:prstGeom prst="rect">
            <a:avLst/>
          </a:prstGeom>
          <a:noFill/>
        </p:spPr>
        <p:txBody>
          <a:bodyPr wrap="none" rtlCol="0">
            <a:spAutoFit/>
          </a:bodyPr>
          <a:lstStyle/>
          <a:p>
            <a:r>
              <a:rPr lang="en-US" altLang="zh-CN" sz="2400" b="1">
                <a:solidFill>
                  <a:srgbClr val="00B050"/>
                </a:solidFill>
              </a:rPr>
              <a:t>In</a:t>
            </a:r>
            <a:r>
              <a:rPr lang="zh-CN" altLang="en-US" sz="2400" b="1">
                <a:solidFill>
                  <a:srgbClr val="00B050"/>
                </a:solidFill>
              </a:rPr>
              <a:t> </a:t>
            </a:r>
            <a:r>
              <a:rPr lang="en-US" altLang="zh-CN" sz="2400" b="1">
                <a:solidFill>
                  <a:srgbClr val="00B050"/>
                </a:solidFill>
              </a:rPr>
              <a:t>seconds,</a:t>
            </a:r>
            <a:r>
              <a:rPr lang="zh-CN" altLang="en-US" sz="2400" b="1">
                <a:solidFill>
                  <a:srgbClr val="00B050"/>
                </a:solidFill>
              </a:rPr>
              <a:t> </a:t>
            </a:r>
            <a:r>
              <a:rPr lang="en-US" altLang="zh-CN" sz="2400" b="1">
                <a:solidFill>
                  <a:srgbClr val="00B050"/>
                </a:solidFill>
              </a:rPr>
              <a:t>outperform</a:t>
            </a:r>
            <a:r>
              <a:rPr lang="zh-CN" altLang="en-US" sz="2400" b="1">
                <a:solidFill>
                  <a:srgbClr val="00B050"/>
                </a:solidFill>
              </a:rPr>
              <a:t> </a:t>
            </a:r>
            <a:r>
              <a:rPr lang="en-US" altLang="zh-CN" sz="2400" b="1">
                <a:solidFill>
                  <a:srgbClr val="00B050"/>
                </a:solidFill>
              </a:rPr>
              <a:t>previous</a:t>
            </a:r>
            <a:r>
              <a:rPr lang="zh-CN" altLang="en-US" sz="2400" b="1">
                <a:solidFill>
                  <a:srgbClr val="00B050"/>
                </a:solidFill>
              </a:rPr>
              <a:t> </a:t>
            </a:r>
            <a:r>
              <a:rPr lang="en-US" altLang="zh-CN" sz="2400" b="1">
                <a:solidFill>
                  <a:srgbClr val="00B050"/>
                </a:solidFill>
              </a:rPr>
              <a:t>works</a:t>
            </a:r>
            <a:endParaRPr lang="en-CN" sz="2400" b="1">
              <a:solidFill>
                <a:srgbClr val="00B050"/>
              </a:solidFill>
            </a:endParaRPr>
          </a:p>
        </p:txBody>
      </p:sp>
      <p:pic>
        <p:nvPicPr>
          <p:cNvPr id="30" name="Picture 29" descr="A close up of a flag&#10;&#10;Description automatically generated with medium confidence">
            <a:extLst>
              <a:ext uri="{FF2B5EF4-FFF2-40B4-BE49-F238E27FC236}">
                <a16:creationId xmlns:a16="http://schemas.microsoft.com/office/drawing/2014/main" id="{C24AD884-F25F-484D-9EC2-B773B241E43B}"/>
              </a:ext>
            </a:extLst>
          </p:cNvPr>
          <p:cNvPicPr>
            <a:picLocks noChangeAspect="1"/>
          </p:cNvPicPr>
          <p:nvPr/>
        </p:nvPicPr>
        <p:blipFill rotWithShape="1">
          <a:blip r:embed="rId4"/>
          <a:srcRect r="49385"/>
          <a:stretch/>
        </p:blipFill>
        <p:spPr>
          <a:xfrm>
            <a:off x="972419" y="1761893"/>
            <a:ext cx="1896296" cy="1875094"/>
          </a:xfrm>
          <a:prstGeom prst="rect">
            <a:avLst/>
          </a:prstGeom>
        </p:spPr>
      </p:pic>
      <p:pic>
        <p:nvPicPr>
          <p:cNvPr id="52" name="Picture 51" descr="A close up of a flag&#10;&#10;Description automatically generated with medium confidence">
            <a:extLst>
              <a:ext uri="{FF2B5EF4-FFF2-40B4-BE49-F238E27FC236}">
                <a16:creationId xmlns:a16="http://schemas.microsoft.com/office/drawing/2014/main" id="{1DE47AF1-7F22-C846-97DF-540929FEF38E}"/>
              </a:ext>
            </a:extLst>
          </p:cNvPr>
          <p:cNvPicPr>
            <a:picLocks noChangeAspect="1"/>
          </p:cNvPicPr>
          <p:nvPr/>
        </p:nvPicPr>
        <p:blipFill rotWithShape="1">
          <a:blip r:embed="rId4"/>
          <a:srcRect l="50390"/>
          <a:stretch/>
        </p:blipFill>
        <p:spPr>
          <a:xfrm>
            <a:off x="4336894" y="1761893"/>
            <a:ext cx="1826840" cy="1843042"/>
          </a:xfrm>
          <a:prstGeom prst="rect">
            <a:avLst/>
          </a:prstGeom>
        </p:spPr>
      </p:pic>
      <p:pic>
        <p:nvPicPr>
          <p:cNvPr id="60" name="Graphic 59">
            <a:extLst>
              <a:ext uri="{FF2B5EF4-FFF2-40B4-BE49-F238E27FC236}">
                <a16:creationId xmlns:a16="http://schemas.microsoft.com/office/drawing/2014/main" id="{BD2E9F8B-66DE-684E-B491-8CAF1547C3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809" y="5243795"/>
            <a:ext cx="1050015" cy="1050015"/>
          </a:xfrm>
          <a:prstGeom prst="rect">
            <a:avLst/>
          </a:prstGeom>
        </p:spPr>
      </p:pic>
      <p:pic>
        <p:nvPicPr>
          <p:cNvPr id="18" name="Picture 17" descr="A picture containing text, plant&#10;&#10;Description automatically generated">
            <a:extLst>
              <a:ext uri="{FF2B5EF4-FFF2-40B4-BE49-F238E27FC236}">
                <a16:creationId xmlns:a16="http://schemas.microsoft.com/office/drawing/2014/main" id="{04B767D1-B537-4442-912B-DADC15B250FF}"/>
              </a:ext>
            </a:extLst>
          </p:cNvPr>
          <p:cNvPicPr>
            <a:picLocks noChangeAspect="1"/>
          </p:cNvPicPr>
          <p:nvPr/>
        </p:nvPicPr>
        <p:blipFill>
          <a:blip r:embed="rId7"/>
          <a:stretch>
            <a:fillRect/>
          </a:stretch>
        </p:blipFill>
        <p:spPr>
          <a:xfrm>
            <a:off x="3055201" y="2135310"/>
            <a:ext cx="1062271" cy="892665"/>
          </a:xfrm>
          <a:prstGeom prst="rect">
            <a:avLst/>
          </a:prstGeom>
        </p:spPr>
      </p:pic>
    </p:spTree>
    <p:extLst>
      <p:ext uri="{BB962C8B-B14F-4D97-AF65-F5344CB8AC3E}">
        <p14:creationId xmlns:p14="http://schemas.microsoft.com/office/powerpoint/2010/main" val="22431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1"/>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FB4CA4-6D28-AF4C-B071-E56ABD495D7E}"/>
              </a:ext>
            </a:extLst>
          </p:cNvPr>
          <p:cNvSpPr>
            <a:spLocks noGrp="1"/>
          </p:cNvSpPr>
          <p:nvPr>
            <p:ph type="title"/>
          </p:nvPr>
        </p:nvSpPr>
        <p:spPr/>
        <p:txBody>
          <a:bodyPr/>
          <a:lstStyle/>
          <a:p>
            <a:r>
              <a:rPr lang="en-US" altLang="zh-CN" dirty="0">
                <a:solidFill>
                  <a:srgbClr val="1061C7"/>
                </a:solidFill>
                <a:ea typeface="+mn-ea"/>
                <a:cs typeface="+mn-cs"/>
              </a:rPr>
              <a:t>Outline</a:t>
            </a:r>
            <a:r>
              <a:rPr lang="zh-CN" altLang="en-US">
                <a:solidFill>
                  <a:srgbClr val="1061C7"/>
                </a:solidFill>
                <a:ea typeface="+mn-ea"/>
                <a:cs typeface="+mn-cs"/>
              </a:rPr>
              <a:t> </a:t>
            </a:r>
            <a:r>
              <a:rPr lang="en-US" altLang="zh-CN" dirty="0">
                <a:solidFill>
                  <a:srgbClr val="1061C7"/>
                </a:solidFill>
                <a:ea typeface="+mn-ea"/>
                <a:cs typeface="+mn-cs"/>
              </a:rPr>
              <a:t>of</a:t>
            </a:r>
            <a:r>
              <a:rPr lang="zh-CN" altLang="en-US">
                <a:solidFill>
                  <a:srgbClr val="1061C7"/>
                </a:solidFill>
                <a:ea typeface="+mn-ea"/>
                <a:cs typeface="+mn-cs"/>
              </a:rPr>
              <a:t> </a:t>
            </a:r>
            <a:r>
              <a:rPr lang="en-US" altLang="zh-CN" dirty="0">
                <a:solidFill>
                  <a:srgbClr val="1061C7"/>
                </a:solidFill>
                <a:ea typeface="+mn-ea"/>
                <a:cs typeface="+mn-cs"/>
              </a:rPr>
              <a:t>My</a:t>
            </a:r>
            <a:r>
              <a:rPr lang="zh-CN" altLang="en-US">
                <a:solidFill>
                  <a:srgbClr val="1061C7"/>
                </a:solidFill>
                <a:ea typeface="+mn-ea"/>
                <a:cs typeface="+mn-cs"/>
              </a:rPr>
              <a:t> </a:t>
            </a:r>
            <a:r>
              <a:rPr lang="en-US" altLang="zh-CN" dirty="0">
                <a:solidFill>
                  <a:srgbClr val="1061C7"/>
                </a:solidFill>
                <a:ea typeface="+mn-ea"/>
                <a:cs typeface="+mn-cs"/>
              </a:rPr>
              <a:t>Talk</a:t>
            </a:r>
            <a:endParaRPr lang="en-CN">
              <a:solidFill>
                <a:srgbClr val="1061C7"/>
              </a:solidFill>
              <a:ea typeface="+mn-ea"/>
              <a:cs typeface="+mn-cs"/>
            </a:endParaRPr>
          </a:p>
        </p:txBody>
      </p:sp>
      <p:sp>
        <p:nvSpPr>
          <p:cNvPr id="3" name="Content Placeholder 2">
            <a:extLst>
              <a:ext uri="{FF2B5EF4-FFF2-40B4-BE49-F238E27FC236}">
                <a16:creationId xmlns:a16="http://schemas.microsoft.com/office/drawing/2014/main" id="{E5B8BD5D-CE40-C34B-9191-C5A6CCBD6F76}"/>
              </a:ext>
            </a:extLst>
          </p:cNvPr>
          <p:cNvSpPr>
            <a:spLocks noGrp="1"/>
          </p:cNvSpPr>
          <p:nvPr>
            <p:ph idx="1"/>
          </p:nvPr>
        </p:nvSpPr>
        <p:spPr/>
        <p:txBody>
          <a:bodyPr/>
          <a:lstStyle/>
          <a:p>
            <a:endParaRPr lang="en-US" altLang="zh-CN" dirty="0">
              <a:solidFill>
                <a:srgbClr val="1061C7"/>
              </a:solidFill>
              <a:latin typeface="Arial Rounded MT Bold" panose="020F0704030504030204" pitchFamily="34" charset="77"/>
            </a:endParaRPr>
          </a:p>
          <a:p>
            <a:endParaRPr lang="en-US" altLang="zh-CN" dirty="0">
              <a:solidFill>
                <a:srgbClr val="1061C7"/>
              </a:solidFill>
              <a:latin typeface="Arial Rounded MT Bold" panose="020F0704030504030204" pitchFamily="34" charset="77"/>
            </a:endParaRPr>
          </a:p>
          <a:p>
            <a:r>
              <a:rPr lang="en-US" altLang="zh-CN" sz="3200" dirty="0">
                <a:solidFill>
                  <a:srgbClr val="1061C7"/>
                </a:solidFill>
                <a:latin typeface="Arial Rounded MT Bold" panose="020F0704030504030204" pitchFamily="34" charset="77"/>
              </a:rPr>
              <a:t>Part</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1:</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My</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Ph.D.</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Works</a:t>
            </a:r>
          </a:p>
          <a:p>
            <a:endParaRPr lang="en-US" dirty="0">
              <a:solidFill>
                <a:srgbClr val="1061C7"/>
              </a:solidFill>
              <a:latin typeface="Arial Rounded MT Bold" panose="020F0704030504030204" pitchFamily="34" charset="77"/>
            </a:endParaRPr>
          </a:p>
          <a:p>
            <a:endParaRPr lang="en-US" dirty="0">
              <a:solidFill>
                <a:srgbClr val="1061C7"/>
              </a:solidFill>
              <a:latin typeface="Arial Rounded MT Bold" panose="020F0704030504030204" pitchFamily="34" charset="77"/>
            </a:endParaRPr>
          </a:p>
          <a:p>
            <a:r>
              <a:rPr lang="en-US" altLang="zh-CN" sz="3200" dirty="0">
                <a:solidFill>
                  <a:srgbClr val="1061C7"/>
                </a:solidFill>
                <a:latin typeface="Arial Rounded MT Bold" panose="020F0704030504030204" pitchFamily="34" charset="77"/>
              </a:rPr>
              <a:t>Part</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2:</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My</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Future</a:t>
            </a:r>
            <a:r>
              <a:rPr lang="zh-CN" altLang="en-US" sz="3200">
                <a:solidFill>
                  <a:srgbClr val="1061C7"/>
                </a:solidFill>
                <a:latin typeface="Arial Rounded MT Bold" panose="020F0704030504030204" pitchFamily="34" charset="77"/>
              </a:rPr>
              <a:t> </a:t>
            </a:r>
            <a:r>
              <a:rPr lang="en-US" altLang="zh-CN" sz="3200" dirty="0">
                <a:solidFill>
                  <a:srgbClr val="1061C7"/>
                </a:solidFill>
                <a:latin typeface="Arial Rounded MT Bold" panose="020F0704030504030204" pitchFamily="34" charset="77"/>
              </a:rPr>
              <a:t>Plan</a:t>
            </a:r>
          </a:p>
          <a:p>
            <a:endParaRPr lang="en-CN"/>
          </a:p>
        </p:txBody>
      </p:sp>
      <p:sp>
        <p:nvSpPr>
          <p:cNvPr id="4" name="Slide Number Placeholder 3">
            <a:extLst>
              <a:ext uri="{FF2B5EF4-FFF2-40B4-BE49-F238E27FC236}">
                <a16:creationId xmlns:a16="http://schemas.microsoft.com/office/drawing/2014/main" id="{B3FF114B-B736-2E40-84E5-28D41FBCB9D9}"/>
              </a:ext>
            </a:extLst>
          </p:cNvPr>
          <p:cNvSpPr>
            <a:spLocks noGrp="1"/>
          </p:cNvSpPr>
          <p:nvPr>
            <p:ph type="sldNum" sz="quarter" idx="10"/>
          </p:nvPr>
        </p:nvSpPr>
        <p:spPr/>
        <p:txBody>
          <a:bodyPr/>
          <a:lstStyle/>
          <a:p>
            <a:fld id="{A559C790-290C-A040-B331-07958D38869F}" type="slidenum">
              <a:rPr lang="en-CN" smtClean="0"/>
              <a:t>2</a:t>
            </a:fld>
            <a:endParaRPr lang="en-CN"/>
          </a:p>
        </p:txBody>
      </p:sp>
    </p:spTree>
    <p:extLst>
      <p:ext uri="{BB962C8B-B14F-4D97-AF65-F5344CB8AC3E}">
        <p14:creationId xmlns:p14="http://schemas.microsoft.com/office/powerpoint/2010/main" val="737808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1B033-2765-4F49-95A7-75E621CA6E07}"/>
              </a:ext>
            </a:extLst>
          </p:cNvPr>
          <p:cNvSpPr>
            <a:spLocks noGrp="1"/>
          </p:cNvSpPr>
          <p:nvPr>
            <p:ph type="title"/>
          </p:nvPr>
        </p:nvSpPr>
        <p:spPr/>
        <p:txBody>
          <a:bodyPr/>
          <a:lstStyle/>
          <a:p>
            <a:r>
              <a:rPr lang="en-US" altLang="zh-CN"/>
              <a:t>Many</a:t>
            </a:r>
            <a:r>
              <a:rPr lang="zh-CN" altLang="en-US"/>
              <a:t> </a:t>
            </a:r>
            <a:r>
              <a:rPr lang="en-US" altLang="zh-CN"/>
              <a:t>Excellent</a:t>
            </a:r>
            <a:r>
              <a:rPr lang="zh-CN" altLang="en-US"/>
              <a:t> </a:t>
            </a:r>
            <a:r>
              <a:rPr lang="en-US" altLang="zh-CN"/>
              <a:t>Deep</a:t>
            </a:r>
            <a:r>
              <a:rPr lang="zh-CN" altLang="en-US"/>
              <a:t> </a:t>
            </a:r>
            <a:r>
              <a:rPr lang="en-US" altLang="zh-CN"/>
              <a:t>Learning</a:t>
            </a:r>
            <a:r>
              <a:rPr lang="zh-CN" altLang="en-US"/>
              <a:t> </a:t>
            </a:r>
            <a:r>
              <a:rPr lang="en-US" altLang="zh-CN"/>
              <a:t>Methods</a:t>
            </a:r>
            <a:endParaRPr lang="en-CN"/>
          </a:p>
        </p:txBody>
      </p:sp>
      <p:sp>
        <p:nvSpPr>
          <p:cNvPr id="4" name="Slide Number Placeholder 3">
            <a:extLst>
              <a:ext uri="{FF2B5EF4-FFF2-40B4-BE49-F238E27FC236}">
                <a16:creationId xmlns:a16="http://schemas.microsoft.com/office/drawing/2014/main" id="{F4420819-6D4F-DD4B-9ED8-C220E9F1690F}"/>
              </a:ext>
            </a:extLst>
          </p:cNvPr>
          <p:cNvSpPr>
            <a:spLocks noGrp="1"/>
          </p:cNvSpPr>
          <p:nvPr>
            <p:ph type="sldNum" sz="quarter" idx="10"/>
          </p:nvPr>
        </p:nvSpPr>
        <p:spPr/>
        <p:txBody>
          <a:bodyPr/>
          <a:lstStyle/>
          <a:p>
            <a:fld id="{A559C790-290C-A040-B331-07958D38869F}" type="slidenum">
              <a:rPr lang="en-CN" smtClean="0"/>
              <a:t>20</a:t>
            </a:fld>
            <a:endParaRPr lang="en-CN"/>
          </a:p>
        </p:txBody>
      </p:sp>
      <p:pic>
        <p:nvPicPr>
          <p:cNvPr id="6" name="圖片 10">
            <a:extLst>
              <a:ext uri="{FF2B5EF4-FFF2-40B4-BE49-F238E27FC236}">
                <a16:creationId xmlns:a16="http://schemas.microsoft.com/office/drawing/2014/main" id="{7045F64F-F30C-6040-8069-9C9A368103C1}"/>
              </a:ext>
            </a:extLst>
          </p:cNvPr>
          <p:cNvPicPr>
            <a:picLocks noChangeAspect="1"/>
          </p:cNvPicPr>
          <p:nvPr/>
        </p:nvPicPr>
        <p:blipFill>
          <a:blip r:embed="rId3"/>
          <a:stretch>
            <a:fillRect/>
          </a:stretch>
        </p:blipFill>
        <p:spPr>
          <a:xfrm>
            <a:off x="4459482" y="1476440"/>
            <a:ext cx="3185383" cy="1747752"/>
          </a:xfrm>
          <a:prstGeom prst="rect">
            <a:avLst/>
          </a:prstGeom>
        </p:spPr>
      </p:pic>
      <p:pic>
        <p:nvPicPr>
          <p:cNvPr id="7" name="圖片 11">
            <a:extLst>
              <a:ext uri="{FF2B5EF4-FFF2-40B4-BE49-F238E27FC236}">
                <a16:creationId xmlns:a16="http://schemas.microsoft.com/office/drawing/2014/main" id="{80F1F182-92BB-D74D-B779-A05CB3537B2E}"/>
              </a:ext>
            </a:extLst>
          </p:cNvPr>
          <p:cNvPicPr>
            <a:picLocks noChangeAspect="1"/>
          </p:cNvPicPr>
          <p:nvPr/>
        </p:nvPicPr>
        <p:blipFill>
          <a:blip r:embed="rId4"/>
          <a:stretch>
            <a:fillRect/>
          </a:stretch>
        </p:blipFill>
        <p:spPr>
          <a:xfrm>
            <a:off x="8030919" y="1554696"/>
            <a:ext cx="3859214" cy="1591240"/>
          </a:xfrm>
          <a:prstGeom prst="rect">
            <a:avLst/>
          </a:prstGeom>
        </p:spPr>
      </p:pic>
      <p:sp>
        <p:nvSpPr>
          <p:cNvPr id="9" name="文字方塊 26">
            <a:extLst>
              <a:ext uri="{FF2B5EF4-FFF2-40B4-BE49-F238E27FC236}">
                <a16:creationId xmlns:a16="http://schemas.microsoft.com/office/drawing/2014/main" id="{E148B620-7B10-8E4E-BFFB-60EC37706277}"/>
              </a:ext>
            </a:extLst>
          </p:cNvPr>
          <p:cNvSpPr txBox="1"/>
          <p:nvPr/>
        </p:nvSpPr>
        <p:spPr>
          <a:xfrm>
            <a:off x="441169" y="3328827"/>
            <a:ext cx="2681583" cy="307777"/>
          </a:xfrm>
          <a:prstGeom prst="rect">
            <a:avLst/>
          </a:prstGeom>
          <a:noFill/>
        </p:spPr>
        <p:txBody>
          <a:bodyPr wrap="square" rtlCol="0">
            <a:spAutoFit/>
          </a:bodyPr>
          <a:lstStyle/>
          <a:p>
            <a:r>
              <a:rPr lang="en-US" altLang="zh-TW" sz="1400" b="1"/>
              <a:t>RouteNet [Xie, et al., ICCAD’18] </a:t>
            </a:r>
            <a:endParaRPr kumimoji="1" lang="zh-TW" altLang="en-US" sz="1400" b="1"/>
          </a:p>
        </p:txBody>
      </p:sp>
      <p:sp>
        <p:nvSpPr>
          <p:cNvPr id="10" name="文字方塊 28">
            <a:extLst>
              <a:ext uri="{FF2B5EF4-FFF2-40B4-BE49-F238E27FC236}">
                <a16:creationId xmlns:a16="http://schemas.microsoft.com/office/drawing/2014/main" id="{601C5476-4DC8-DE47-8C04-12B3D9B1C7AA}"/>
              </a:ext>
            </a:extLst>
          </p:cNvPr>
          <p:cNvSpPr txBox="1"/>
          <p:nvPr/>
        </p:nvSpPr>
        <p:spPr>
          <a:xfrm>
            <a:off x="4572768" y="3326032"/>
            <a:ext cx="2190222" cy="307777"/>
          </a:xfrm>
          <a:prstGeom prst="rect">
            <a:avLst/>
          </a:prstGeom>
          <a:noFill/>
        </p:spPr>
        <p:txBody>
          <a:bodyPr wrap="square" rtlCol="0">
            <a:spAutoFit/>
          </a:bodyPr>
          <a:lstStyle/>
          <a:p>
            <a:r>
              <a:rPr lang="en-US" altLang="zh-TW" sz="1400"/>
              <a:t>J-Net [</a:t>
            </a:r>
            <a:r>
              <a:rPr lang="en" altLang="zh-TW" sz="1400"/>
              <a:t>Liang, et al., ISPD’20</a:t>
            </a:r>
            <a:r>
              <a:rPr lang="en-US" altLang="zh-TW" sz="1400"/>
              <a:t>] </a:t>
            </a:r>
            <a:endParaRPr kumimoji="1" lang="zh-TW" altLang="en-US" sz="1400"/>
          </a:p>
        </p:txBody>
      </p:sp>
      <p:sp>
        <p:nvSpPr>
          <p:cNvPr id="11" name="文字方塊 30">
            <a:extLst>
              <a:ext uri="{FF2B5EF4-FFF2-40B4-BE49-F238E27FC236}">
                <a16:creationId xmlns:a16="http://schemas.microsoft.com/office/drawing/2014/main" id="{1E7E300D-78E6-F741-901C-870E4B794143}"/>
              </a:ext>
            </a:extLst>
          </p:cNvPr>
          <p:cNvSpPr txBox="1"/>
          <p:nvPr/>
        </p:nvSpPr>
        <p:spPr>
          <a:xfrm>
            <a:off x="8666114" y="3337647"/>
            <a:ext cx="2588824" cy="307777"/>
          </a:xfrm>
          <a:prstGeom prst="rect">
            <a:avLst/>
          </a:prstGeom>
          <a:noFill/>
        </p:spPr>
        <p:txBody>
          <a:bodyPr wrap="square" rtlCol="0">
            <a:spAutoFit/>
          </a:bodyPr>
          <a:lstStyle/>
          <a:p>
            <a:r>
              <a:rPr lang="en-US" altLang="zh-TW" sz="1400"/>
              <a:t>PROS [</a:t>
            </a:r>
            <a:r>
              <a:rPr lang="en" altLang="zh-TW" sz="1400"/>
              <a:t>Chen, et al., ICCAD’20</a:t>
            </a:r>
            <a:r>
              <a:rPr lang="en-US" altLang="zh-TW" sz="1400"/>
              <a:t>] </a:t>
            </a:r>
            <a:endParaRPr kumimoji="1" lang="zh-TW" altLang="en-US" sz="1400"/>
          </a:p>
        </p:txBody>
      </p:sp>
      <p:pic>
        <p:nvPicPr>
          <p:cNvPr id="12" name="Picture 11">
            <a:extLst>
              <a:ext uri="{FF2B5EF4-FFF2-40B4-BE49-F238E27FC236}">
                <a16:creationId xmlns:a16="http://schemas.microsoft.com/office/drawing/2014/main" id="{1736EBCD-CD44-5540-A000-E652CDF56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761" y="1918089"/>
            <a:ext cx="3859383" cy="1362135"/>
          </a:xfrm>
          <a:prstGeom prst="rect">
            <a:avLst/>
          </a:prstGeom>
        </p:spPr>
      </p:pic>
      <p:pic>
        <p:nvPicPr>
          <p:cNvPr id="14" name="Picture 13" descr="Diagram&#10;&#10;Description automatically generated">
            <a:extLst>
              <a:ext uri="{FF2B5EF4-FFF2-40B4-BE49-F238E27FC236}">
                <a16:creationId xmlns:a16="http://schemas.microsoft.com/office/drawing/2014/main" id="{4EE27369-8170-5A48-9764-5A9051E4446D}"/>
              </a:ext>
            </a:extLst>
          </p:cNvPr>
          <p:cNvPicPr>
            <a:picLocks noChangeAspect="1"/>
          </p:cNvPicPr>
          <p:nvPr/>
        </p:nvPicPr>
        <p:blipFill rotWithShape="1">
          <a:blip r:embed="rId6"/>
          <a:srcRect l="1387" r="1552"/>
          <a:stretch/>
        </p:blipFill>
        <p:spPr>
          <a:xfrm>
            <a:off x="269777" y="4142024"/>
            <a:ext cx="5905695" cy="1689812"/>
          </a:xfrm>
          <a:prstGeom prst="rect">
            <a:avLst/>
          </a:prstGeom>
        </p:spPr>
      </p:pic>
      <p:sp>
        <p:nvSpPr>
          <p:cNvPr id="15" name="文字方塊 26">
            <a:extLst>
              <a:ext uri="{FF2B5EF4-FFF2-40B4-BE49-F238E27FC236}">
                <a16:creationId xmlns:a16="http://schemas.microsoft.com/office/drawing/2014/main" id="{0085B047-21CB-0946-9810-82653ADBE273}"/>
              </a:ext>
            </a:extLst>
          </p:cNvPr>
          <p:cNvSpPr txBox="1"/>
          <p:nvPr/>
        </p:nvSpPr>
        <p:spPr>
          <a:xfrm>
            <a:off x="1881832" y="5856197"/>
            <a:ext cx="1587304" cy="307777"/>
          </a:xfrm>
          <a:prstGeom prst="rect">
            <a:avLst/>
          </a:prstGeom>
          <a:noFill/>
        </p:spPr>
        <p:txBody>
          <a:bodyPr wrap="square" rtlCol="0">
            <a:spAutoFit/>
          </a:bodyPr>
          <a:lstStyle/>
          <a:p>
            <a:r>
              <a:rPr lang="en-US" altLang="zh-TW" sz="1400"/>
              <a:t> [</a:t>
            </a:r>
            <a:r>
              <a:rPr lang="en-US" altLang="zh-CN" sz="1400"/>
              <a:t>Yu</a:t>
            </a:r>
            <a:r>
              <a:rPr lang="en-US" altLang="zh-TW" sz="1400"/>
              <a:t>, et al., D</a:t>
            </a:r>
            <a:r>
              <a:rPr lang="en-US" altLang="zh-CN" sz="1400"/>
              <a:t>AC</a:t>
            </a:r>
            <a:r>
              <a:rPr lang="en-US" altLang="zh-TW" sz="1400"/>
              <a:t>’1</a:t>
            </a:r>
            <a:r>
              <a:rPr lang="en-US" altLang="zh-CN" sz="1400"/>
              <a:t>9</a:t>
            </a:r>
            <a:r>
              <a:rPr lang="en-US" altLang="zh-TW" sz="1400"/>
              <a:t>] </a:t>
            </a:r>
            <a:endParaRPr kumimoji="1" lang="zh-TW" altLang="en-US" sz="1400"/>
          </a:p>
        </p:txBody>
      </p:sp>
      <p:pic>
        <p:nvPicPr>
          <p:cNvPr id="17" name="Picture 16" descr="Bar chart&#10;&#10;Description automatically generated with medium confidence">
            <a:extLst>
              <a:ext uri="{FF2B5EF4-FFF2-40B4-BE49-F238E27FC236}">
                <a16:creationId xmlns:a16="http://schemas.microsoft.com/office/drawing/2014/main" id="{7B5D66A0-87CA-734A-83A2-E76B5E23664D}"/>
              </a:ext>
            </a:extLst>
          </p:cNvPr>
          <p:cNvPicPr>
            <a:picLocks noChangeAspect="1"/>
          </p:cNvPicPr>
          <p:nvPr/>
        </p:nvPicPr>
        <p:blipFill>
          <a:blip r:embed="rId7"/>
          <a:stretch>
            <a:fillRect/>
          </a:stretch>
        </p:blipFill>
        <p:spPr>
          <a:xfrm>
            <a:off x="6904727" y="4030344"/>
            <a:ext cx="4703266" cy="1932120"/>
          </a:xfrm>
          <a:prstGeom prst="rect">
            <a:avLst/>
          </a:prstGeom>
        </p:spPr>
      </p:pic>
      <p:sp>
        <p:nvSpPr>
          <p:cNvPr id="18" name="文字方塊 26">
            <a:extLst>
              <a:ext uri="{FF2B5EF4-FFF2-40B4-BE49-F238E27FC236}">
                <a16:creationId xmlns:a16="http://schemas.microsoft.com/office/drawing/2014/main" id="{46775402-0A7C-8640-8B8C-C29DDB093D5B}"/>
              </a:ext>
            </a:extLst>
          </p:cNvPr>
          <p:cNvSpPr txBox="1"/>
          <p:nvPr/>
        </p:nvSpPr>
        <p:spPr>
          <a:xfrm>
            <a:off x="7926215" y="5962464"/>
            <a:ext cx="2279249" cy="307777"/>
          </a:xfrm>
          <a:prstGeom prst="rect">
            <a:avLst/>
          </a:prstGeom>
          <a:noFill/>
        </p:spPr>
        <p:txBody>
          <a:bodyPr wrap="square" rtlCol="0">
            <a:spAutoFit/>
          </a:bodyPr>
          <a:lstStyle/>
          <a:p>
            <a:r>
              <a:rPr lang="en-US" altLang="zh-CN" sz="1400"/>
              <a:t>Painting</a:t>
            </a:r>
            <a:r>
              <a:rPr lang="en-US" altLang="zh-TW" sz="1400"/>
              <a:t> [</a:t>
            </a:r>
            <a:r>
              <a:rPr lang="en-US" altLang="zh-CN" sz="1400"/>
              <a:t>Yu</a:t>
            </a:r>
            <a:r>
              <a:rPr lang="en-US" altLang="zh-TW" sz="1400"/>
              <a:t>, et al., D</a:t>
            </a:r>
            <a:r>
              <a:rPr lang="en-US" altLang="zh-CN" sz="1400"/>
              <a:t>AC</a:t>
            </a:r>
            <a:r>
              <a:rPr lang="en-US" altLang="zh-TW" sz="1400"/>
              <a:t>’1</a:t>
            </a:r>
            <a:r>
              <a:rPr lang="en-US" altLang="zh-CN" sz="1400"/>
              <a:t>9</a:t>
            </a:r>
            <a:r>
              <a:rPr lang="en-US" altLang="zh-TW" sz="1400"/>
              <a:t>] </a:t>
            </a:r>
            <a:endParaRPr kumimoji="1" lang="zh-TW" altLang="en-US" sz="1400"/>
          </a:p>
        </p:txBody>
      </p:sp>
      <p:pic>
        <p:nvPicPr>
          <p:cNvPr id="19" name="Picture 18">
            <a:extLst>
              <a:ext uri="{FF2B5EF4-FFF2-40B4-BE49-F238E27FC236}">
                <a16:creationId xmlns:a16="http://schemas.microsoft.com/office/drawing/2014/main" id="{0170727E-6FBB-5D49-AA97-6CD5E91B667A}"/>
              </a:ext>
            </a:extLst>
          </p:cNvPr>
          <p:cNvPicPr>
            <a:picLocks noChangeAspect="1"/>
          </p:cNvPicPr>
          <p:nvPr/>
        </p:nvPicPr>
        <p:blipFill>
          <a:blip r:embed="rId8"/>
          <a:stretch>
            <a:fillRect/>
          </a:stretch>
        </p:blipFill>
        <p:spPr>
          <a:xfrm>
            <a:off x="2972545" y="3230851"/>
            <a:ext cx="861574" cy="375038"/>
          </a:xfrm>
          <a:prstGeom prst="rect">
            <a:avLst/>
          </a:prstGeom>
        </p:spPr>
      </p:pic>
      <p:pic>
        <p:nvPicPr>
          <p:cNvPr id="20" name="Picture 19">
            <a:extLst>
              <a:ext uri="{FF2B5EF4-FFF2-40B4-BE49-F238E27FC236}">
                <a16:creationId xmlns:a16="http://schemas.microsoft.com/office/drawing/2014/main" id="{0AE981FB-2245-1E42-B268-B3314B530223}"/>
              </a:ext>
            </a:extLst>
          </p:cNvPr>
          <p:cNvPicPr>
            <a:picLocks noChangeAspect="1"/>
          </p:cNvPicPr>
          <p:nvPr/>
        </p:nvPicPr>
        <p:blipFill>
          <a:blip r:embed="rId9"/>
          <a:stretch>
            <a:fillRect/>
          </a:stretch>
        </p:blipFill>
        <p:spPr>
          <a:xfrm>
            <a:off x="6773905" y="3217956"/>
            <a:ext cx="399124" cy="375038"/>
          </a:xfrm>
          <a:prstGeom prst="rect">
            <a:avLst/>
          </a:prstGeom>
        </p:spPr>
      </p:pic>
      <p:pic>
        <p:nvPicPr>
          <p:cNvPr id="21" name="Picture 20">
            <a:extLst>
              <a:ext uri="{FF2B5EF4-FFF2-40B4-BE49-F238E27FC236}">
                <a16:creationId xmlns:a16="http://schemas.microsoft.com/office/drawing/2014/main" id="{56F021DF-01B3-074E-BFB0-C71D44686EBF}"/>
              </a:ext>
            </a:extLst>
          </p:cNvPr>
          <p:cNvPicPr>
            <a:picLocks noChangeAspect="1"/>
          </p:cNvPicPr>
          <p:nvPr/>
        </p:nvPicPr>
        <p:blipFill rotWithShape="1">
          <a:blip r:embed="rId10"/>
          <a:srcRect r="51509"/>
          <a:stretch/>
        </p:blipFill>
        <p:spPr>
          <a:xfrm>
            <a:off x="10928974" y="3202793"/>
            <a:ext cx="761839" cy="577483"/>
          </a:xfrm>
          <a:prstGeom prst="rect">
            <a:avLst/>
          </a:prstGeom>
        </p:spPr>
      </p:pic>
      <p:pic>
        <p:nvPicPr>
          <p:cNvPr id="22" name="Picture 21">
            <a:extLst>
              <a:ext uri="{FF2B5EF4-FFF2-40B4-BE49-F238E27FC236}">
                <a16:creationId xmlns:a16="http://schemas.microsoft.com/office/drawing/2014/main" id="{DABF0F26-F22A-C64E-8F70-35A96C8A7FA9}"/>
              </a:ext>
            </a:extLst>
          </p:cNvPr>
          <p:cNvPicPr>
            <a:picLocks noChangeAspect="1"/>
          </p:cNvPicPr>
          <p:nvPr/>
        </p:nvPicPr>
        <p:blipFill>
          <a:blip r:embed="rId11"/>
          <a:stretch>
            <a:fillRect/>
          </a:stretch>
        </p:blipFill>
        <p:spPr>
          <a:xfrm>
            <a:off x="10184528" y="5923624"/>
            <a:ext cx="1186486" cy="385457"/>
          </a:xfrm>
          <a:prstGeom prst="rect">
            <a:avLst/>
          </a:prstGeom>
        </p:spPr>
      </p:pic>
      <p:pic>
        <p:nvPicPr>
          <p:cNvPr id="26" name="Picture 25" descr="A black and white sign&#10;&#10;Description automatically generated with low confidence">
            <a:extLst>
              <a:ext uri="{FF2B5EF4-FFF2-40B4-BE49-F238E27FC236}">
                <a16:creationId xmlns:a16="http://schemas.microsoft.com/office/drawing/2014/main" id="{F6476E52-D7A9-B24B-9D3E-F10B5712BA3B}"/>
              </a:ext>
            </a:extLst>
          </p:cNvPr>
          <p:cNvPicPr>
            <a:picLocks noChangeAspect="1"/>
          </p:cNvPicPr>
          <p:nvPr/>
        </p:nvPicPr>
        <p:blipFill>
          <a:blip r:embed="rId12"/>
          <a:stretch>
            <a:fillRect/>
          </a:stretch>
        </p:blipFill>
        <p:spPr>
          <a:xfrm>
            <a:off x="3711913" y="5859348"/>
            <a:ext cx="1397560" cy="312342"/>
          </a:xfrm>
          <a:prstGeom prst="rect">
            <a:avLst/>
          </a:prstGeom>
        </p:spPr>
      </p:pic>
      <p:sp>
        <p:nvSpPr>
          <p:cNvPr id="28" name="Rectangle 27">
            <a:extLst>
              <a:ext uri="{FF2B5EF4-FFF2-40B4-BE49-F238E27FC236}">
                <a16:creationId xmlns:a16="http://schemas.microsoft.com/office/drawing/2014/main" id="{A20899DD-B304-CB49-A780-E7E469A59E86}"/>
              </a:ext>
            </a:extLst>
          </p:cNvPr>
          <p:cNvSpPr/>
          <p:nvPr/>
        </p:nvSpPr>
        <p:spPr>
          <a:xfrm>
            <a:off x="0" y="5345151"/>
            <a:ext cx="12192000" cy="1512849"/>
          </a:xfrm>
          <a:prstGeom prst="rect">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p>
        </p:txBody>
      </p:sp>
      <p:sp>
        <p:nvSpPr>
          <p:cNvPr id="29" name="TextBox 28">
            <a:extLst>
              <a:ext uri="{FF2B5EF4-FFF2-40B4-BE49-F238E27FC236}">
                <a16:creationId xmlns:a16="http://schemas.microsoft.com/office/drawing/2014/main" id="{5CB08CE1-1195-994F-B6EB-82D2A5126A68}"/>
              </a:ext>
            </a:extLst>
          </p:cNvPr>
          <p:cNvSpPr txBox="1"/>
          <p:nvPr/>
        </p:nvSpPr>
        <p:spPr>
          <a:xfrm>
            <a:off x="0" y="5731332"/>
            <a:ext cx="12192000" cy="707886"/>
          </a:xfrm>
          <a:prstGeom prst="rect">
            <a:avLst/>
          </a:prstGeom>
          <a:noFill/>
        </p:spPr>
        <p:txBody>
          <a:bodyPr wrap="square" rtlCol="0">
            <a:spAutoFit/>
          </a:bodyPr>
          <a:lstStyle/>
          <a:p>
            <a:pPr algn="ctr"/>
            <a:r>
              <a:rPr lang="en-US" altLang="zh-CN" sz="4000" b="1" dirty="0">
                <a:solidFill>
                  <a:schemeClr val="accent1"/>
                </a:solidFill>
              </a:rPr>
              <a:t>Tremendous Engineering Efforts Required!</a:t>
            </a:r>
            <a:endParaRPr lang="en-CN" sz="4000" b="1" dirty="0">
              <a:solidFill>
                <a:schemeClr val="accent1"/>
              </a:solidFill>
            </a:endParaRPr>
          </a:p>
        </p:txBody>
      </p:sp>
    </p:spTree>
    <p:extLst>
      <p:ext uri="{BB962C8B-B14F-4D97-AF65-F5344CB8AC3E}">
        <p14:creationId xmlns:p14="http://schemas.microsoft.com/office/powerpoint/2010/main" val="297589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8" grpId="0"/>
      <p:bldP spid="28"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a:t>What I Believe We Should Target</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21</a:t>
            </a:fld>
            <a:endParaRPr lang="en-CN"/>
          </a:p>
        </p:txBody>
      </p:sp>
      <p:sp>
        <p:nvSpPr>
          <p:cNvPr id="14" name="Shape 13">
            <a:extLst>
              <a:ext uri="{FF2B5EF4-FFF2-40B4-BE49-F238E27FC236}">
                <a16:creationId xmlns:a16="http://schemas.microsoft.com/office/drawing/2014/main" id="{2BAF5DA3-F0D7-C647-82D2-91BC1CEE9822}"/>
              </a:ext>
            </a:extLst>
          </p:cNvPr>
          <p:cNvSpPr/>
          <p:nvPr/>
        </p:nvSpPr>
        <p:spPr>
          <a:xfrm>
            <a:off x="1217843" y="1013777"/>
            <a:ext cx="9842201" cy="4991740"/>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BA57858A-BAD6-F745-BB43-C9BCAB6A2E17}"/>
              </a:ext>
            </a:extLst>
          </p:cNvPr>
          <p:cNvSpPr/>
          <p:nvPr/>
        </p:nvSpPr>
        <p:spPr>
          <a:xfrm>
            <a:off x="3435035" y="3870826"/>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ACD14DE3-7B1B-1447-99D2-834045268B5E}"/>
              </a:ext>
            </a:extLst>
          </p:cNvPr>
          <p:cNvSpPr/>
          <p:nvPr/>
        </p:nvSpPr>
        <p:spPr>
          <a:xfrm>
            <a:off x="5653444" y="2854566"/>
            <a:ext cx="354160" cy="354160"/>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E596A0E6-D852-6A45-A2C1-03FBEDAFFE3B}"/>
              </a:ext>
            </a:extLst>
          </p:cNvPr>
          <p:cNvSpPr txBox="1"/>
          <p:nvPr/>
        </p:nvSpPr>
        <p:spPr>
          <a:xfrm>
            <a:off x="1417821" y="3099978"/>
            <a:ext cx="2323999" cy="830997"/>
          </a:xfrm>
          <a:prstGeom prst="rect">
            <a:avLst/>
          </a:prstGeom>
          <a:noFill/>
        </p:spPr>
        <p:txBody>
          <a:bodyPr wrap="square" rtlCol="0">
            <a:spAutoFit/>
          </a:bodyPr>
          <a:lstStyle/>
          <a:p>
            <a:pPr algn="ctr"/>
            <a:r>
              <a:rPr lang="en-CN" sz="2400" b="1">
                <a:solidFill>
                  <a:srgbClr val="00B050"/>
                </a:solidFill>
              </a:rPr>
              <a:t>ML</a:t>
            </a:r>
            <a:r>
              <a:rPr lang="en-CN" sz="2400"/>
              <a:t> for Chip Design</a:t>
            </a:r>
          </a:p>
        </p:txBody>
      </p:sp>
      <p:sp>
        <p:nvSpPr>
          <p:cNvPr id="19" name="TextBox 18">
            <a:extLst>
              <a:ext uri="{FF2B5EF4-FFF2-40B4-BE49-F238E27FC236}">
                <a16:creationId xmlns:a16="http://schemas.microsoft.com/office/drawing/2014/main" id="{82DF6570-DD73-BD4E-A3FD-71A57CC82043}"/>
              </a:ext>
            </a:extLst>
          </p:cNvPr>
          <p:cNvSpPr txBox="1"/>
          <p:nvPr/>
        </p:nvSpPr>
        <p:spPr>
          <a:xfrm>
            <a:off x="3804392" y="1935511"/>
            <a:ext cx="2175124" cy="830997"/>
          </a:xfrm>
          <a:prstGeom prst="rect">
            <a:avLst/>
          </a:prstGeom>
          <a:noFill/>
        </p:spPr>
        <p:txBody>
          <a:bodyPr wrap="square" rtlCol="0">
            <a:spAutoFit/>
          </a:bodyPr>
          <a:lstStyle/>
          <a:p>
            <a:pPr algn="ctr"/>
            <a:r>
              <a:rPr lang="en-CN" sz="2400" b="1">
                <a:solidFill>
                  <a:srgbClr val="00B050"/>
                </a:solidFill>
              </a:rPr>
              <a:t>Auto-ML</a:t>
            </a:r>
            <a:r>
              <a:rPr lang="en-CN" sz="2400"/>
              <a:t> for Chip Design</a:t>
            </a:r>
          </a:p>
        </p:txBody>
      </p:sp>
      <p:sp>
        <p:nvSpPr>
          <p:cNvPr id="23" name="TextBox 22">
            <a:extLst>
              <a:ext uri="{FF2B5EF4-FFF2-40B4-BE49-F238E27FC236}">
                <a16:creationId xmlns:a16="http://schemas.microsoft.com/office/drawing/2014/main" id="{A1BE60AF-642B-AD46-A535-258FB4DD7AAB}"/>
              </a:ext>
            </a:extLst>
          </p:cNvPr>
          <p:cNvSpPr txBox="1"/>
          <p:nvPr/>
        </p:nvSpPr>
        <p:spPr>
          <a:xfrm>
            <a:off x="87127" y="5359186"/>
            <a:ext cx="1958241" cy="830997"/>
          </a:xfrm>
          <a:prstGeom prst="rect">
            <a:avLst/>
          </a:prstGeom>
          <a:noFill/>
        </p:spPr>
        <p:txBody>
          <a:bodyPr wrap="square" rtlCol="0">
            <a:spAutoFit/>
          </a:bodyPr>
          <a:lstStyle/>
          <a:p>
            <a:pPr algn="ctr"/>
            <a:r>
              <a:rPr lang="en-CN" sz="2400"/>
              <a:t>Traditional Chip Design</a:t>
            </a:r>
          </a:p>
        </p:txBody>
      </p:sp>
      <p:sp>
        <p:nvSpPr>
          <p:cNvPr id="12" name="TextBox 11">
            <a:extLst>
              <a:ext uri="{FF2B5EF4-FFF2-40B4-BE49-F238E27FC236}">
                <a16:creationId xmlns:a16="http://schemas.microsoft.com/office/drawing/2014/main" id="{02DBD2AF-3C03-8046-AA1B-78AA2A5B92F8}"/>
              </a:ext>
            </a:extLst>
          </p:cNvPr>
          <p:cNvSpPr txBox="1"/>
          <p:nvPr/>
        </p:nvSpPr>
        <p:spPr>
          <a:xfrm>
            <a:off x="3022997" y="4236235"/>
            <a:ext cx="1947808" cy="707886"/>
          </a:xfrm>
          <a:prstGeom prst="rect">
            <a:avLst/>
          </a:prstGeom>
          <a:noFill/>
        </p:spPr>
        <p:txBody>
          <a:bodyPr wrap="square" rtlCol="0">
            <a:spAutoFit/>
          </a:bodyPr>
          <a:lstStyle/>
          <a:p>
            <a:pPr algn="ctr"/>
            <a:r>
              <a:rPr lang="en-US" altLang="zh-CN" sz="2000"/>
              <a:t>Well-studied</a:t>
            </a:r>
            <a:r>
              <a:rPr lang="zh-CN" altLang="en-US" sz="2000"/>
              <a:t> </a:t>
            </a:r>
            <a:r>
              <a:rPr lang="en-US" altLang="zh-CN" sz="2000"/>
              <a:t>in</a:t>
            </a:r>
            <a:r>
              <a:rPr lang="zh-CN" altLang="en-US" sz="2000"/>
              <a:t> </a:t>
            </a:r>
            <a:r>
              <a:rPr lang="en-US" altLang="zh-CN" sz="2000"/>
              <a:t>recent</a:t>
            </a:r>
            <a:r>
              <a:rPr lang="zh-CN" altLang="en-US" sz="2000"/>
              <a:t> </a:t>
            </a:r>
            <a:r>
              <a:rPr lang="en-US" altLang="zh-CN" sz="2000"/>
              <a:t>years</a:t>
            </a:r>
            <a:endParaRPr lang="en-CN" sz="2000"/>
          </a:p>
        </p:txBody>
      </p:sp>
      <p:sp>
        <p:nvSpPr>
          <p:cNvPr id="21" name="TextBox 20">
            <a:extLst>
              <a:ext uri="{FF2B5EF4-FFF2-40B4-BE49-F238E27FC236}">
                <a16:creationId xmlns:a16="http://schemas.microsoft.com/office/drawing/2014/main" id="{D2B740AA-1A6A-CA43-BD86-0FA3595898E6}"/>
              </a:ext>
            </a:extLst>
          </p:cNvPr>
          <p:cNvSpPr txBox="1"/>
          <p:nvPr/>
        </p:nvSpPr>
        <p:spPr>
          <a:xfrm>
            <a:off x="5232842" y="3382922"/>
            <a:ext cx="1784438" cy="707886"/>
          </a:xfrm>
          <a:prstGeom prst="rect">
            <a:avLst/>
          </a:prstGeom>
          <a:noFill/>
        </p:spPr>
        <p:txBody>
          <a:bodyPr wrap="square" rtlCol="0">
            <a:spAutoFit/>
          </a:bodyPr>
          <a:lstStyle/>
          <a:p>
            <a:pPr algn="ctr"/>
            <a:r>
              <a:rPr lang="en-US" altLang="zh-CN" sz="2000"/>
              <a:t>Higher-level of automation</a:t>
            </a:r>
          </a:p>
        </p:txBody>
      </p:sp>
      <p:sp>
        <p:nvSpPr>
          <p:cNvPr id="24" name="Right Arrow 23">
            <a:extLst>
              <a:ext uri="{FF2B5EF4-FFF2-40B4-BE49-F238E27FC236}">
                <a16:creationId xmlns:a16="http://schemas.microsoft.com/office/drawing/2014/main" id="{0B0F603A-B3C8-3542-93D0-E92297CE48B6}"/>
              </a:ext>
            </a:extLst>
          </p:cNvPr>
          <p:cNvSpPr/>
          <p:nvPr/>
        </p:nvSpPr>
        <p:spPr>
          <a:xfrm rot="20172641">
            <a:off x="4099590" y="3257572"/>
            <a:ext cx="1295400" cy="289560"/>
          </a:xfrm>
          <a:prstGeom prst="rightArrow">
            <a:avLst>
              <a:gd name="adj1" fmla="val 47147"/>
              <a:gd name="adj2" fmla="val 92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70218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AD53421-52F6-1046-86F4-9B6DA3463F73}"/>
              </a:ext>
            </a:extLst>
          </p:cNvPr>
          <p:cNvPicPr>
            <a:picLocks noChangeAspect="1"/>
          </p:cNvPicPr>
          <p:nvPr/>
        </p:nvPicPr>
        <p:blipFill>
          <a:blip r:embed="rId3"/>
          <a:stretch>
            <a:fillRect/>
          </a:stretch>
        </p:blipFill>
        <p:spPr>
          <a:xfrm>
            <a:off x="4218740" y="2003696"/>
            <a:ext cx="2169770" cy="2092672"/>
          </a:xfrm>
          <a:prstGeom prst="rect">
            <a:avLst/>
          </a:prstGeom>
        </p:spPr>
      </p:pic>
      <p:sp>
        <p:nvSpPr>
          <p:cNvPr id="2" name="Title 1">
            <a:extLst>
              <a:ext uri="{FF2B5EF4-FFF2-40B4-BE49-F238E27FC236}">
                <a16:creationId xmlns:a16="http://schemas.microsoft.com/office/drawing/2014/main" id="{29FC719E-E91D-4542-A63F-83D760C89D9D}"/>
              </a:ext>
            </a:extLst>
          </p:cNvPr>
          <p:cNvSpPr>
            <a:spLocks noGrp="1"/>
          </p:cNvSpPr>
          <p:nvPr>
            <p:ph type="title"/>
          </p:nvPr>
        </p:nvSpPr>
        <p:spPr/>
        <p:txBody>
          <a:bodyPr/>
          <a:lstStyle/>
          <a:p>
            <a:r>
              <a:rPr lang="en-US" altLang="zh-CN"/>
              <a:t>Automatic Estimator Development</a:t>
            </a:r>
            <a:r>
              <a:rPr lang="zh-CN" altLang="en-US"/>
              <a:t> </a:t>
            </a:r>
            <a:r>
              <a:rPr lang="en-US" altLang="zh-CN"/>
              <a:t>– Search Space</a:t>
            </a:r>
            <a:endParaRPr lang="en-CN"/>
          </a:p>
        </p:txBody>
      </p:sp>
      <p:sp>
        <p:nvSpPr>
          <p:cNvPr id="4" name="Slide Number Placeholder 3">
            <a:extLst>
              <a:ext uri="{FF2B5EF4-FFF2-40B4-BE49-F238E27FC236}">
                <a16:creationId xmlns:a16="http://schemas.microsoft.com/office/drawing/2014/main" id="{DBAAF893-7C8A-134D-A5C4-FBED49482EE1}"/>
              </a:ext>
            </a:extLst>
          </p:cNvPr>
          <p:cNvSpPr>
            <a:spLocks noGrp="1"/>
          </p:cNvSpPr>
          <p:nvPr>
            <p:ph type="sldNum" sz="quarter" idx="10"/>
          </p:nvPr>
        </p:nvSpPr>
        <p:spPr/>
        <p:txBody>
          <a:bodyPr/>
          <a:lstStyle/>
          <a:p>
            <a:fld id="{A559C790-290C-A040-B331-07958D38869F}" type="slidenum">
              <a:rPr lang="en-CN" smtClean="0"/>
              <a:t>22</a:t>
            </a:fld>
            <a:endParaRPr lang="en-CN"/>
          </a:p>
        </p:txBody>
      </p:sp>
      <p:sp>
        <p:nvSpPr>
          <p:cNvPr id="17" name="TextBox 16">
            <a:extLst>
              <a:ext uri="{FF2B5EF4-FFF2-40B4-BE49-F238E27FC236}">
                <a16:creationId xmlns:a16="http://schemas.microsoft.com/office/drawing/2014/main" id="{86E05780-798E-F04F-B5B6-C592FC0EA669}"/>
              </a:ext>
            </a:extLst>
          </p:cNvPr>
          <p:cNvSpPr txBox="1"/>
          <p:nvPr/>
        </p:nvSpPr>
        <p:spPr>
          <a:xfrm>
            <a:off x="4301881" y="3971627"/>
            <a:ext cx="1962845" cy="338554"/>
          </a:xfrm>
          <a:prstGeom prst="rect">
            <a:avLst/>
          </a:prstGeom>
          <a:noFill/>
        </p:spPr>
        <p:txBody>
          <a:bodyPr wrap="none" rtlCol="0">
            <a:spAutoFit/>
          </a:bodyPr>
          <a:lstStyle/>
          <a:p>
            <a:r>
              <a:rPr lang="en-US" sz="1600"/>
              <a:t>Standard convolution</a:t>
            </a:r>
            <a:endParaRPr lang="en-CN" sz="1600"/>
          </a:p>
        </p:txBody>
      </p:sp>
      <p:pic>
        <p:nvPicPr>
          <p:cNvPr id="18" name="Picture 17" descr="Diagram&#10;&#10;Description automatically generated">
            <a:extLst>
              <a:ext uri="{FF2B5EF4-FFF2-40B4-BE49-F238E27FC236}">
                <a16:creationId xmlns:a16="http://schemas.microsoft.com/office/drawing/2014/main" id="{01F40CF3-56F8-944A-9A4D-A9D2630E7CFF}"/>
              </a:ext>
            </a:extLst>
          </p:cNvPr>
          <p:cNvPicPr>
            <a:picLocks noChangeAspect="1"/>
          </p:cNvPicPr>
          <p:nvPr/>
        </p:nvPicPr>
        <p:blipFill>
          <a:blip r:embed="rId4"/>
          <a:stretch>
            <a:fillRect/>
          </a:stretch>
        </p:blipFill>
        <p:spPr>
          <a:xfrm>
            <a:off x="8584749" y="2085071"/>
            <a:ext cx="2924541" cy="1727729"/>
          </a:xfrm>
          <a:prstGeom prst="rect">
            <a:avLst/>
          </a:prstGeom>
        </p:spPr>
      </p:pic>
      <p:sp>
        <p:nvSpPr>
          <p:cNvPr id="19" name="TextBox 18">
            <a:extLst>
              <a:ext uri="{FF2B5EF4-FFF2-40B4-BE49-F238E27FC236}">
                <a16:creationId xmlns:a16="http://schemas.microsoft.com/office/drawing/2014/main" id="{5F1D667A-683D-944B-AB36-1225B91C3B96}"/>
              </a:ext>
            </a:extLst>
          </p:cNvPr>
          <p:cNvSpPr txBox="1"/>
          <p:nvPr/>
        </p:nvSpPr>
        <p:spPr>
          <a:xfrm>
            <a:off x="9218088" y="3803980"/>
            <a:ext cx="1962845" cy="584775"/>
          </a:xfrm>
          <a:prstGeom prst="rect">
            <a:avLst/>
          </a:prstGeom>
          <a:noFill/>
        </p:spPr>
        <p:txBody>
          <a:bodyPr wrap="square" rtlCol="0">
            <a:spAutoFit/>
          </a:bodyPr>
          <a:lstStyle/>
          <a:p>
            <a:pPr algn="ctr"/>
            <a:r>
              <a:rPr lang="en-US" altLang="zh-CN" sz="1600"/>
              <a:t>Mixed</a:t>
            </a:r>
            <a:r>
              <a:rPr lang="zh-CN" altLang="en-US" sz="1600"/>
              <a:t> </a:t>
            </a:r>
            <a:r>
              <a:rPr lang="en-US" altLang="zh-CN" sz="1600"/>
              <a:t>(depth-wise)</a:t>
            </a:r>
            <a:r>
              <a:rPr lang="zh-CN" altLang="en-US" sz="1600"/>
              <a:t> </a:t>
            </a:r>
            <a:r>
              <a:rPr lang="en-US" altLang="zh-CN" sz="1600"/>
              <a:t>convolution</a:t>
            </a:r>
            <a:endParaRPr lang="en-CN" sz="1600"/>
          </a:p>
        </p:txBody>
      </p:sp>
      <p:pic>
        <p:nvPicPr>
          <p:cNvPr id="25" name="Picture 24">
            <a:extLst>
              <a:ext uri="{FF2B5EF4-FFF2-40B4-BE49-F238E27FC236}">
                <a16:creationId xmlns:a16="http://schemas.microsoft.com/office/drawing/2014/main" id="{2C076CAC-8064-CB4F-9612-3083E3432EB6}"/>
              </a:ext>
            </a:extLst>
          </p:cNvPr>
          <p:cNvPicPr>
            <a:picLocks noChangeAspect="1"/>
          </p:cNvPicPr>
          <p:nvPr/>
        </p:nvPicPr>
        <p:blipFill>
          <a:blip r:embed="rId5"/>
          <a:stretch>
            <a:fillRect/>
          </a:stretch>
        </p:blipFill>
        <p:spPr>
          <a:xfrm>
            <a:off x="6460219" y="1993764"/>
            <a:ext cx="2087316" cy="2013147"/>
          </a:xfrm>
          <a:prstGeom prst="rect">
            <a:avLst/>
          </a:prstGeom>
        </p:spPr>
      </p:pic>
      <p:sp>
        <p:nvSpPr>
          <p:cNvPr id="26" name="Rectangle 25">
            <a:extLst>
              <a:ext uri="{FF2B5EF4-FFF2-40B4-BE49-F238E27FC236}">
                <a16:creationId xmlns:a16="http://schemas.microsoft.com/office/drawing/2014/main" id="{A81503BC-888F-CA49-BD1D-399F68641E7F}"/>
              </a:ext>
            </a:extLst>
          </p:cNvPr>
          <p:cNvSpPr/>
          <p:nvPr/>
        </p:nvSpPr>
        <p:spPr>
          <a:xfrm>
            <a:off x="4170142" y="1197779"/>
            <a:ext cx="7461635" cy="323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TextBox 26">
            <a:extLst>
              <a:ext uri="{FF2B5EF4-FFF2-40B4-BE49-F238E27FC236}">
                <a16:creationId xmlns:a16="http://schemas.microsoft.com/office/drawing/2014/main" id="{DB8687E5-2B95-3F4B-84E6-CFBB59F531DC}"/>
              </a:ext>
            </a:extLst>
          </p:cNvPr>
          <p:cNvSpPr txBox="1"/>
          <p:nvPr/>
        </p:nvSpPr>
        <p:spPr>
          <a:xfrm>
            <a:off x="4193699" y="1187146"/>
            <a:ext cx="2488182" cy="307777"/>
          </a:xfrm>
          <a:prstGeom prst="rect">
            <a:avLst/>
          </a:prstGeom>
          <a:noFill/>
        </p:spPr>
        <p:txBody>
          <a:bodyPr wrap="none" rtlCol="0">
            <a:spAutoFit/>
          </a:bodyPr>
          <a:lstStyle/>
          <a:p>
            <a:r>
              <a:rPr lang="en-US" altLang="zh-CN" b="1"/>
              <a:t>Candidate node operations</a:t>
            </a:r>
            <a:endParaRPr lang="en-CN" b="1"/>
          </a:p>
        </p:txBody>
      </p:sp>
      <p:sp>
        <p:nvSpPr>
          <p:cNvPr id="28" name="TextBox 27">
            <a:extLst>
              <a:ext uri="{FF2B5EF4-FFF2-40B4-BE49-F238E27FC236}">
                <a16:creationId xmlns:a16="http://schemas.microsoft.com/office/drawing/2014/main" id="{C6E70C75-B1D5-874C-81F0-E2AFAADE193A}"/>
              </a:ext>
            </a:extLst>
          </p:cNvPr>
          <p:cNvSpPr txBox="1"/>
          <p:nvPr/>
        </p:nvSpPr>
        <p:spPr>
          <a:xfrm>
            <a:off x="6495239" y="3848334"/>
            <a:ext cx="1962845" cy="584775"/>
          </a:xfrm>
          <a:prstGeom prst="rect">
            <a:avLst/>
          </a:prstGeom>
          <a:noFill/>
        </p:spPr>
        <p:txBody>
          <a:bodyPr wrap="square" rtlCol="0">
            <a:spAutoFit/>
          </a:bodyPr>
          <a:lstStyle/>
          <a:p>
            <a:pPr algn="ctr"/>
            <a:r>
              <a:rPr lang="en-US" sz="1600"/>
              <a:t>Atrous/dilated convolution</a:t>
            </a:r>
            <a:endParaRPr lang="en-CN" sz="1600"/>
          </a:p>
        </p:txBody>
      </p:sp>
      <p:grpSp>
        <p:nvGrpSpPr>
          <p:cNvPr id="5" name="Group 4">
            <a:extLst>
              <a:ext uri="{FF2B5EF4-FFF2-40B4-BE49-F238E27FC236}">
                <a16:creationId xmlns:a16="http://schemas.microsoft.com/office/drawing/2014/main" id="{75BD0316-418D-8F4B-83BD-DC1B880129C1}"/>
              </a:ext>
            </a:extLst>
          </p:cNvPr>
          <p:cNvGrpSpPr/>
          <p:nvPr/>
        </p:nvGrpSpPr>
        <p:grpSpPr>
          <a:xfrm>
            <a:off x="283191" y="4526118"/>
            <a:ext cx="11410309" cy="1600351"/>
            <a:chOff x="283191" y="4684383"/>
            <a:chExt cx="11410309" cy="1600351"/>
          </a:xfrm>
        </p:grpSpPr>
        <p:pic>
          <p:nvPicPr>
            <p:cNvPr id="12" name="Picture 11">
              <a:extLst>
                <a:ext uri="{FF2B5EF4-FFF2-40B4-BE49-F238E27FC236}">
                  <a16:creationId xmlns:a16="http://schemas.microsoft.com/office/drawing/2014/main" id="{2AA7D0DD-6209-3B46-9516-7105D5A30904}"/>
                </a:ext>
              </a:extLst>
            </p:cNvPr>
            <p:cNvPicPr>
              <a:picLocks noChangeAspect="1"/>
            </p:cNvPicPr>
            <p:nvPr/>
          </p:nvPicPr>
          <p:blipFill>
            <a:blip r:embed="rId6"/>
            <a:stretch>
              <a:fillRect/>
            </a:stretch>
          </p:blipFill>
          <p:spPr>
            <a:xfrm>
              <a:off x="283191" y="4684383"/>
              <a:ext cx="9391961" cy="1600351"/>
            </a:xfrm>
            <a:prstGeom prst="rect">
              <a:avLst/>
            </a:prstGeom>
          </p:spPr>
        </p:pic>
        <p:pic>
          <p:nvPicPr>
            <p:cNvPr id="31" name="Picture 30" descr="Diagram&#10;&#10;Description automatically generated">
              <a:extLst>
                <a:ext uri="{FF2B5EF4-FFF2-40B4-BE49-F238E27FC236}">
                  <a16:creationId xmlns:a16="http://schemas.microsoft.com/office/drawing/2014/main" id="{94DA49A1-3B7D-444F-AF12-3FB24C9E7859}"/>
                </a:ext>
              </a:extLst>
            </p:cNvPr>
            <p:cNvPicPr>
              <a:picLocks noChangeAspect="1"/>
            </p:cNvPicPr>
            <p:nvPr/>
          </p:nvPicPr>
          <p:blipFill rotWithShape="1">
            <a:blip r:embed="rId7"/>
            <a:srcRect r="83124" b="75630"/>
            <a:stretch/>
          </p:blipFill>
          <p:spPr>
            <a:xfrm>
              <a:off x="9848738" y="5367138"/>
              <a:ext cx="1844762" cy="664640"/>
            </a:xfrm>
            <a:prstGeom prst="rect">
              <a:avLst/>
            </a:prstGeom>
          </p:spPr>
        </p:pic>
      </p:grpSp>
      <p:sp>
        <p:nvSpPr>
          <p:cNvPr id="3" name="Oval 2">
            <a:extLst>
              <a:ext uri="{FF2B5EF4-FFF2-40B4-BE49-F238E27FC236}">
                <a16:creationId xmlns:a16="http://schemas.microsoft.com/office/drawing/2014/main" id="{058EB518-6C58-7045-9EB6-AD3E58A26246}"/>
              </a:ext>
            </a:extLst>
          </p:cNvPr>
          <p:cNvSpPr/>
          <p:nvPr/>
        </p:nvSpPr>
        <p:spPr>
          <a:xfrm>
            <a:off x="4652264" y="1618224"/>
            <a:ext cx="445916" cy="450423"/>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400" b="1">
                <a:solidFill>
                  <a:schemeClr val="tx1"/>
                </a:solidFill>
              </a:rPr>
              <a:t>C32</a:t>
            </a:r>
          </a:p>
        </p:txBody>
      </p:sp>
      <p:sp>
        <p:nvSpPr>
          <p:cNvPr id="30" name="Oval 29">
            <a:extLst>
              <a:ext uri="{FF2B5EF4-FFF2-40B4-BE49-F238E27FC236}">
                <a16:creationId xmlns:a16="http://schemas.microsoft.com/office/drawing/2014/main" id="{A2E8A38D-73D0-A344-869F-AD23A04DE010}"/>
              </a:ext>
            </a:extLst>
          </p:cNvPr>
          <p:cNvSpPr/>
          <p:nvPr/>
        </p:nvSpPr>
        <p:spPr>
          <a:xfrm>
            <a:off x="5361363" y="1614860"/>
            <a:ext cx="445916" cy="450423"/>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400" b="1">
                <a:solidFill>
                  <a:schemeClr val="tx1"/>
                </a:solidFill>
              </a:rPr>
              <a:t>C64</a:t>
            </a:r>
          </a:p>
        </p:txBody>
      </p:sp>
      <p:sp>
        <p:nvSpPr>
          <p:cNvPr id="32" name="Oval 31">
            <a:extLst>
              <a:ext uri="{FF2B5EF4-FFF2-40B4-BE49-F238E27FC236}">
                <a16:creationId xmlns:a16="http://schemas.microsoft.com/office/drawing/2014/main" id="{D54992C3-4D7A-9740-9082-2AACA3F764DC}"/>
              </a:ext>
            </a:extLst>
          </p:cNvPr>
          <p:cNvSpPr/>
          <p:nvPr/>
        </p:nvSpPr>
        <p:spPr>
          <a:xfrm>
            <a:off x="6987962" y="1614859"/>
            <a:ext cx="445916" cy="450423"/>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400" b="1">
                <a:solidFill>
                  <a:schemeClr val="tx1"/>
                </a:solidFill>
              </a:rPr>
              <a:t>Atr</a:t>
            </a:r>
          </a:p>
        </p:txBody>
      </p:sp>
      <p:sp>
        <p:nvSpPr>
          <p:cNvPr id="33" name="Oval 32">
            <a:extLst>
              <a:ext uri="{FF2B5EF4-FFF2-40B4-BE49-F238E27FC236}">
                <a16:creationId xmlns:a16="http://schemas.microsoft.com/office/drawing/2014/main" id="{C7E2785A-6A19-2A40-8BF7-F3F33AE7B115}"/>
              </a:ext>
            </a:extLst>
          </p:cNvPr>
          <p:cNvSpPr/>
          <p:nvPr/>
        </p:nvSpPr>
        <p:spPr>
          <a:xfrm>
            <a:off x="9932497" y="1608873"/>
            <a:ext cx="445916" cy="450423"/>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1400" b="1">
                <a:solidFill>
                  <a:schemeClr val="tx1"/>
                </a:solidFill>
              </a:rPr>
              <a:t>Mix</a:t>
            </a:r>
          </a:p>
        </p:txBody>
      </p:sp>
      <p:sp>
        <p:nvSpPr>
          <p:cNvPr id="34" name="文字方塊 26">
            <a:extLst>
              <a:ext uri="{FF2B5EF4-FFF2-40B4-BE49-F238E27FC236}">
                <a16:creationId xmlns:a16="http://schemas.microsoft.com/office/drawing/2014/main" id="{A4D1B1BC-5FB0-F34D-B727-72B2DE42E8C7}"/>
              </a:ext>
            </a:extLst>
          </p:cNvPr>
          <p:cNvSpPr txBox="1"/>
          <p:nvPr/>
        </p:nvSpPr>
        <p:spPr>
          <a:xfrm>
            <a:off x="5554986" y="6379088"/>
            <a:ext cx="2681583" cy="307777"/>
          </a:xfrm>
          <a:prstGeom prst="rect">
            <a:avLst/>
          </a:prstGeom>
          <a:noFill/>
        </p:spPr>
        <p:txBody>
          <a:bodyPr wrap="square" rtlCol="0">
            <a:spAutoFit/>
          </a:bodyPr>
          <a:lstStyle/>
          <a:p>
            <a:r>
              <a:rPr lang="en-US" altLang="zh-TW" sz="1400" b="1"/>
              <a:t> [Chang, et al., ICCAD’21] </a:t>
            </a:r>
            <a:endParaRPr kumimoji="1" lang="zh-TW" altLang="en-US" sz="1400" b="1"/>
          </a:p>
        </p:txBody>
      </p:sp>
      <p:pic>
        <p:nvPicPr>
          <p:cNvPr id="15" name="Picture 14" descr="Diagram&#10;&#10;Description automatically generated">
            <a:extLst>
              <a:ext uri="{FF2B5EF4-FFF2-40B4-BE49-F238E27FC236}">
                <a16:creationId xmlns:a16="http://schemas.microsoft.com/office/drawing/2014/main" id="{668A3A55-7DF1-A54A-B6FE-6BFD07704864}"/>
              </a:ext>
            </a:extLst>
          </p:cNvPr>
          <p:cNvPicPr>
            <a:picLocks noChangeAspect="1"/>
          </p:cNvPicPr>
          <p:nvPr/>
        </p:nvPicPr>
        <p:blipFill rotWithShape="1">
          <a:blip r:embed="rId8">
            <a:extLst>
              <a:ext uri="{28A0092B-C50C-407E-A947-70E740481C1C}">
                <a14:useLocalDpi xmlns:a14="http://schemas.microsoft.com/office/drawing/2010/main" val="0"/>
              </a:ext>
            </a:extLst>
          </a:blip>
          <a:srcRect l="7601" t="4954" r="71771" b="29704"/>
          <a:stretch/>
        </p:blipFill>
        <p:spPr>
          <a:xfrm>
            <a:off x="1506745" y="1697111"/>
            <a:ext cx="2133833" cy="1985687"/>
          </a:xfrm>
          <a:prstGeom prst="rect">
            <a:avLst/>
          </a:prstGeom>
        </p:spPr>
      </p:pic>
      <p:sp>
        <p:nvSpPr>
          <p:cNvPr id="20" name="Right Arrow 19">
            <a:extLst>
              <a:ext uri="{FF2B5EF4-FFF2-40B4-BE49-F238E27FC236}">
                <a16:creationId xmlns:a16="http://schemas.microsoft.com/office/drawing/2014/main" id="{D6A813E3-FC0D-4542-AF32-5A3948991C0A}"/>
              </a:ext>
            </a:extLst>
          </p:cNvPr>
          <p:cNvSpPr/>
          <p:nvPr/>
        </p:nvSpPr>
        <p:spPr>
          <a:xfrm>
            <a:off x="3540982" y="2858773"/>
            <a:ext cx="619200" cy="288000"/>
          </a:xfrm>
          <a:prstGeom prst="rightArrow">
            <a:avLst>
              <a:gd name="adj1" fmla="val 29310"/>
              <a:gd name="adj2" fmla="val 6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ight Arrow 20">
            <a:extLst>
              <a:ext uri="{FF2B5EF4-FFF2-40B4-BE49-F238E27FC236}">
                <a16:creationId xmlns:a16="http://schemas.microsoft.com/office/drawing/2014/main" id="{B83EB6B5-DAAA-594E-8303-DE831CF56DDA}"/>
              </a:ext>
            </a:extLst>
          </p:cNvPr>
          <p:cNvSpPr/>
          <p:nvPr/>
        </p:nvSpPr>
        <p:spPr>
          <a:xfrm>
            <a:off x="3364686" y="2169229"/>
            <a:ext cx="795600" cy="288000"/>
          </a:xfrm>
          <a:prstGeom prst="rightArrow">
            <a:avLst>
              <a:gd name="adj1" fmla="val 29310"/>
              <a:gd name="adj2" fmla="val 6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Arrow 21">
            <a:extLst>
              <a:ext uri="{FF2B5EF4-FFF2-40B4-BE49-F238E27FC236}">
                <a16:creationId xmlns:a16="http://schemas.microsoft.com/office/drawing/2014/main" id="{CD104A0E-3BEB-A34A-8003-8246F74EA650}"/>
              </a:ext>
            </a:extLst>
          </p:cNvPr>
          <p:cNvSpPr/>
          <p:nvPr/>
        </p:nvSpPr>
        <p:spPr>
          <a:xfrm>
            <a:off x="2737759" y="1767429"/>
            <a:ext cx="1429200" cy="288000"/>
          </a:xfrm>
          <a:prstGeom prst="rightArrow">
            <a:avLst>
              <a:gd name="adj1" fmla="val 29310"/>
              <a:gd name="adj2" fmla="val 6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ight Arrow 22">
            <a:extLst>
              <a:ext uri="{FF2B5EF4-FFF2-40B4-BE49-F238E27FC236}">
                <a16:creationId xmlns:a16="http://schemas.microsoft.com/office/drawing/2014/main" id="{30F9AB92-AD0A-3F4A-964E-13566517C8B8}"/>
              </a:ext>
            </a:extLst>
          </p:cNvPr>
          <p:cNvSpPr/>
          <p:nvPr/>
        </p:nvSpPr>
        <p:spPr>
          <a:xfrm>
            <a:off x="3025422" y="3302424"/>
            <a:ext cx="1133110" cy="288000"/>
          </a:xfrm>
          <a:prstGeom prst="rightArrow">
            <a:avLst>
              <a:gd name="adj1" fmla="val 29310"/>
              <a:gd name="adj2" fmla="val 67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6" name="Straight Arrow Connector 35">
            <a:extLst>
              <a:ext uri="{FF2B5EF4-FFF2-40B4-BE49-F238E27FC236}">
                <a16:creationId xmlns:a16="http://schemas.microsoft.com/office/drawing/2014/main" id="{12282AF3-3F4C-EB49-8EB7-816C979377A9}"/>
              </a:ext>
            </a:extLst>
          </p:cNvPr>
          <p:cNvCxnSpPr>
            <a:cxnSpLocks/>
          </p:cNvCxnSpPr>
          <p:nvPr/>
        </p:nvCxnSpPr>
        <p:spPr>
          <a:xfrm>
            <a:off x="2565891" y="3682798"/>
            <a:ext cx="207" cy="11486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84D977E-A7C7-9F48-822B-FC1A6AAF6075}"/>
              </a:ext>
            </a:extLst>
          </p:cNvPr>
          <p:cNvSpPr txBox="1"/>
          <p:nvPr/>
        </p:nvSpPr>
        <p:spPr>
          <a:xfrm>
            <a:off x="1585065" y="3970103"/>
            <a:ext cx="1151038"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Sampling sub-graph</a:t>
            </a:r>
            <a:endParaRPr lang="en-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47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animBg="1"/>
      <p:bldP spid="27" grpId="0"/>
      <p:bldP spid="28" grpId="0"/>
      <p:bldP spid="3" grpId="0" animBg="1"/>
      <p:bldP spid="30" grpId="0" animBg="1"/>
      <p:bldP spid="32" grpId="0" animBg="1"/>
      <p:bldP spid="33" grpId="0" animBg="1"/>
      <p:bldP spid="20" grpId="0" animBg="1"/>
      <p:bldP spid="21" grpId="0" animBg="1"/>
      <p:bldP spid="22" grpId="0" animBg="1"/>
      <p:bldP spid="23"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719E-E91D-4542-A63F-83D760C89D9D}"/>
              </a:ext>
            </a:extLst>
          </p:cNvPr>
          <p:cNvSpPr>
            <a:spLocks noGrp="1"/>
          </p:cNvSpPr>
          <p:nvPr>
            <p:ph type="title"/>
          </p:nvPr>
        </p:nvSpPr>
        <p:spPr/>
        <p:txBody>
          <a:bodyPr/>
          <a:lstStyle/>
          <a:p>
            <a:r>
              <a:rPr lang="en-US" altLang="zh-CN"/>
              <a:t>Automatic Estimator Development</a:t>
            </a:r>
            <a:r>
              <a:rPr lang="zh-CN" altLang="en-US"/>
              <a:t> </a:t>
            </a:r>
            <a:r>
              <a:rPr lang="en-US" altLang="zh-CN"/>
              <a:t>– Searching Algorithm</a:t>
            </a:r>
            <a:endParaRPr lang="en-C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21243-BBAF-1440-87D3-813F3ADFE809}"/>
                  </a:ext>
                </a:extLst>
              </p:cNvPr>
              <p:cNvSpPr>
                <a:spLocks noGrp="1"/>
              </p:cNvSpPr>
              <p:nvPr>
                <p:ph idx="1"/>
              </p:nvPr>
            </p:nvSpPr>
            <p:spPr>
              <a:xfrm>
                <a:off x="413483" y="4250160"/>
                <a:ext cx="11528143" cy="1858101"/>
              </a:xfrm>
            </p:spPr>
            <p:txBody>
              <a:bodyPr/>
              <a:lstStyle/>
              <a:p>
                <a:pPr marL="457200" indent="-457200">
                  <a:buFont typeface="+mj-lt"/>
                  <a:buAutoNum type="arabicPeriod"/>
                </a:pPr>
                <a:r>
                  <a:rPr lang="en-US" dirty="0"/>
                  <a:t>Sample from the completely-ordered graph </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𝑖</m:t>
                        </m:r>
                      </m:sub>
                    </m:sSub>
                  </m:oMath>
                </a14:m>
                <a:r>
                  <a:rPr lang="en-US" dirty="0"/>
                  <a:t>) to get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m:t>
                        </m:r>
                      </m:sub>
                    </m:sSub>
                  </m:oMath>
                </a14:m>
                <a:r>
                  <a:rPr lang="en-US" dirty="0"/>
                  <a:t>)</a:t>
                </a:r>
              </a:p>
              <a:p>
                <a:pPr marL="457200" indent="-457200">
                  <a:buFont typeface="+mj-lt"/>
                  <a:buAutoNum type="arabicPeriod"/>
                </a:pPr>
                <a:r>
                  <a:rPr lang="en-US" dirty="0"/>
                  <a:t>Evaluate </a:t>
                </a:r>
                <a:r>
                  <a:rPr lang="en-US" altLang="zh-CN" dirty="0"/>
                  <a:t>the</a:t>
                </a:r>
                <a:r>
                  <a:rPr lang="zh-CN" altLang="en-US" dirty="0"/>
                  <a:t> </a:t>
                </a:r>
                <a:r>
                  <a:rPr lang="en-US" altLang="zh-CN" dirty="0"/>
                  <a:t>sampled</a:t>
                </a:r>
                <a:r>
                  <a:rPr lang="zh-CN" altLang="en-US" dirty="0"/>
                  <a:t> </a:t>
                </a:r>
                <a:r>
                  <a:rPr lang="en-US" altLang="zh-CN" dirty="0"/>
                  <a:t>model by training and testing</a:t>
                </a:r>
              </a:p>
              <a:p>
                <a:pPr marL="457200" indent="-457200">
                  <a:buFont typeface="+mj-lt"/>
                  <a:buAutoNum type="arabicPeriod"/>
                </a:pPr>
                <a:r>
                  <a:rPr lang="en-US" altLang="zh-CN" dirty="0"/>
                  <a:t>Update</a:t>
                </a:r>
                <a:r>
                  <a:rPr lang="zh-CN" altLang="en-US" dirty="0"/>
                  <a:t> </a:t>
                </a:r>
                <a:r>
                  <a:rPr lang="en-US" altLang="zh-CN" dirty="0"/>
                  <a:t>the</a:t>
                </a:r>
                <a:r>
                  <a:rPr lang="zh-CN" altLang="en-US" dirty="0"/>
                  <a:t> </a:t>
                </a:r>
                <a:r>
                  <a:rPr lang="en-US" altLang="zh-CN" dirty="0"/>
                  <a:t>sampling</a:t>
                </a:r>
                <a:r>
                  <a:rPr lang="zh-CN" altLang="en-US" dirty="0"/>
                  <a:t> </a:t>
                </a:r>
                <a:r>
                  <a:rPr lang="en-US" altLang="zh-CN" dirty="0"/>
                  <a:t>probability</a:t>
                </a:r>
                <a:r>
                  <a:rPr lang="zh-CN" altLang="en-US" dirty="0"/>
                  <a:t> </a:t>
                </a:r>
                <a:r>
                  <a:rPr lang="en-US" altLang="zh-CN" dirty="0"/>
                  <a:t>by</a:t>
                </a:r>
                <a:r>
                  <a:rPr lang="zh-CN" altLang="en-US" dirty="0"/>
                  <a:t> </a:t>
                </a:r>
                <a:r>
                  <a:rPr lang="en-US" altLang="zh-CN" dirty="0"/>
                  <a:t>evaluation result</a:t>
                </a:r>
              </a:p>
              <a:p>
                <a:r>
                  <a:rPr lang="en-US" b="1" dirty="0"/>
                  <a:t>Result</a:t>
                </a:r>
                <a:r>
                  <a:rPr lang="en-US" dirty="0"/>
                  <a:t>: </a:t>
                </a:r>
                <a:r>
                  <a:rPr lang="en-US" b="1" dirty="0">
                    <a:solidFill>
                      <a:srgbClr val="00B050"/>
                    </a:solidFill>
                  </a:rPr>
                  <a:t>outperforms</a:t>
                </a:r>
                <a:r>
                  <a:rPr lang="en-US" dirty="0"/>
                  <a:t> previous works in both tasks; developed without human in </a:t>
                </a:r>
                <a:r>
                  <a:rPr lang="en-US" b="1" dirty="0">
                    <a:solidFill>
                      <a:srgbClr val="00B050"/>
                    </a:solidFill>
                  </a:rPr>
                  <a:t>one day</a:t>
                </a:r>
                <a:endParaRPr lang="en-CN" b="1" dirty="0">
                  <a:solidFill>
                    <a:srgbClr val="00B050"/>
                  </a:solidFill>
                </a:endParaRPr>
              </a:p>
            </p:txBody>
          </p:sp>
        </mc:Choice>
        <mc:Fallback xmlns="">
          <p:sp>
            <p:nvSpPr>
              <p:cNvPr id="3" name="Content Placeholder 2">
                <a:extLst>
                  <a:ext uri="{FF2B5EF4-FFF2-40B4-BE49-F238E27FC236}">
                    <a16:creationId xmlns:a16="http://schemas.microsoft.com/office/drawing/2014/main" id="{8BF21243-BBAF-1440-87D3-813F3ADFE809}"/>
                  </a:ext>
                </a:extLst>
              </p:cNvPr>
              <p:cNvSpPr>
                <a:spLocks noGrp="1" noRot="1" noChangeAspect="1" noMove="1" noResize="1" noEditPoints="1" noAdjustHandles="1" noChangeArrowheads="1" noChangeShapeType="1" noTextEdit="1"/>
              </p:cNvSpPr>
              <p:nvPr>
                <p:ph idx="1"/>
              </p:nvPr>
            </p:nvSpPr>
            <p:spPr>
              <a:xfrm>
                <a:off x="413483" y="4250160"/>
                <a:ext cx="11528143" cy="1858101"/>
              </a:xfrm>
              <a:blipFill>
                <a:blip r:embed="rId3"/>
                <a:stretch>
                  <a:fillRect l="-880" t="-2721" b="-11565"/>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DBAAF893-7C8A-134D-A5C4-FBED49482EE1}"/>
              </a:ext>
            </a:extLst>
          </p:cNvPr>
          <p:cNvSpPr>
            <a:spLocks noGrp="1"/>
          </p:cNvSpPr>
          <p:nvPr>
            <p:ph type="sldNum" sz="quarter" idx="10"/>
          </p:nvPr>
        </p:nvSpPr>
        <p:spPr/>
        <p:txBody>
          <a:bodyPr/>
          <a:lstStyle/>
          <a:p>
            <a:fld id="{A559C790-290C-A040-B331-07958D38869F}" type="slidenum">
              <a:rPr lang="en-CN" smtClean="0"/>
              <a:t>23</a:t>
            </a:fld>
            <a:endParaRPr lang="en-CN"/>
          </a:p>
        </p:txBody>
      </p:sp>
      <p:pic>
        <p:nvPicPr>
          <p:cNvPr id="10" name="Picture 9">
            <a:extLst>
              <a:ext uri="{FF2B5EF4-FFF2-40B4-BE49-F238E27FC236}">
                <a16:creationId xmlns:a16="http://schemas.microsoft.com/office/drawing/2014/main" id="{3616338E-9D34-284E-9F84-D18DBEE4800C}"/>
              </a:ext>
            </a:extLst>
          </p:cNvPr>
          <p:cNvPicPr>
            <a:picLocks noChangeAspect="1"/>
          </p:cNvPicPr>
          <p:nvPr/>
        </p:nvPicPr>
        <p:blipFill>
          <a:blip r:embed="rId4">
            <a:alphaModFix/>
          </a:blip>
          <a:stretch>
            <a:fillRect/>
          </a:stretch>
        </p:blipFill>
        <p:spPr>
          <a:xfrm>
            <a:off x="512716" y="1195251"/>
            <a:ext cx="11198084" cy="2738089"/>
          </a:xfrm>
          <a:prstGeom prst="rect">
            <a:avLst/>
          </a:prstGeom>
        </p:spPr>
      </p:pic>
      <p:sp>
        <p:nvSpPr>
          <p:cNvPr id="5" name="Rectangle 4">
            <a:extLst>
              <a:ext uri="{FF2B5EF4-FFF2-40B4-BE49-F238E27FC236}">
                <a16:creationId xmlns:a16="http://schemas.microsoft.com/office/drawing/2014/main" id="{FB22A71B-7D0B-224B-9E17-D10130824756}"/>
              </a:ext>
            </a:extLst>
          </p:cNvPr>
          <p:cNvSpPr/>
          <p:nvPr/>
        </p:nvSpPr>
        <p:spPr>
          <a:xfrm>
            <a:off x="10686266" y="1483562"/>
            <a:ext cx="1207232" cy="244977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6D17F333-0A4F-8543-97B9-18D3828F0BCA}"/>
              </a:ext>
            </a:extLst>
          </p:cNvPr>
          <p:cNvSpPr/>
          <p:nvPr/>
        </p:nvSpPr>
        <p:spPr>
          <a:xfrm>
            <a:off x="6350886" y="1450819"/>
            <a:ext cx="4335379" cy="56316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F92E2F34-3B67-5D4F-A300-3C6D6D7E3A64}"/>
              </a:ext>
            </a:extLst>
          </p:cNvPr>
          <p:cNvSpPr/>
          <p:nvPr/>
        </p:nvSpPr>
        <p:spPr>
          <a:xfrm>
            <a:off x="413482" y="2013985"/>
            <a:ext cx="10272783" cy="20848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64FB6DA-FF2B-3D45-8B67-FDA33F145018}"/>
              </a:ext>
            </a:extLst>
          </p:cNvPr>
          <p:cNvSpPr/>
          <p:nvPr/>
        </p:nvSpPr>
        <p:spPr>
          <a:xfrm>
            <a:off x="2983831" y="1182847"/>
            <a:ext cx="3367055" cy="84354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789C9E92-3902-2547-AF60-EDC06EE85A53}"/>
              </a:ext>
            </a:extLst>
          </p:cNvPr>
          <p:cNvSpPr/>
          <p:nvPr/>
        </p:nvSpPr>
        <p:spPr>
          <a:xfrm>
            <a:off x="6350886" y="1047369"/>
            <a:ext cx="1820779" cy="4361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58316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52DC12-2517-D746-A8F8-AA97808C23DF}"/>
              </a:ext>
            </a:extLst>
          </p:cNvPr>
          <p:cNvPicPr>
            <a:picLocks noChangeAspect="1"/>
          </p:cNvPicPr>
          <p:nvPr/>
        </p:nvPicPr>
        <p:blipFill rotWithShape="1">
          <a:blip r:embed="rId3"/>
          <a:srcRect t="50869" b="1931"/>
          <a:stretch/>
        </p:blipFill>
        <p:spPr>
          <a:xfrm>
            <a:off x="405203" y="4233332"/>
            <a:ext cx="10059597" cy="2341350"/>
          </a:xfrm>
          <a:prstGeom prst="rect">
            <a:avLst/>
          </a:prstGeom>
        </p:spPr>
      </p:pic>
      <p:sp>
        <p:nvSpPr>
          <p:cNvPr id="16" name="TextBox 15">
            <a:extLst>
              <a:ext uri="{FF2B5EF4-FFF2-40B4-BE49-F238E27FC236}">
                <a16:creationId xmlns:a16="http://schemas.microsoft.com/office/drawing/2014/main" id="{6D725F50-0247-BE49-A0C5-E2AE9C79D000}"/>
              </a:ext>
            </a:extLst>
          </p:cNvPr>
          <p:cNvSpPr txBox="1"/>
          <p:nvPr/>
        </p:nvSpPr>
        <p:spPr>
          <a:xfrm>
            <a:off x="3856163" y="6253506"/>
            <a:ext cx="6888489" cy="369332"/>
          </a:xfrm>
          <a:prstGeom prst="rect">
            <a:avLst/>
          </a:prstGeom>
          <a:noFill/>
        </p:spPr>
        <p:txBody>
          <a:bodyPr wrap="none" rtlCol="0">
            <a:spAutoFit/>
          </a:bodyPr>
          <a:lstStyle/>
          <a:p>
            <a:r>
              <a:rPr lang="en-US" altLang="zh-TW" b="1"/>
              <a:t>Auto-developed model for DRC hotspot detection (fine-grained task 2)</a:t>
            </a:r>
            <a:endParaRPr lang="en-CN"/>
          </a:p>
        </p:txBody>
      </p:sp>
      <p:sp>
        <p:nvSpPr>
          <p:cNvPr id="10" name="Title 9">
            <a:extLst>
              <a:ext uri="{FF2B5EF4-FFF2-40B4-BE49-F238E27FC236}">
                <a16:creationId xmlns:a16="http://schemas.microsoft.com/office/drawing/2014/main" id="{B7576651-BE6A-6445-A483-2B000EC91819}"/>
              </a:ext>
            </a:extLst>
          </p:cNvPr>
          <p:cNvSpPr>
            <a:spLocks noGrp="1"/>
          </p:cNvSpPr>
          <p:nvPr>
            <p:ph type="title"/>
          </p:nvPr>
        </p:nvSpPr>
        <p:spPr/>
        <p:txBody>
          <a:bodyPr/>
          <a:lstStyle/>
          <a:p>
            <a:r>
              <a:rPr kumimoji="1" lang="en-US" altLang="zh-CN"/>
              <a:t>Auto-developed</a:t>
            </a:r>
            <a:r>
              <a:rPr kumimoji="1" lang="en-US" altLang="zh-TW"/>
              <a:t> Model Structures</a:t>
            </a:r>
            <a:endParaRPr lang="en-CN"/>
          </a:p>
        </p:txBody>
      </p:sp>
      <p:sp>
        <p:nvSpPr>
          <p:cNvPr id="3" name="Content Placeholder 2">
            <a:extLst>
              <a:ext uri="{FF2B5EF4-FFF2-40B4-BE49-F238E27FC236}">
                <a16:creationId xmlns:a16="http://schemas.microsoft.com/office/drawing/2014/main" id="{4C544411-B4FC-B440-9101-96D397AAF3F1}"/>
              </a:ext>
            </a:extLst>
          </p:cNvPr>
          <p:cNvSpPr>
            <a:spLocks noGrp="1"/>
          </p:cNvSpPr>
          <p:nvPr>
            <p:ph idx="1"/>
          </p:nvPr>
        </p:nvSpPr>
        <p:spPr/>
        <p:txBody>
          <a:bodyPr/>
          <a:lstStyle/>
          <a:p>
            <a:r>
              <a:rPr lang="en-US" altLang="zh-TW" sz="2600" dirty="0"/>
              <a:t>Human-designed models:</a:t>
            </a:r>
          </a:p>
          <a:p>
            <a:pPr lvl="1"/>
            <a:r>
              <a:rPr lang="en-US" altLang="zh-CN" sz="2200" dirty="0"/>
              <a:t>Highly </a:t>
            </a:r>
            <a:r>
              <a:rPr lang="en-US" sz="2200" dirty="0"/>
              <a:t>hierarchical and organized architecture</a:t>
            </a:r>
            <a:endParaRPr lang="en-US" altLang="zh-CN" sz="2200" dirty="0"/>
          </a:p>
          <a:p>
            <a:pPr lvl="1"/>
            <a:r>
              <a:rPr lang="en-US" altLang="zh-CN" sz="2200" dirty="0"/>
              <a:t>L</a:t>
            </a:r>
            <a:r>
              <a:rPr lang="en-US" altLang="zh-TW" sz="2200" dirty="0"/>
              <a:t>imited operation</a:t>
            </a:r>
            <a:r>
              <a:rPr lang="zh-CN" altLang="en-US" sz="2200" dirty="0"/>
              <a:t> </a:t>
            </a:r>
            <a:r>
              <a:rPr lang="en-US" altLang="zh-CN" sz="2200" dirty="0"/>
              <a:t>type</a:t>
            </a:r>
            <a:r>
              <a:rPr lang="en-US" altLang="zh-TW" sz="2200" dirty="0"/>
              <a:t>s</a:t>
            </a:r>
          </a:p>
          <a:p>
            <a:r>
              <a:rPr kumimoji="1" lang="en-US" altLang="zh-CN" sz="2600" dirty="0"/>
              <a:t>Auto-developed</a:t>
            </a:r>
            <a:r>
              <a:rPr lang="en-US" altLang="zh-TW" sz="2600" dirty="0"/>
              <a:t> model:</a:t>
            </a:r>
          </a:p>
          <a:p>
            <a:pPr lvl="1"/>
            <a:r>
              <a:rPr lang="en-US" altLang="zh-CN" sz="2200" dirty="0"/>
              <a:t>C</a:t>
            </a:r>
            <a:r>
              <a:rPr lang="en-US" altLang="zh-TW" sz="2200" dirty="0"/>
              <a:t>onstruct parallel branches and flexible interactions</a:t>
            </a:r>
          </a:p>
          <a:p>
            <a:pPr lvl="1"/>
            <a:r>
              <a:rPr lang="en-US" altLang="zh-TW" sz="2200" dirty="0"/>
              <a:t>Supports </a:t>
            </a:r>
            <a:r>
              <a:rPr lang="en-US" altLang="zh-CN" sz="2200" dirty="0"/>
              <a:t>different</a:t>
            </a:r>
            <a:r>
              <a:rPr lang="zh-CN" altLang="en-US" sz="2200" dirty="0"/>
              <a:t> </a:t>
            </a:r>
            <a:r>
              <a:rPr lang="en-US" altLang="zh-TW" sz="2200" dirty="0"/>
              <a:t>operators</a:t>
            </a:r>
          </a:p>
          <a:p>
            <a:endParaRPr lang="en-CN" dirty="0"/>
          </a:p>
        </p:txBody>
      </p:sp>
      <p:sp>
        <p:nvSpPr>
          <p:cNvPr id="4" name="Slide Number Placeholder 3">
            <a:extLst>
              <a:ext uri="{FF2B5EF4-FFF2-40B4-BE49-F238E27FC236}">
                <a16:creationId xmlns:a16="http://schemas.microsoft.com/office/drawing/2014/main" id="{0953EADB-6280-F643-8163-B5566BF4861B}"/>
              </a:ext>
            </a:extLst>
          </p:cNvPr>
          <p:cNvSpPr>
            <a:spLocks noGrp="1"/>
          </p:cNvSpPr>
          <p:nvPr>
            <p:ph type="sldNum" sz="quarter" idx="10"/>
          </p:nvPr>
        </p:nvSpPr>
        <p:spPr/>
        <p:txBody>
          <a:bodyPr/>
          <a:lstStyle/>
          <a:p>
            <a:fld id="{A559C790-290C-A040-B331-07958D38869F}" type="slidenum">
              <a:rPr lang="en-CN" smtClean="0"/>
              <a:t>24</a:t>
            </a:fld>
            <a:endParaRPr lang="en-CN"/>
          </a:p>
        </p:txBody>
      </p:sp>
    </p:spTree>
    <p:extLst>
      <p:ext uri="{BB962C8B-B14F-4D97-AF65-F5344CB8AC3E}">
        <p14:creationId xmlns:p14="http://schemas.microsoft.com/office/powerpoint/2010/main" val="54248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B86214-690D-2541-9F72-856ACB191563}"/>
              </a:ext>
            </a:extLst>
          </p:cNvPr>
          <p:cNvPicPr>
            <a:picLocks noChangeAspect="1"/>
          </p:cNvPicPr>
          <p:nvPr/>
        </p:nvPicPr>
        <p:blipFill rotWithShape="1">
          <a:blip r:embed="rId3"/>
          <a:srcRect t="50869" b="1931"/>
          <a:stretch/>
        </p:blipFill>
        <p:spPr>
          <a:xfrm>
            <a:off x="405203" y="4233332"/>
            <a:ext cx="10059597" cy="2341350"/>
          </a:xfrm>
          <a:prstGeom prst="rect">
            <a:avLst/>
          </a:prstGeom>
        </p:spPr>
      </p:pic>
      <p:sp>
        <p:nvSpPr>
          <p:cNvPr id="10" name="Title 9">
            <a:extLst>
              <a:ext uri="{FF2B5EF4-FFF2-40B4-BE49-F238E27FC236}">
                <a16:creationId xmlns:a16="http://schemas.microsoft.com/office/drawing/2014/main" id="{B7576651-BE6A-6445-A483-2B000EC91819}"/>
              </a:ext>
            </a:extLst>
          </p:cNvPr>
          <p:cNvSpPr>
            <a:spLocks noGrp="1"/>
          </p:cNvSpPr>
          <p:nvPr>
            <p:ph type="title"/>
          </p:nvPr>
        </p:nvSpPr>
        <p:spPr/>
        <p:txBody>
          <a:bodyPr/>
          <a:lstStyle/>
          <a:p>
            <a:r>
              <a:rPr kumimoji="1" lang="en-US" altLang="zh-CN"/>
              <a:t>Auto-developed</a:t>
            </a:r>
            <a:r>
              <a:rPr kumimoji="1" lang="en-US" altLang="zh-TW"/>
              <a:t> Model Structures</a:t>
            </a:r>
            <a:endParaRPr lang="en-CN"/>
          </a:p>
        </p:txBody>
      </p:sp>
      <p:sp>
        <p:nvSpPr>
          <p:cNvPr id="3" name="Content Placeholder 2">
            <a:extLst>
              <a:ext uri="{FF2B5EF4-FFF2-40B4-BE49-F238E27FC236}">
                <a16:creationId xmlns:a16="http://schemas.microsoft.com/office/drawing/2014/main" id="{4C544411-B4FC-B440-9101-96D397AAF3F1}"/>
              </a:ext>
            </a:extLst>
          </p:cNvPr>
          <p:cNvSpPr>
            <a:spLocks noGrp="1"/>
          </p:cNvSpPr>
          <p:nvPr>
            <p:ph idx="1"/>
          </p:nvPr>
        </p:nvSpPr>
        <p:spPr>
          <a:xfrm>
            <a:off x="478800" y="1258286"/>
            <a:ext cx="11232000" cy="4695461"/>
          </a:xfrm>
        </p:spPr>
        <p:txBody>
          <a:bodyPr/>
          <a:lstStyle/>
          <a:p>
            <a:r>
              <a:rPr kumimoji="1" lang="en-US" altLang="zh-CN" sz="2600"/>
              <a:t>Auto-developed</a:t>
            </a:r>
            <a:r>
              <a:rPr lang="en-US" altLang="zh-TW" sz="2600"/>
              <a:t> model for DRC hotspot detection is significantly more complex</a:t>
            </a:r>
          </a:p>
        </p:txBody>
      </p:sp>
      <p:sp>
        <p:nvSpPr>
          <p:cNvPr id="4" name="Slide Number Placeholder 3">
            <a:extLst>
              <a:ext uri="{FF2B5EF4-FFF2-40B4-BE49-F238E27FC236}">
                <a16:creationId xmlns:a16="http://schemas.microsoft.com/office/drawing/2014/main" id="{0953EADB-6280-F643-8163-B5566BF4861B}"/>
              </a:ext>
            </a:extLst>
          </p:cNvPr>
          <p:cNvSpPr>
            <a:spLocks noGrp="1"/>
          </p:cNvSpPr>
          <p:nvPr>
            <p:ph type="sldNum" sz="quarter" idx="10"/>
          </p:nvPr>
        </p:nvSpPr>
        <p:spPr/>
        <p:txBody>
          <a:bodyPr/>
          <a:lstStyle/>
          <a:p>
            <a:fld id="{A559C790-290C-A040-B331-07958D38869F}" type="slidenum">
              <a:rPr lang="en-CN" smtClean="0"/>
              <a:t>25</a:t>
            </a:fld>
            <a:endParaRPr lang="en-CN"/>
          </a:p>
        </p:txBody>
      </p:sp>
      <p:pic>
        <p:nvPicPr>
          <p:cNvPr id="8" name="Picture 7">
            <a:extLst>
              <a:ext uri="{FF2B5EF4-FFF2-40B4-BE49-F238E27FC236}">
                <a16:creationId xmlns:a16="http://schemas.microsoft.com/office/drawing/2014/main" id="{FD43FC25-BBBC-7D42-9479-C463E888A7BF}"/>
              </a:ext>
            </a:extLst>
          </p:cNvPr>
          <p:cNvPicPr>
            <a:picLocks noChangeAspect="1"/>
          </p:cNvPicPr>
          <p:nvPr/>
        </p:nvPicPr>
        <p:blipFill rotWithShape="1">
          <a:blip r:embed="rId4"/>
          <a:srcRect t="3125" b="57276"/>
          <a:stretch/>
        </p:blipFill>
        <p:spPr>
          <a:xfrm>
            <a:off x="427779" y="2147013"/>
            <a:ext cx="9890264" cy="1931252"/>
          </a:xfrm>
          <a:prstGeom prst="rect">
            <a:avLst/>
          </a:prstGeom>
        </p:spPr>
      </p:pic>
      <p:sp>
        <p:nvSpPr>
          <p:cNvPr id="12" name="TextBox 11">
            <a:extLst>
              <a:ext uri="{FF2B5EF4-FFF2-40B4-BE49-F238E27FC236}">
                <a16:creationId xmlns:a16="http://schemas.microsoft.com/office/drawing/2014/main" id="{242EFA31-5071-AB4F-A7A0-758083A4BD9E}"/>
              </a:ext>
            </a:extLst>
          </p:cNvPr>
          <p:cNvSpPr txBox="1"/>
          <p:nvPr/>
        </p:nvSpPr>
        <p:spPr>
          <a:xfrm>
            <a:off x="3856163" y="6253506"/>
            <a:ext cx="6904006" cy="369332"/>
          </a:xfrm>
          <a:prstGeom prst="rect">
            <a:avLst/>
          </a:prstGeom>
          <a:noFill/>
        </p:spPr>
        <p:txBody>
          <a:bodyPr wrap="none" rtlCol="0">
            <a:spAutoFit/>
          </a:bodyPr>
          <a:lstStyle/>
          <a:p>
            <a:r>
              <a:rPr lang="en-US" altLang="zh-TW" b="1"/>
              <a:t>Auto-developed model for DRC hotspot detection (fine-grained task 2)</a:t>
            </a:r>
            <a:endParaRPr lang="en-CN"/>
          </a:p>
        </p:txBody>
      </p:sp>
      <p:sp>
        <p:nvSpPr>
          <p:cNvPr id="14" name="TextBox 13">
            <a:extLst>
              <a:ext uri="{FF2B5EF4-FFF2-40B4-BE49-F238E27FC236}">
                <a16:creationId xmlns:a16="http://schemas.microsoft.com/office/drawing/2014/main" id="{6D2B2966-F793-2149-93C8-A6A3790D7D46}"/>
              </a:ext>
            </a:extLst>
          </p:cNvPr>
          <p:cNvSpPr txBox="1"/>
          <p:nvPr/>
        </p:nvSpPr>
        <p:spPr>
          <a:xfrm>
            <a:off x="3856163" y="3675699"/>
            <a:ext cx="7379969" cy="369332"/>
          </a:xfrm>
          <a:prstGeom prst="rect">
            <a:avLst/>
          </a:prstGeom>
          <a:noFill/>
        </p:spPr>
        <p:txBody>
          <a:bodyPr wrap="none" rtlCol="0">
            <a:spAutoFit/>
          </a:bodyPr>
          <a:lstStyle/>
          <a:p>
            <a:r>
              <a:rPr lang="en-US" altLang="zh-TW" b="1"/>
              <a:t>Auto-developed model for violated count prediction (coarse-grained task 1)</a:t>
            </a:r>
            <a:endParaRPr lang="en-CN"/>
          </a:p>
        </p:txBody>
      </p:sp>
      <p:sp>
        <p:nvSpPr>
          <p:cNvPr id="2" name="TextBox 1">
            <a:extLst>
              <a:ext uri="{FF2B5EF4-FFF2-40B4-BE49-F238E27FC236}">
                <a16:creationId xmlns:a16="http://schemas.microsoft.com/office/drawing/2014/main" id="{66F6999D-04EC-6042-A929-227BCF5493D3}"/>
              </a:ext>
            </a:extLst>
          </p:cNvPr>
          <p:cNvSpPr txBox="1"/>
          <p:nvPr/>
        </p:nvSpPr>
        <p:spPr>
          <a:xfrm>
            <a:off x="10028583" y="2315817"/>
            <a:ext cx="1547218" cy="369332"/>
          </a:xfrm>
          <a:prstGeom prst="rect">
            <a:avLst/>
          </a:prstGeom>
          <a:noFill/>
        </p:spPr>
        <p:txBody>
          <a:bodyPr wrap="none" rtlCol="0">
            <a:spAutoFit/>
          </a:bodyPr>
          <a:lstStyle/>
          <a:p>
            <a:r>
              <a:rPr lang="en-CN" dirty="0"/>
              <a:t>Simpler model</a:t>
            </a:r>
          </a:p>
        </p:txBody>
      </p:sp>
      <p:sp>
        <p:nvSpPr>
          <p:cNvPr id="13" name="TextBox 12">
            <a:extLst>
              <a:ext uri="{FF2B5EF4-FFF2-40B4-BE49-F238E27FC236}">
                <a16:creationId xmlns:a16="http://schemas.microsoft.com/office/drawing/2014/main" id="{588A165C-D840-C94D-8C08-B167078A4A82}"/>
              </a:ext>
            </a:extLst>
          </p:cNvPr>
          <p:cNvSpPr txBox="1"/>
          <p:nvPr/>
        </p:nvSpPr>
        <p:spPr>
          <a:xfrm>
            <a:off x="9885286" y="4721946"/>
            <a:ext cx="2186432" cy="369332"/>
          </a:xfrm>
          <a:prstGeom prst="rect">
            <a:avLst/>
          </a:prstGeom>
          <a:noFill/>
        </p:spPr>
        <p:txBody>
          <a:bodyPr wrap="none" rtlCol="0">
            <a:spAutoFit/>
          </a:bodyPr>
          <a:lstStyle/>
          <a:p>
            <a:r>
              <a:rPr lang="en-CN" dirty="0"/>
              <a:t>More complex model</a:t>
            </a:r>
          </a:p>
        </p:txBody>
      </p:sp>
    </p:spTree>
    <p:extLst>
      <p:ext uri="{BB962C8B-B14F-4D97-AF65-F5344CB8AC3E}">
        <p14:creationId xmlns:p14="http://schemas.microsoft.com/office/powerpoint/2010/main" val="300244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2E9BB4-E233-4540-A3CB-486A2D82AA0E}"/>
              </a:ext>
            </a:extLst>
          </p:cNvPr>
          <p:cNvSpPr>
            <a:spLocks noGrp="1"/>
          </p:cNvSpPr>
          <p:nvPr>
            <p:ph type="sldNum" sz="quarter" idx="10"/>
          </p:nvPr>
        </p:nvSpPr>
        <p:spPr/>
        <p:txBody>
          <a:bodyPr/>
          <a:lstStyle/>
          <a:p>
            <a:fld id="{A559C790-290C-A040-B331-07958D38869F}" type="slidenum">
              <a:rPr lang="en-CN" smtClean="0"/>
              <a:t>26</a:t>
            </a:fld>
            <a:endParaRPr lang="en-CN"/>
          </a:p>
        </p:txBody>
      </p:sp>
      <p:sp>
        <p:nvSpPr>
          <p:cNvPr id="9" name="TextBox 8">
            <a:extLst>
              <a:ext uri="{FF2B5EF4-FFF2-40B4-BE49-F238E27FC236}">
                <a16:creationId xmlns:a16="http://schemas.microsoft.com/office/drawing/2014/main" id="{6E4B6237-3349-C747-9C85-43E5BBCA0DC2}"/>
              </a:ext>
            </a:extLst>
          </p:cNvPr>
          <p:cNvSpPr txBox="1"/>
          <p:nvPr/>
        </p:nvSpPr>
        <p:spPr>
          <a:xfrm>
            <a:off x="725542" y="1859251"/>
            <a:ext cx="11060809" cy="1754326"/>
          </a:xfrm>
          <a:prstGeom prst="rect">
            <a:avLst/>
          </a:prstGeom>
          <a:noFill/>
        </p:spPr>
        <p:txBody>
          <a:bodyPr wrap="square" rtlCol="0">
            <a:spAutoFit/>
          </a:bodyPr>
          <a:lstStyle/>
          <a:p>
            <a:r>
              <a:rPr lang="en-CN" sz="3600">
                <a:solidFill>
                  <a:srgbClr val="1061C7"/>
                </a:solidFill>
                <a:latin typeface="Arial Rounded MT Bold" panose="020F0704030504030204" pitchFamily="34" charset="77"/>
              </a:rPr>
              <a:t>Case Study 2: </a:t>
            </a:r>
          </a:p>
          <a:p>
            <a:endParaRPr lang="en-CN" sz="3600">
              <a:solidFill>
                <a:srgbClr val="1061C7"/>
              </a:solidFill>
              <a:latin typeface="Arial Rounded MT Bold" panose="020F0704030504030204" pitchFamily="34" charset="77"/>
            </a:endParaRPr>
          </a:p>
          <a:p>
            <a:r>
              <a:rPr lang="en-CN" sz="3600">
                <a:solidFill>
                  <a:srgbClr val="1061C7"/>
                </a:solidFill>
                <a:latin typeface="Arial Rounded MT Bold" panose="020F0704030504030204" pitchFamily="34" charset="77"/>
              </a:rPr>
              <a:t>Power </a:t>
            </a:r>
            <a:r>
              <a:rPr lang="en-US" altLang="zh-CN" sz="3600">
                <a:solidFill>
                  <a:srgbClr val="1061C7"/>
                </a:solidFill>
                <a:latin typeface="Arial Rounded MT Bold" panose="020F0704030504030204" pitchFamily="34" charset="77"/>
              </a:rPr>
              <a:t>&amp;</a:t>
            </a:r>
            <a:r>
              <a:rPr lang="zh-CN" altLang="en-US" sz="3600">
                <a:solidFill>
                  <a:srgbClr val="1061C7"/>
                </a:solidFill>
                <a:latin typeface="Arial Rounded MT Bold" panose="020F0704030504030204" pitchFamily="34" charset="77"/>
              </a:rPr>
              <a:t> </a:t>
            </a:r>
            <a:r>
              <a:rPr lang="en-US" altLang="zh-CN" sz="3600">
                <a:solidFill>
                  <a:srgbClr val="1061C7"/>
                </a:solidFill>
                <a:latin typeface="Arial Rounded MT Bold" panose="020F0704030504030204" pitchFamily="34" charset="77"/>
              </a:rPr>
              <a:t>Power</a:t>
            </a:r>
            <a:r>
              <a:rPr lang="zh-CN" altLang="en-US" sz="3600">
                <a:solidFill>
                  <a:srgbClr val="1061C7"/>
                </a:solidFill>
                <a:latin typeface="Arial Rounded MT Bold" panose="020F0704030504030204" pitchFamily="34" charset="77"/>
              </a:rPr>
              <a:t> </a:t>
            </a:r>
            <a:r>
              <a:rPr lang="en-US" altLang="zh-CN" sz="3600">
                <a:solidFill>
                  <a:srgbClr val="1061C7"/>
                </a:solidFill>
                <a:latin typeface="Arial Rounded MT Bold" panose="020F0704030504030204" pitchFamily="34" charset="77"/>
              </a:rPr>
              <a:t>Delivery Challenges</a:t>
            </a:r>
            <a:endParaRPr lang="en-CN" sz="3600">
              <a:solidFill>
                <a:srgbClr val="1061C7"/>
              </a:solidFill>
              <a:latin typeface="Arial Rounded MT Bold" panose="020F0704030504030204" pitchFamily="34" charset="77"/>
            </a:endParaRPr>
          </a:p>
        </p:txBody>
      </p:sp>
    </p:spTree>
    <p:extLst>
      <p:ext uri="{BB962C8B-B14F-4D97-AF65-F5344CB8AC3E}">
        <p14:creationId xmlns:p14="http://schemas.microsoft.com/office/powerpoint/2010/main" val="3632269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a:t>What I Believe We Should Target</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27</a:t>
            </a:fld>
            <a:endParaRPr lang="en-CN"/>
          </a:p>
        </p:txBody>
      </p:sp>
      <p:sp>
        <p:nvSpPr>
          <p:cNvPr id="14" name="Shape 13">
            <a:extLst>
              <a:ext uri="{FF2B5EF4-FFF2-40B4-BE49-F238E27FC236}">
                <a16:creationId xmlns:a16="http://schemas.microsoft.com/office/drawing/2014/main" id="{2BAF5DA3-F0D7-C647-82D2-91BC1CEE9822}"/>
              </a:ext>
            </a:extLst>
          </p:cNvPr>
          <p:cNvSpPr/>
          <p:nvPr/>
        </p:nvSpPr>
        <p:spPr>
          <a:xfrm>
            <a:off x="1217843" y="1013777"/>
            <a:ext cx="9842201" cy="4991740"/>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5" name="Oval 14">
            <a:extLst>
              <a:ext uri="{FF2B5EF4-FFF2-40B4-BE49-F238E27FC236}">
                <a16:creationId xmlns:a16="http://schemas.microsoft.com/office/drawing/2014/main" id="{7EA82347-CB6B-1D41-AAE5-A11CADCAAA08}"/>
              </a:ext>
            </a:extLst>
          </p:cNvPr>
          <p:cNvSpPr/>
          <p:nvPr/>
        </p:nvSpPr>
        <p:spPr>
          <a:xfrm>
            <a:off x="8167253" y="2131465"/>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BA57858A-BAD6-F745-BB43-C9BCAB6A2E17}"/>
              </a:ext>
            </a:extLst>
          </p:cNvPr>
          <p:cNvSpPr/>
          <p:nvPr/>
        </p:nvSpPr>
        <p:spPr>
          <a:xfrm>
            <a:off x="3435035" y="3870826"/>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ACD14DE3-7B1B-1447-99D2-834045268B5E}"/>
              </a:ext>
            </a:extLst>
          </p:cNvPr>
          <p:cNvSpPr/>
          <p:nvPr/>
        </p:nvSpPr>
        <p:spPr>
          <a:xfrm>
            <a:off x="5653444" y="2854566"/>
            <a:ext cx="354160" cy="354160"/>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E596A0E6-D852-6A45-A2C1-03FBEDAFFE3B}"/>
              </a:ext>
            </a:extLst>
          </p:cNvPr>
          <p:cNvSpPr txBox="1"/>
          <p:nvPr/>
        </p:nvSpPr>
        <p:spPr>
          <a:xfrm>
            <a:off x="1417821" y="3099978"/>
            <a:ext cx="2323999" cy="830997"/>
          </a:xfrm>
          <a:prstGeom prst="rect">
            <a:avLst/>
          </a:prstGeom>
          <a:noFill/>
        </p:spPr>
        <p:txBody>
          <a:bodyPr wrap="square" rtlCol="0">
            <a:spAutoFit/>
          </a:bodyPr>
          <a:lstStyle/>
          <a:p>
            <a:pPr algn="ctr"/>
            <a:r>
              <a:rPr lang="en-CN" sz="2400" b="1">
                <a:solidFill>
                  <a:srgbClr val="00B050"/>
                </a:solidFill>
              </a:rPr>
              <a:t>ML</a:t>
            </a:r>
            <a:r>
              <a:rPr lang="en-CN" sz="2400"/>
              <a:t> for Chip Design</a:t>
            </a:r>
          </a:p>
        </p:txBody>
      </p:sp>
      <p:sp>
        <p:nvSpPr>
          <p:cNvPr id="19" name="TextBox 18">
            <a:extLst>
              <a:ext uri="{FF2B5EF4-FFF2-40B4-BE49-F238E27FC236}">
                <a16:creationId xmlns:a16="http://schemas.microsoft.com/office/drawing/2014/main" id="{82DF6570-DD73-BD4E-A3FD-71A57CC82043}"/>
              </a:ext>
            </a:extLst>
          </p:cNvPr>
          <p:cNvSpPr txBox="1"/>
          <p:nvPr/>
        </p:nvSpPr>
        <p:spPr>
          <a:xfrm>
            <a:off x="3804392" y="1935511"/>
            <a:ext cx="2175124" cy="830997"/>
          </a:xfrm>
          <a:prstGeom prst="rect">
            <a:avLst/>
          </a:prstGeom>
          <a:noFill/>
        </p:spPr>
        <p:txBody>
          <a:bodyPr wrap="square" rtlCol="0">
            <a:spAutoFit/>
          </a:bodyPr>
          <a:lstStyle/>
          <a:p>
            <a:pPr algn="ctr"/>
            <a:r>
              <a:rPr lang="en-CN" sz="2400" b="1">
                <a:solidFill>
                  <a:srgbClr val="00B050"/>
                </a:solidFill>
              </a:rPr>
              <a:t>Auto-ML</a:t>
            </a:r>
            <a:r>
              <a:rPr lang="en-CN" sz="2400"/>
              <a:t> for Chip Design</a:t>
            </a:r>
          </a:p>
        </p:txBody>
      </p:sp>
      <p:sp>
        <p:nvSpPr>
          <p:cNvPr id="20" name="TextBox 19">
            <a:extLst>
              <a:ext uri="{FF2B5EF4-FFF2-40B4-BE49-F238E27FC236}">
                <a16:creationId xmlns:a16="http://schemas.microsoft.com/office/drawing/2014/main" id="{557C90BD-FBBC-C942-9D2D-207CFD40EFC8}"/>
              </a:ext>
            </a:extLst>
          </p:cNvPr>
          <p:cNvSpPr txBox="1"/>
          <p:nvPr/>
        </p:nvSpPr>
        <p:spPr>
          <a:xfrm>
            <a:off x="6135486" y="1217645"/>
            <a:ext cx="2719755" cy="830997"/>
          </a:xfrm>
          <a:prstGeom prst="rect">
            <a:avLst/>
          </a:prstGeom>
          <a:noFill/>
        </p:spPr>
        <p:txBody>
          <a:bodyPr wrap="square" rtlCol="0">
            <a:spAutoFit/>
          </a:bodyPr>
          <a:lstStyle/>
          <a:p>
            <a:pPr algn="ctr"/>
            <a:r>
              <a:rPr lang="en-CN" sz="2400" b="1">
                <a:solidFill>
                  <a:srgbClr val="00B050"/>
                </a:solidFill>
              </a:rPr>
              <a:t>Unified</a:t>
            </a:r>
            <a:r>
              <a:rPr lang="en-CN" sz="2400"/>
              <a:t> </a:t>
            </a:r>
            <a:r>
              <a:rPr lang="en-CN" sz="2400" b="1">
                <a:solidFill>
                  <a:srgbClr val="00B050"/>
                </a:solidFill>
              </a:rPr>
              <a:t>ML</a:t>
            </a:r>
            <a:r>
              <a:rPr lang="en-CN" sz="2400"/>
              <a:t> for </a:t>
            </a:r>
            <a:r>
              <a:rPr lang="en-US" altLang="zh-CN" sz="2400"/>
              <a:t>Both</a:t>
            </a:r>
            <a:r>
              <a:rPr lang="en-CN" sz="2400"/>
              <a:t> Design &amp; Runtime</a:t>
            </a:r>
          </a:p>
        </p:txBody>
      </p:sp>
      <p:sp>
        <p:nvSpPr>
          <p:cNvPr id="23" name="TextBox 22">
            <a:extLst>
              <a:ext uri="{FF2B5EF4-FFF2-40B4-BE49-F238E27FC236}">
                <a16:creationId xmlns:a16="http://schemas.microsoft.com/office/drawing/2014/main" id="{A1BE60AF-642B-AD46-A535-258FB4DD7AAB}"/>
              </a:ext>
            </a:extLst>
          </p:cNvPr>
          <p:cNvSpPr txBox="1"/>
          <p:nvPr/>
        </p:nvSpPr>
        <p:spPr>
          <a:xfrm>
            <a:off x="87127" y="5359186"/>
            <a:ext cx="1958241" cy="830997"/>
          </a:xfrm>
          <a:prstGeom prst="rect">
            <a:avLst/>
          </a:prstGeom>
          <a:noFill/>
        </p:spPr>
        <p:txBody>
          <a:bodyPr wrap="square" rtlCol="0">
            <a:spAutoFit/>
          </a:bodyPr>
          <a:lstStyle/>
          <a:p>
            <a:pPr algn="ctr"/>
            <a:r>
              <a:rPr lang="en-CN" sz="2400"/>
              <a:t>Traditional Chip Design</a:t>
            </a:r>
          </a:p>
        </p:txBody>
      </p:sp>
      <p:sp>
        <p:nvSpPr>
          <p:cNvPr id="12" name="TextBox 11">
            <a:extLst>
              <a:ext uri="{FF2B5EF4-FFF2-40B4-BE49-F238E27FC236}">
                <a16:creationId xmlns:a16="http://schemas.microsoft.com/office/drawing/2014/main" id="{02DBD2AF-3C03-8046-AA1B-78AA2A5B92F8}"/>
              </a:ext>
            </a:extLst>
          </p:cNvPr>
          <p:cNvSpPr txBox="1"/>
          <p:nvPr/>
        </p:nvSpPr>
        <p:spPr>
          <a:xfrm>
            <a:off x="3022997" y="4236235"/>
            <a:ext cx="1947808" cy="707886"/>
          </a:xfrm>
          <a:prstGeom prst="rect">
            <a:avLst/>
          </a:prstGeom>
          <a:noFill/>
        </p:spPr>
        <p:txBody>
          <a:bodyPr wrap="square" rtlCol="0">
            <a:spAutoFit/>
          </a:bodyPr>
          <a:lstStyle/>
          <a:p>
            <a:pPr algn="ctr"/>
            <a:r>
              <a:rPr lang="en-US" altLang="zh-CN" sz="2000"/>
              <a:t>Well-studied</a:t>
            </a:r>
            <a:r>
              <a:rPr lang="zh-CN" altLang="en-US" sz="2000"/>
              <a:t> </a:t>
            </a:r>
            <a:r>
              <a:rPr lang="en-US" altLang="zh-CN" sz="2000"/>
              <a:t>in</a:t>
            </a:r>
            <a:r>
              <a:rPr lang="zh-CN" altLang="en-US" sz="2000"/>
              <a:t> </a:t>
            </a:r>
            <a:r>
              <a:rPr lang="en-US" altLang="zh-CN" sz="2000"/>
              <a:t>recent</a:t>
            </a:r>
            <a:r>
              <a:rPr lang="zh-CN" altLang="en-US" sz="2000"/>
              <a:t> </a:t>
            </a:r>
            <a:r>
              <a:rPr lang="en-US" altLang="zh-CN" sz="2000"/>
              <a:t>years</a:t>
            </a:r>
            <a:endParaRPr lang="en-CN" sz="2000"/>
          </a:p>
        </p:txBody>
      </p:sp>
      <p:sp>
        <p:nvSpPr>
          <p:cNvPr id="21" name="TextBox 20">
            <a:extLst>
              <a:ext uri="{FF2B5EF4-FFF2-40B4-BE49-F238E27FC236}">
                <a16:creationId xmlns:a16="http://schemas.microsoft.com/office/drawing/2014/main" id="{D2B740AA-1A6A-CA43-BD86-0FA3595898E6}"/>
              </a:ext>
            </a:extLst>
          </p:cNvPr>
          <p:cNvSpPr txBox="1"/>
          <p:nvPr/>
        </p:nvSpPr>
        <p:spPr>
          <a:xfrm>
            <a:off x="5232842" y="3382922"/>
            <a:ext cx="1784438" cy="707886"/>
          </a:xfrm>
          <a:prstGeom prst="rect">
            <a:avLst/>
          </a:prstGeom>
          <a:noFill/>
        </p:spPr>
        <p:txBody>
          <a:bodyPr wrap="square" rtlCol="0">
            <a:spAutoFit/>
          </a:bodyPr>
          <a:lstStyle/>
          <a:p>
            <a:pPr algn="ctr"/>
            <a:r>
              <a:rPr lang="en-US" altLang="zh-CN" sz="2000"/>
              <a:t>Higher-level of automation</a:t>
            </a:r>
          </a:p>
        </p:txBody>
      </p:sp>
      <p:sp>
        <p:nvSpPr>
          <p:cNvPr id="22" name="TextBox 21">
            <a:extLst>
              <a:ext uri="{FF2B5EF4-FFF2-40B4-BE49-F238E27FC236}">
                <a16:creationId xmlns:a16="http://schemas.microsoft.com/office/drawing/2014/main" id="{19418E32-F38B-684F-97B8-138977BBB5F6}"/>
              </a:ext>
            </a:extLst>
          </p:cNvPr>
          <p:cNvSpPr txBox="1"/>
          <p:nvPr/>
        </p:nvSpPr>
        <p:spPr>
          <a:xfrm>
            <a:off x="7775147" y="2825801"/>
            <a:ext cx="2079365" cy="707886"/>
          </a:xfrm>
          <a:prstGeom prst="rect">
            <a:avLst/>
          </a:prstGeom>
          <a:noFill/>
        </p:spPr>
        <p:txBody>
          <a:bodyPr wrap="square" rtlCol="0">
            <a:spAutoFit/>
          </a:bodyPr>
          <a:lstStyle/>
          <a:p>
            <a:pPr algn="ctr"/>
            <a:r>
              <a:rPr lang="en-US" altLang="zh-CN" sz="2000"/>
              <a:t>Benefit</a:t>
            </a:r>
            <a:r>
              <a:rPr lang="zh-CN" altLang="en-US" sz="2000"/>
              <a:t> </a:t>
            </a:r>
            <a:r>
              <a:rPr lang="en-US" altLang="zh-CN" sz="2000"/>
              <a:t>the</a:t>
            </a:r>
            <a:r>
              <a:rPr lang="zh-CN" altLang="en-US" sz="2000"/>
              <a:t> </a:t>
            </a:r>
            <a:r>
              <a:rPr lang="en-US" altLang="zh-CN" sz="2000"/>
              <a:t>whole</a:t>
            </a:r>
            <a:r>
              <a:rPr lang="zh-CN" altLang="en-US" sz="2000"/>
              <a:t> </a:t>
            </a:r>
            <a:r>
              <a:rPr lang="en-US" altLang="zh-CN" sz="2000"/>
              <a:t>chip life</a:t>
            </a:r>
            <a:r>
              <a:rPr lang="zh-CN" altLang="en-US" sz="2000"/>
              <a:t> </a:t>
            </a:r>
            <a:r>
              <a:rPr lang="en-US" altLang="zh-CN" sz="2000"/>
              <a:t>cycle</a:t>
            </a:r>
            <a:endParaRPr lang="en-CN" sz="2000"/>
          </a:p>
        </p:txBody>
      </p:sp>
      <p:sp>
        <p:nvSpPr>
          <p:cNvPr id="25" name="Right Arrow 24">
            <a:extLst>
              <a:ext uri="{FF2B5EF4-FFF2-40B4-BE49-F238E27FC236}">
                <a16:creationId xmlns:a16="http://schemas.microsoft.com/office/drawing/2014/main" id="{B9A6C4A0-EF2E-A24C-9A3C-C8A40E741168}"/>
              </a:ext>
            </a:extLst>
          </p:cNvPr>
          <p:cNvSpPr/>
          <p:nvPr/>
        </p:nvSpPr>
        <p:spPr>
          <a:xfrm rot="20846016">
            <a:off x="6601194" y="2529611"/>
            <a:ext cx="1295400" cy="289560"/>
          </a:xfrm>
          <a:prstGeom prst="rightArrow">
            <a:avLst>
              <a:gd name="adj1" fmla="val 47147"/>
              <a:gd name="adj2" fmla="val 92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43711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6461-7D39-4448-B918-655602E96AD4}"/>
              </a:ext>
            </a:extLst>
          </p:cNvPr>
          <p:cNvSpPr>
            <a:spLocks noGrp="1"/>
          </p:cNvSpPr>
          <p:nvPr>
            <p:ph type="title"/>
          </p:nvPr>
        </p:nvSpPr>
        <p:spPr/>
        <p:txBody>
          <a:bodyPr/>
          <a:lstStyle/>
          <a:p>
            <a:r>
              <a:rPr lang="en-GB"/>
              <a:t>Challenge 1 – Design-time Power Introspection </a:t>
            </a:r>
            <a:endParaRPr lang="en-CN"/>
          </a:p>
        </p:txBody>
      </p:sp>
      <p:sp>
        <p:nvSpPr>
          <p:cNvPr id="4" name="Slide Number Placeholder 3">
            <a:extLst>
              <a:ext uri="{FF2B5EF4-FFF2-40B4-BE49-F238E27FC236}">
                <a16:creationId xmlns:a16="http://schemas.microsoft.com/office/drawing/2014/main" id="{E9D0499E-3BF9-ED47-B980-105EE0CF3DCC}"/>
              </a:ext>
            </a:extLst>
          </p:cNvPr>
          <p:cNvSpPr>
            <a:spLocks noGrp="1"/>
          </p:cNvSpPr>
          <p:nvPr>
            <p:ph type="sldNum" sz="quarter" idx="10"/>
          </p:nvPr>
        </p:nvSpPr>
        <p:spPr/>
        <p:txBody>
          <a:bodyPr/>
          <a:lstStyle/>
          <a:p>
            <a:fld id="{A559C790-290C-A040-B331-07958D38869F}" type="slidenum">
              <a:rPr lang="en-CN" smtClean="0"/>
              <a:t>28</a:t>
            </a:fld>
            <a:endParaRPr lang="en-CN"/>
          </a:p>
        </p:txBody>
      </p:sp>
      <p:sp>
        <p:nvSpPr>
          <p:cNvPr id="12" name="Content Placeholder 1">
            <a:extLst>
              <a:ext uri="{FF2B5EF4-FFF2-40B4-BE49-F238E27FC236}">
                <a16:creationId xmlns:a16="http://schemas.microsoft.com/office/drawing/2014/main" id="{8F48D18F-EB6D-7E47-8B16-A78C13148AAA}"/>
              </a:ext>
            </a:extLst>
          </p:cNvPr>
          <p:cNvSpPr>
            <a:spLocks noGrp="1"/>
          </p:cNvSpPr>
          <p:nvPr>
            <p:ph idx="1"/>
          </p:nvPr>
        </p:nvSpPr>
        <p:spPr>
          <a:xfrm>
            <a:off x="874332" y="4696381"/>
            <a:ext cx="10281345" cy="1609138"/>
          </a:xfrm>
        </p:spPr>
        <p:txBody>
          <a:bodyPr/>
          <a:lstStyle/>
          <a:p>
            <a:r>
              <a:rPr lang="en-GB"/>
              <a:t>Delivering generational performance</a:t>
            </a:r>
            <a:r>
              <a:rPr lang="zh-CN" altLang="en-US"/>
              <a:t> </a:t>
            </a:r>
            <a:r>
              <a:rPr lang="en-GB"/>
              <a:t>gains </a:t>
            </a:r>
            <a:r>
              <a:rPr lang="en-GB" b="1">
                <a:solidFill>
                  <a:srgbClr val="D92D32"/>
                </a:solidFill>
              </a:rPr>
              <a:t>adversely</a:t>
            </a:r>
            <a:r>
              <a:rPr lang="en-GB" b="1"/>
              <a:t> </a:t>
            </a:r>
            <a:r>
              <a:rPr lang="en-GB" b="1">
                <a:solidFill>
                  <a:srgbClr val="D92D32"/>
                </a:solidFill>
              </a:rPr>
              <a:t>impacts</a:t>
            </a:r>
            <a:r>
              <a:rPr lang="en-GB"/>
              <a:t> CPU power</a:t>
            </a:r>
          </a:p>
          <a:p>
            <a:r>
              <a:rPr lang="en-GB"/>
              <a:t>Power-delivery resources </a:t>
            </a:r>
            <a:r>
              <a:rPr lang="en-GB" b="1">
                <a:solidFill>
                  <a:srgbClr val="D92D32"/>
                </a:solidFill>
              </a:rPr>
              <a:t>not keeping pace</a:t>
            </a:r>
            <a:r>
              <a:rPr lang="en-GB"/>
              <a:t> with CPU power demands</a:t>
            </a:r>
          </a:p>
          <a:p>
            <a:r>
              <a:rPr lang="en-GB" b="1">
                <a:solidFill>
                  <a:srgbClr val="D92D32"/>
                </a:solidFill>
              </a:rPr>
              <a:t>Increasing power-sensitivity </a:t>
            </a:r>
            <a:r>
              <a:rPr lang="en-GB" b="1">
                <a:solidFill>
                  <a:schemeClr val="tx1"/>
                </a:solidFill>
              </a:rPr>
              <a:t>drives the need for design-time introspection</a:t>
            </a:r>
            <a:endParaRPr lang="en-GB">
              <a:solidFill>
                <a:schemeClr val="tx1"/>
              </a:solidFill>
            </a:endParaRPr>
          </a:p>
        </p:txBody>
      </p:sp>
      <p:sp>
        <p:nvSpPr>
          <p:cNvPr id="3" name="TextBox 2">
            <a:extLst>
              <a:ext uri="{FF2B5EF4-FFF2-40B4-BE49-F238E27FC236}">
                <a16:creationId xmlns:a16="http://schemas.microsoft.com/office/drawing/2014/main" id="{335E3119-E203-8D4E-BA71-14F6D50C6392}"/>
              </a:ext>
            </a:extLst>
          </p:cNvPr>
          <p:cNvSpPr txBox="1"/>
          <p:nvPr/>
        </p:nvSpPr>
        <p:spPr>
          <a:xfrm>
            <a:off x="709943" y="3777468"/>
            <a:ext cx="2743200" cy="707886"/>
          </a:xfrm>
          <a:prstGeom prst="rect">
            <a:avLst/>
          </a:prstGeom>
          <a:noFill/>
        </p:spPr>
        <p:txBody>
          <a:bodyPr wrap="square" rtlCol="0">
            <a:spAutoFit/>
          </a:bodyPr>
          <a:lstStyle/>
          <a:p>
            <a:pPr algn="ctr"/>
            <a:r>
              <a:rPr lang="en-US" altLang="zh-CN" sz="2000"/>
              <a:t>Many-core</a:t>
            </a:r>
            <a:r>
              <a:rPr lang="zh-CN" altLang="en-US" sz="2000"/>
              <a:t> </a:t>
            </a:r>
            <a:r>
              <a:rPr lang="en-US" altLang="zh-CN" sz="2000"/>
              <a:t>CPU</a:t>
            </a:r>
            <a:r>
              <a:rPr lang="zh-CN" altLang="en-US" sz="2000"/>
              <a:t> </a:t>
            </a:r>
            <a:r>
              <a:rPr lang="en-US" altLang="zh-CN" sz="2000"/>
              <a:t>with</a:t>
            </a:r>
            <a:r>
              <a:rPr lang="zh-CN" altLang="en-US" sz="2000"/>
              <a:t> </a:t>
            </a:r>
            <a:r>
              <a:rPr lang="en-US" altLang="zh-CN" sz="2000"/>
              <a:t>more</a:t>
            </a:r>
            <a:r>
              <a:rPr lang="zh-CN" altLang="en-US" sz="2000"/>
              <a:t> </a:t>
            </a:r>
            <a:r>
              <a:rPr lang="en-US" altLang="zh-CN" sz="2000"/>
              <a:t>transistors</a:t>
            </a:r>
            <a:endParaRPr lang="en-CN" sz="2000"/>
          </a:p>
        </p:txBody>
      </p:sp>
      <p:sp>
        <p:nvSpPr>
          <p:cNvPr id="20" name="TextBox 19">
            <a:extLst>
              <a:ext uri="{FF2B5EF4-FFF2-40B4-BE49-F238E27FC236}">
                <a16:creationId xmlns:a16="http://schemas.microsoft.com/office/drawing/2014/main" id="{DDE423A0-D7FA-9C4E-B838-32150DA7B0B2}"/>
              </a:ext>
            </a:extLst>
          </p:cNvPr>
          <p:cNvSpPr txBox="1"/>
          <p:nvPr/>
        </p:nvSpPr>
        <p:spPr>
          <a:xfrm>
            <a:off x="5201520" y="3735866"/>
            <a:ext cx="1546864" cy="400110"/>
          </a:xfrm>
          <a:prstGeom prst="rect">
            <a:avLst/>
          </a:prstGeom>
          <a:noFill/>
        </p:spPr>
        <p:txBody>
          <a:bodyPr wrap="square" rtlCol="0">
            <a:spAutoFit/>
          </a:bodyPr>
          <a:lstStyle/>
          <a:p>
            <a:r>
              <a:rPr lang="en-US" altLang="zh-CN" sz="2000"/>
              <a:t>Wider</a:t>
            </a:r>
            <a:r>
              <a:rPr lang="zh-CN" altLang="en-US" sz="2000"/>
              <a:t> </a:t>
            </a:r>
            <a:r>
              <a:rPr lang="en-US" altLang="zh-CN" sz="2000"/>
              <a:t>issue</a:t>
            </a:r>
            <a:endParaRPr lang="en-CN" sz="2000"/>
          </a:p>
        </p:txBody>
      </p:sp>
      <p:pic>
        <p:nvPicPr>
          <p:cNvPr id="6" name="Picture 5" descr="Table&#10;&#10;Description automatically generated">
            <a:extLst>
              <a:ext uri="{FF2B5EF4-FFF2-40B4-BE49-F238E27FC236}">
                <a16:creationId xmlns:a16="http://schemas.microsoft.com/office/drawing/2014/main" id="{8C8403DA-01D1-1F41-A604-35E42CF31B46}"/>
              </a:ext>
            </a:extLst>
          </p:cNvPr>
          <p:cNvPicPr>
            <a:picLocks noChangeAspect="1"/>
          </p:cNvPicPr>
          <p:nvPr/>
        </p:nvPicPr>
        <p:blipFill rotWithShape="1">
          <a:blip r:embed="rId3"/>
          <a:srcRect l="526" r="1"/>
          <a:stretch/>
        </p:blipFill>
        <p:spPr>
          <a:xfrm>
            <a:off x="936397" y="1273364"/>
            <a:ext cx="2371648" cy="2462502"/>
          </a:xfrm>
          <a:prstGeom prst="rect">
            <a:avLst/>
          </a:prstGeom>
        </p:spPr>
      </p:pic>
      <p:grpSp>
        <p:nvGrpSpPr>
          <p:cNvPr id="62" name="Group 61">
            <a:extLst>
              <a:ext uri="{FF2B5EF4-FFF2-40B4-BE49-F238E27FC236}">
                <a16:creationId xmlns:a16="http://schemas.microsoft.com/office/drawing/2014/main" id="{9FD274E3-8EB9-AC41-8DC9-1EF2F66A04B2}"/>
              </a:ext>
            </a:extLst>
          </p:cNvPr>
          <p:cNvGrpSpPr/>
          <p:nvPr/>
        </p:nvGrpSpPr>
        <p:grpSpPr>
          <a:xfrm>
            <a:off x="3671935" y="1710471"/>
            <a:ext cx="3508017" cy="1864825"/>
            <a:chOff x="8340698" y="1772433"/>
            <a:chExt cx="3508017" cy="1864825"/>
          </a:xfrm>
        </p:grpSpPr>
        <p:grpSp>
          <p:nvGrpSpPr>
            <p:cNvPr id="61" name="Group 60">
              <a:extLst>
                <a:ext uri="{FF2B5EF4-FFF2-40B4-BE49-F238E27FC236}">
                  <a16:creationId xmlns:a16="http://schemas.microsoft.com/office/drawing/2014/main" id="{4195D24B-9A46-3748-80A3-53F80EFA4C4F}"/>
                </a:ext>
              </a:extLst>
            </p:cNvPr>
            <p:cNvGrpSpPr/>
            <p:nvPr/>
          </p:nvGrpSpPr>
          <p:grpSpPr>
            <a:xfrm>
              <a:off x="8340698" y="1772433"/>
              <a:ext cx="1026243" cy="1564466"/>
              <a:chOff x="8340698" y="1772433"/>
              <a:chExt cx="1026243" cy="1564466"/>
            </a:xfrm>
          </p:grpSpPr>
          <p:sp>
            <p:nvSpPr>
              <p:cNvPr id="21" name="TextBox 20">
                <a:extLst>
                  <a:ext uri="{FF2B5EF4-FFF2-40B4-BE49-F238E27FC236}">
                    <a16:creationId xmlns:a16="http://schemas.microsoft.com/office/drawing/2014/main" id="{8CA86B37-1984-244A-8414-6C246C62CADB}"/>
                  </a:ext>
                </a:extLst>
              </p:cNvPr>
              <p:cNvSpPr txBox="1"/>
              <p:nvPr/>
            </p:nvSpPr>
            <p:spPr>
              <a:xfrm>
                <a:off x="8434474" y="1772433"/>
                <a:ext cx="838691" cy="369332"/>
              </a:xfrm>
              <a:prstGeom prst="rect">
                <a:avLst/>
              </a:prstGeom>
              <a:noFill/>
            </p:spPr>
            <p:txBody>
              <a:bodyPr wrap="none" rtlCol="0">
                <a:spAutoFit/>
              </a:bodyPr>
              <a:lstStyle/>
              <a:p>
                <a:r>
                  <a:rPr lang="en-US" altLang="zh-CN" b="1">
                    <a:solidFill>
                      <a:schemeClr val="accent1"/>
                    </a:solidFill>
                  </a:rPr>
                  <a:t>8-wide</a:t>
                </a:r>
                <a:endParaRPr lang="en-CN" b="1">
                  <a:solidFill>
                    <a:schemeClr val="accent1"/>
                  </a:solidFill>
                </a:endParaRPr>
              </a:p>
            </p:txBody>
          </p:sp>
          <p:sp>
            <p:nvSpPr>
              <p:cNvPr id="22" name="TextBox 21">
                <a:extLst>
                  <a:ext uri="{FF2B5EF4-FFF2-40B4-BE49-F238E27FC236}">
                    <a16:creationId xmlns:a16="http://schemas.microsoft.com/office/drawing/2014/main" id="{85CB1DFC-948C-D440-82B1-7F192CE1ECAA}"/>
                  </a:ext>
                </a:extLst>
              </p:cNvPr>
              <p:cNvSpPr txBox="1"/>
              <p:nvPr/>
            </p:nvSpPr>
            <p:spPr>
              <a:xfrm>
                <a:off x="8340698" y="2397932"/>
                <a:ext cx="1026243" cy="369332"/>
              </a:xfrm>
              <a:prstGeom prst="rect">
                <a:avLst/>
              </a:prstGeom>
              <a:noFill/>
            </p:spPr>
            <p:txBody>
              <a:bodyPr wrap="none" rtlCol="0">
                <a:spAutoFit/>
              </a:bodyPr>
              <a:lstStyle/>
              <a:p>
                <a:r>
                  <a:rPr lang="en-US" altLang="zh-CN" b="1">
                    <a:solidFill>
                      <a:schemeClr val="accent1"/>
                    </a:solidFill>
                  </a:rPr>
                  <a:t>5-8-wide</a:t>
                </a:r>
                <a:endParaRPr lang="en-CN" b="1">
                  <a:solidFill>
                    <a:schemeClr val="accent1"/>
                  </a:solidFill>
                </a:endParaRPr>
              </a:p>
            </p:txBody>
          </p:sp>
          <p:sp>
            <p:nvSpPr>
              <p:cNvPr id="24" name="TextBox 23">
                <a:extLst>
                  <a:ext uri="{FF2B5EF4-FFF2-40B4-BE49-F238E27FC236}">
                    <a16:creationId xmlns:a16="http://schemas.microsoft.com/office/drawing/2014/main" id="{F3AD711E-0B2B-6848-ACC4-ED7EF2DC00C8}"/>
                  </a:ext>
                </a:extLst>
              </p:cNvPr>
              <p:cNvSpPr txBox="1"/>
              <p:nvPr/>
            </p:nvSpPr>
            <p:spPr>
              <a:xfrm>
                <a:off x="8375964" y="2967567"/>
                <a:ext cx="955711" cy="369332"/>
              </a:xfrm>
              <a:prstGeom prst="rect">
                <a:avLst/>
              </a:prstGeom>
              <a:noFill/>
            </p:spPr>
            <p:txBody>
              <a:bodyPr wrap="none" rtlCol="0">
                <a:spAutoFit/>
              </a:bodyPr>
              <a:lstStyle/>
              <a:p>
                <a:r>
                  <a:rPr lang="en-US" altLang="zh-CN" b="1">
                    <a:solidFill>
                      <a:schemeClr val="accent6"/>
                    </a:solidFill>
                  </a:rPr>
                  <a:t>15-wide</a:t>
                </a:r>
                <a:endParaRPr lang="en-CN" b="1">
                  <a:solidFill>
                    <a:schemeClr val="accent6"/>
                  </a:solidFill>
                </a:endParaRPr>
              </a:p>
            </p:txBody>
          </p:sp>
        </p:grpSp>
        <p:sp>
          <p:nvSpPr>
            <p:cNvPr id="25" name="Rectangle 24">
              <a:extLst>
                <a:ext uri="{FF2B5EF4-FFF2-40B4-BE49-F238E27FC236}">
                  <a16:creationId xmlns:a16="http://schemas.microsoft.com/office/drawing/2014/main" id="{F53BF544-F873-1C48-B0D3-C4822823611B}"/>
                </a:ext>
              </a:extLst>
            </p:cNvPr>
            <p:cNvSpPr/>
            <p:nvPr/>
          </p:nvSpPr>
          <p:spPr>
            <a:xfrm>
              <a:off x="9631122" y="1849004"/>
              <a:ext cx="1945181" cy="2803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Fetch</a:t>
              </a:r>
              <a:endParaRPr lang="en-CN" b="1"/>
            </a:p>
          </p:txBody>
        </p:sp>
        <p:sp>
          <p:nvSpPr>
            <p:cNvPr id="26" name="Rectangle 25">
              <a:extLst>
                <a:ext uri="{FF2B5EF4-FFF2-40B4-BE49-F238E27FC236}">
                  <a16:creationId xmlns:a16="http://schemas.microsoft.com/office/drawing/2014/main" id="{7DF9DD7A-9A40-E94A-96B9-A7F2C62D96B2}"/>
                </a:ext>
              </a:extLst>
            </p:cNvPr>
            <p:cNvSpPr/>
            <p:nvPr/>
          </p:nvSpPr>
          <p:spPr>
            <a:xfrm>
              <a:off x="9631122" y="2454528"/>
              <a:ext cx="1945182" cy="2803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Decode/Rename</a:t>
              </a:r>
              <a:endParaRPr lang="en-CN" b="1"/>
            </a:p>
          </p:txBody>
        </p:sp>
        <p:sp>
          <p:nvSpPr>
            <p:cNvPr id="27" name="Rectangle 26">
              <a:extLst>
                <a:ext uri="{FF2B5EF4-FFF2-40B4-BE49-F238E27FC236}">
                  <a16:creationId xmlns:a16="http://schemas.microsoft.com/office/drawing/2014/main" id="{0DFF60E3-F8A4-B844-81B3-0A9339637F87}"/>
                </a:ext>
              </a:extLst>
            </p:cNvPr>
            <p:cNvSpPr/>
            <p:nvPr/>
          </p:nvSpPr>
          <p:spPr>
            <a:xfrm>
              <a:off x="9358708" y="3032902"/>
              <a:ext cx="2490007" cy="2803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Issue</a:t>
              </a:r>
              <a:endParaRPr lang="en-CN" b="1"/>
            </a:p>
          </p:txBody>
        </p:sp>
        <p:cxnSp>
          <p:nvCxnSpPr>
            <p:cNvPr id="29" name="Straight Arrow Connector 28">
              <a:extLst>
                <a:ext uri="{FF2B5EF4-FFF2-40B4-BE49-F238E27FC236}">
                  <a16:creationId xmlns:a16="http://schemas.microsoft.com/office/drawing/2014/main" id="{44DBF2AC-493E-FD48-8397-0029695EFCE7}"/>
                </a:ext>
              </a:extLst>
            </p:cNvPr>
            <p:cNvCxnSpPr/>
            <p:nvPr/>
          </p:nvCxnSpPr>
          <p:spPr>
            <a:xfrm>
              <a:off x="10034983"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4814C5-C690-664A-9050-69D2547D5469}"/>
                </a:ext>
              </a:extLst>
            </p:cNvPr>
            <p:cNvCxnSpPr/>
            <p:nvPr/>
          </p:nvCxnSpPr>
          <p:spPr>
            <a:xfrm>
              <a:off x="10196527"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DDBAFEE-AA5F-BA48-A97F-8B8E45E1179C}"/>
                </a:ext>
              </a:extLst>
            </p:cNvPr>
            <p:cNvCxnSpPr/>
            <p:nvPr/>
          </p:nvCxnSpPr>
          <p:spPr>
            <a:xfrm>
              <a:off x="10348927"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832569D-990B-DB44-9EA5-7342BF738554}"/>
                </a:ext>
              </a:extLst>
            </p:cNvPr>
            <p:cNvCxnSpPr/>
            <p:nvPr/>
          </p:nvCxnSpPr>
          <p:spPr>
            <a:xfrm>
              <a:off x="10519615"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32AC9B-21FC-9D4E-BB87-B42B9E357C13}"/>
                </a:ext>
              </a:extLst>
            </p:cNvPr>
            <p:cNvCxnSpPr/>
            <p:nvPr/>
          </p:nvCxnSpPr>
          <p:spPr>
            <a:xfrm>
              <a:off x="10672015"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A288F4C-F779-F548-B05E-F2C2952B8583}"/>
                </a:ext>
              </a:extLst>
            </p:cNvPr>
            <p:cNvCxnSpPr>
              <a:cxnSpLocks/>
            </p:cNvCxnSpPr>
            <p:nvPr/>
          </p:nvCxnSpPr>
          <p:spPr>
            <a:xfrm>
              <a:off x="10833559"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71CFEC6-19EF-5E42-9888-FACF39E99778}"/>
                </a:ext>
              </a:extLst>
            </p:cNvPr>
            <p:cNvCxnSpPr>
              <a:cxnSpLocks/>
            </p:cNvCxnSpPr>
            <p:nvPr/>
          </p:nvCxnSpPr>
          <p:spPr>
            <a:xfrm>
              <a:off x="11000919"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6F3094-9466-5F44-A9C3-F973A3D16A27}"/>
                </a:ext>
              </a:extLst>
            </p:cNvPr>
            <p:cNvCxnSpPr>
              <a:cxnSpLocks/>
            </p:cNvCxnSpPr>
            <p:nvPr/>
          </p:nvCxnSpPr>
          <p:spPr>
            <a:xfrm>
              <a:off x="11171607" y="2129360"/>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9033229-7401-954E-9BDB-AD8EA9099E69}"/>
                </a:ext>
              </a:extLst>
            </p:cNvPr>
            <p:cNvCxnSpPr/>
            <p:nvPr/>
          </p:nvCxnSpPr>
          <p:spPr>
            <a:xfrm>
              <a:off x="10034983" y="2710442"/>
              <a:ext cx="0" cy="32400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346A84-7EF4-0349-BD9B-3E78C49890C1}"/>
                </a:ext>
              </a:extLst>
            </p:cNvPr>
            <p:cNvCxnSpPr/>
            <p:nvPr/>
          </p:nvCxnSpPr>
          <p:spPr>
            <a:xfrm>
              <a:off x="10196527" y="2710442"/>
              <a:ext cx="0" cy="32400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711DAF-62DC-7C4B-97F4-5F631EAA3E7B}"/>
                </a:ext>
              </a:extLst>
            </p:cNvPr>
            <p:cNvCxnSpPr/>
            <p:nvPr/>
          </p:nvCxnSpPr>
          <p:spPr>
            <a:xfrm>
              <a:off x="10348927" y="2710442"/>
              <a:ext cx="0" cy="32400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0DB40FE-17E5-234E-96D1-EC1C150962A6}"/>
                </a:ext>
              </a:extLst>
            </p:cNvPr>
            <p:cNvCxnSpPr/>
            <p:nvPr/>
          </p:nvCxnSpPr>
          <p:spPr>
            <a:xfrm>
              <a:off x="10519615"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07F0654-C047-4C42-8B89-B876ED9C3C18}"/>
                </a:ext>
              </a:extLst>
            </p:cNvPr>
            <p:cNvCxnSpPr/>
            <p:nvPr/>
          </p:nvCxnSpPr>
          <p:spPr>
            <a:xfrm>
              <a:off x="10672015"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25429C-EAAF-694B-80ED-A2CD57DC36D2}"/>
                </a:ext>
              </a:extLst>
            </p:cNvPr>
            <p:cNvCxnSpPr>
              <a:cxnSpLocks/>
            </p:cNvCxnSpPr>
            <p:nvPr/>
          </p:nvCxnSpPr>
          <p:spPr>
            <a:xfrm>
              <a:off x="10833559"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2BA88B7-72E2-8E43-9FDF-CAE2C3BC5234}"/>
                </a:ext>
              </a:extLst>
            </p:cNvPr>
            <p:cNvCxnSpPr>
              <a:cxnSpLocks/>
            </p:cNvCxnSpPr>
            <p:nvPr/>
          </p:nvCxnSpPr>
          <p:spPr>
            <a:xfrm>
              <a:off x="11000919"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563A1C2-C9DA-8E4C-97BB-0AB904695D30}"/>
                </a:ext>
              </a:extLst>
            </p:cNvPr>
            <p:cNvCxnSpPr>
              <a:cxnSpLocks/>
            </p:cNvCxnSpPr>
            <p:nvPr/>
          </p:nvCxnSpPr>
          <p:spPr>
            <a:xfrm>
              <a:off x="11171607" y="2710442"/>
              <a:ext cx="0" cy="324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C81A852-2BA6-C641-B19A-DD321C37F6FD}"/>
                </a:ext>
              </a:extLst>
            </p:cNvPr>
            <p:cNvCxnSpPr/>
            <p:nvPr/>
          </p:nvCxnSpPr>
          <p:spPr>
            <a:xfrm>
              <a:off x="9480527"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FD7282-5D19-C94D-85F4-57A916A21FE0}"/>
                </a:ext>
              </a:extLst>
            </p:cNvPr>
            <p:cNvCxnSpPr/>
            <p:nvPr/>
          </p:nvCxnSpPr>
          <p:spPr>
            <a:xfrm>
              <a:off x="9642071"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DC4365-9E3C-1940-8BB9-7AD02427874A}"/>
                </a:ext>
              </a:extLst>
            </p:cNvPr>
            <p:cNvCxnSpPr/>
            <p:nvPr/>
          </p:nvCxnSpPr>
          <p:spPr>
            <a:xfrm>
              <a:off x="9794471"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F855E2-2300-7747-9BAB-941420CF3686}"/>
                </a:ext>
              </a:extLst>
            </p:cNvPr>
            <p:cNvCxnSpPr/>
            <p:nvPr/>
          </p:nvCxnSpPr>
          <p:spPr>
            <a:xfrm>
              <a:off x="9965159"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F006BFC-9C33-574E-9548-2835528B2C0F}"/>
                </a:ext>
              </a:extLst>
            </p:cNvPr>
            <p:cNvCxnSpPr/>
            <p:nvPr/>
          </p:nvCxnSpPr>
          <p:spPr>
            <a:xfrm>
              <a:off x="10117559"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377F690-4722-B74C-81CE-34BE40FE9A10}"/>
                </a:ext>
              </a:extLst>
            </p:cNvPr>
            <p:cNvCxnSpPr>
              <a:cxnSpLocks/>
            </p:cNvCxnSpPr>
            <p:nvPr/>
          </p:nvCxnSpPr>
          <p:spPr>
            <a:xfrm>
              <a:off x="10279103"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F4A8D8A-3B76-1F49-AE8C-30D92EF81B0C}"/>
                </a:ext>
              </a:extLst>
            </p:cNvPr>
            <p:cNvCxnSpPr>
              <a:cxnSpLocks/>
            </p:cNvCxnSpPr>
            <p:nvPr/>
          </p:nvCxnSpPr>
          <p:spPr>
            <a:xfrm>
              <a:off x="10446463"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A208952-E122-B147-A89E-4196E1E7DE8B}"/>
                </a:ext>
              </a:extLst>
            </p:cNvPr>
            <p:cNvCxnSpPr>
              <a:cxnSpLocks/>
            </p:cNvCxnSpPr>
            <p:nvPr/>
          </p:nvCxnSpPr>
          <p:spPr>
            <a:xfrm>
              <a:off x="10617151"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AE82CC4-544A-3347-B53B-6F7940ECDE4B}"/>
                </a:ext>
              </a:extLst>
            </p:cNvPr>
            <p:cNvCxnSpPr/>
            <p:nvPr/>
          </p:nvCxnSpPr>
          <p:spPr>
            <a:xfrm>
              <a:off x="10780114"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F9E5BD0-F0AE-5941-9B5A-CE64ED37E655}"/>
                </a:ext>
              </a:extLst>
            </p:cNvPr>
            <p:cNvCxnSpPr/>
            <p:nvPr/>
          </p:nvCxnSpPr>
          <p:spPr>
            <a:xfrm>
              <a:off x="10932514"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02DA65-BE0C-DB47-81CC-099B7BC91BCA}"/>
                </a:ext>
              </a:extLst>
            </p:cNvPr>
            <p:cNvCxnSpPr/>
            <p:nvPr/>
          </p:nvCxnSpPr>
          <p:spPr>
            <a:xfrm>
              <a:off x="11103202"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68A5707-BBE9-4C48-9C3F-D6DABB4D5312}"/>
                </a:ext>
              </a:extLst>
            </p:cNvPr>
            <p:cNvCxnSpPr/>
            <p:nvPr/>
          </p:nvCxnSpPr>
          <p:spPr>
            <a:xfrm>
              <a:off x="11255602"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799BD6D-B6B2-9243-BAA0-36EB439407A0}"/>
                </a:ext>
              </a:extLst>
            </p:cNvPr>
            <p:cNvCxnSpPr>
              <a:cxnSpLocks/>
            </p:cNvCxnSpPr>
            <p:nvPr/>
          </p:nvCxnSpPr>
          <p:spPr>
            <a:xfrm>
              <a:off x="11417146"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B50EEA-926B-5D48-82A0-1A9CD307D218}"/>
                </a:ext>
              </a:extLst>
            </p:cNvPr>
            <p:cNvCxnSpPr>
              <a:cxnSpLocks/>
            </p:cNvCxnSpPr>
            <p:nvPr/>
          </p:nvCxnSpPr>
          <p:spPr>
            <a:xfrm>
              <a:off x="11584506"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9267D10-3470-7047-AFE2-9BCED152959B}"/>
                </a:ext>
              </a:extLst>
            </p:cNvPr>
            <p:cNvCxnSpPr>
              <a:cxnSpLocks/>
            </p:cNvCxnSpPr>
            <p:nvPr/>
          </p:nvCxnSpPr>
          <p:spPr>
            <a:xfrm>
              <a:off x="11755194" y="3313258"/>
              <a:ext cx="0" cy="324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D8D02E22-192D-FB42-BACC-9B617A0AD6C8}"/>
              </a:ext>
            </a:extLst>
          </p:cNvPr>
          <p:cNvSpPr txBox="1"/>
          <p:nvPr/>
        </p:nvSpPr>
        <p:spPr>
          <a:xfrm>
            <a:off x="6748384" y="6457437"/>
            <a:ext cx="3345186" cy="369332"/>
          </a:xfrm>
          <a:prstGeom prst="rect">
            <a:avLst/>
          </a:prstGeom>
          <a:noFill/>
        </p:spPr>
        <p:txBody>
          <a:bodyPr wrap="square" rtlCol="0">
            <a:spAutoFit/>
          </a:bodyPr>
          <a:lstStyle/>
          <a:p>
            <a:r>
              <a:rPr lang="en-US" altLang="zh-CN"/>
              <a:t>Source:</a:t>
            </a:r>
            <a:r>
              <a:rPr lang="zh-CN" altLang="en-US"/>
              <a:t> </a:t>
            </a:r>
            <a:r>
              <a:rPr lang="en-US" altLang="zh-CN"/>
              <a:t>Arm</a:t>
            </a:r>
            <a:r>
              <a:rPr lang="zh-CN" altLang="en-US"/>
              <a:t> </a:t>
            </a:r>
            <a:r>
              <a:rPr lang="en-US" altLang="zh-CN"/>
              <a:t>Neoverse</a:t>
            </a:r>
            <a:r>
              <a:rPr lang="zh-CN" altLang="en-US"/>
              <a:t> </a:t>
            </a:r>
            <a:r>
              <a:rPr lang="en-US" altLang="zh-CN"/>
              <a:t>V1,</a:t>
            </a:r>
            <a:r>
              <a:rPr lang="zh-CN" altLang="en-US"/>
              <a:t> </a:t>
            </a:r>
            <a:r>
              <a:rPr lang="en-US" altLang="zh-CN"/>
              <a:t>2021</a:t>
            </a:r>
            <a:endParaRPr lang="en-CN"/>
          </a:p>
        </p:txBody>
      </p:sp>
      <p:sp>
        <p:nvSpPr>
          <p:cNvPr id="93" name="TextBox 92">
            <a:extLst>
              <a:ext uri="{FF2B5EF4-FFF2-40B4-BE49-F238E27FC236}">
                <a16:creationId xmlns:a16="http://schemas.microsoft.com/office/drawing/2014/main" id="{A733D67D-EAC4-154C-8ACF-CB0BEEBA6F87}"/>
              </a:ext>
            </a:extLst>
          </p:cNvPr>
          <p:cNvSpPr txBox="1"/>
          <p:nvPr/>
        </p:nvSpPr>
        <p:spPr>
          <a:xfrm>
            <a:off x="7766728" y="3777468"/>
            <a:ext cx="3017222" cy="400110"/>
          </a:xfrm>
          <a:prstGeom prst="rect">
            <a:avLst/>
          </a:prstGeom>
          <a:noFill/>
        </p:spPr>
        <p:txBody>
          <a:bodyPr wrap="square" rtlCol="0">
            <a:spAutoFit/>
          </a:bodyPr>
          <a:lstStyle/>
          <a:p>
            <a:r>
              <a:rPr lang="en-US" altLang="zh-CN" sz="2000"/>
              <a:t>More</a:t>
            </a:r>
            <a:r>
              <a:rPr lang="zh-CN" altLang="en-US" sz="2000"/>
              <a:t> </a:t>
            </a:r>
            <a:r>
              <a:rPr lang="en-US" altLang="zh-CN" sz="2000"/>
              <a:t>vectored</a:t>
            </a:r>
            <a:r>
              <a:rPr lang="zh-CN" altLang="en-US" sz="2000"/>
              <a:t> </a:t>
            </a:r>
            <a:r>
              <a:rPr lang="en-US" altLang="zh-CN" sz="2000"/>
              <a:t>execution</a:t>
            </a:r>
            <a:endParaRPr lang="en-CN" sz="2000"/>
          </a:p>
        </p:txBody>
      </p:sp>
      <p:grpSp>
        <p:nvGrpSpPr>
          <p:cNvPr id="94" name="Group 93">
            <a:extLst>
              <a:ext uri="{FF2B5EF4-FFF2-40B4-BE49-F238E27FC236}">
                <a16:creationId xmlns:a16="http://schemas.microsoft.com/office/drawing/2014/main" id="{7A375DC1-D7C3-7C43-8982-D317455B369C}"/>
              </a:ext>
            </a:extLst>
          </p:cNvPr>
          <p:cNvGrpSpPr/>
          <p:nvPr/>
        </p:nvGrpSpPr>
        <p:grpSpPr>
          <a:xfrm>
            <a:off x="7852917" y="1335592"/>
            <a:ext cx="2622143" cy="1137766"/>
            <a:chOff x="4389414" y="1368622"/>
            <a:chExt cx="2931526" cy="1429997"/>
          </a:xfrm>
        </p:grpSpPr>
        <p:sp>
          <p:nvSpPr>
            <p:cNvPr id="95" name="Rectangle 94">
              <a:extLst>
                <a:ext uri="{FF2B5EF4-FFF2-40B4-BE49-F238E27FC236}">
                  <a16:creationId xmlns:a16="http://schemas.microsoft.com/office/drawing/2014/main" id="{1BC5224A-89EB-8D49-81E4-6D7F50D376D2}"/>
                </a:ext>
              </a:extLst>
            </p:cNvPr>
            <p:cNvSpPr/>
            <p:nvPr/>
          </p:nvSpPr>
          <p:spPr>
            <a:xfrm>
              <a:off x="4389414" y="1368622"/>
              <a:ext cx="2931526" cy="14299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solidFill>
                  <a:schemeClr val="tx1"/>
                </a:solidFill>
              </a:endParaRPr>
            </a:p>
          </p:txBody>
        </p:sp>
        <p:sp>
          <p:nvSpPr>
            <p:cNvPr id="96" name="Rectangle 95">
              <a:extLst>
                <a:ext uri="{FF2B5EF4-FFF2-40B4-BE49-F238E27FC236}">
                  <a16:creationId xmlns:a16="http://schemas.microsoft.com/office/drawing/2014/main" id="{779C1D9D-EA61-BB44-B969-EE4295D909FE}"/>
                </a:ext>
              </a:extLst>
            </p:cNvPr>
            <p:cNvSpPr/>
            <p:nvPr/>
          </p:nvSpPr>
          <p:spPr>
            <a:xfrm>
              <a:off x="4483007" y="1539674"/>
              <a:ext cx="1180894" cy="497429"/>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p:sp>
          <p:nvSpPr>
            <p:cNvPr id="97" name="Rectangle 96">
              <a:extLst>
                <a:ext uri="{FF2B5EF4-FFF2-40B4-BE49-F238E27FC236}">
                  <a16:creationId xmlns:a16="http://schemas.microsoft.com/office/drawing/2014/main" id="{B0389164-F516-B244-BEEF-CB83A7955F2A}"/>
                </a:ext>
              </a:extLst>
            </p:cNvPr>
            <p:cNvSpPr/>
            <p:nvPr/>
          </p:nvSpPr>
          <p:spPr>
            <a:xfrm>
              <a:off x="4483007" y="2165174"/>
              <a:ext cx="1180894" cy="497429"/>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p:sp>
          <p:nvSpPr>
            <p:cNvPr id="98" name="Rectangle 97">
              <a:extLst>
                <a:ext uri="{FF2B5EF4-FFF2-40B4-BE49-F238E27FC236}">
                  <a16:creationId xmlns:a16="http://schemas.microsoft.com/office/drawing/2014/main" id="{09F794FA-45BA-3C44-B82F-16E706E8F36C}"/>
                </a:ext>
              </a:extLst>
            </p:cNvPr>
            <p:cNvSpPr/>
            <p:nvPr/>
          </p:nvSpPr>
          <p:spPr>
            <a:xfrm>
              <a:off x="6082996" y="1839690"/>
              <a:ext cx="1180894" cy="497429"/>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898E4E9-43B0-CA4E-8FD3-90CE8210487A}"/>
                    </a:ext>
                  </a:extLst>
                </p:cNvPr>
                <p:cNvSpPr txBox="1"/>
                <p:nvPr/>
              </p:nvSpPr>
              <p:spPr>
                <a:xfrm>
                  <a:off x="4901436" y="1844676"/>
                  <a:ext cx="333338" cy="46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CN" sz="2400" b="1"/>
                </a:p>
              </p:txBody>
            </p:sp>
          </mc:Choice>
          <mc:Fallback xmlns="">
            <p:sp>
              <p:nvSpPr>
                <p:cNvPr id="5" name="TextBox 4">
                  <a:extLst>
                    <a:ext uri="{FF2B5EF4-FFF2-40B4-BE49-F238E27FC236}">
                      <a16:creationId xmlns:a16="http://schemas.microsoft.com/office/drawing/2014/main" id="{1B5622F7-C43C-1241-B60A-5BE100094AB1}"/>
                    </a:ext>
                  </a:extLst>
                </p:cNvPr>
                <p:cNvSpPr txBox="1">
                  <a:spLocks noRot="1" noChangeAspect="1" noMove="1" noResize="1" noEditPoints="1" noAdjustHandles="1" noChangeArrowheads="1" noChangeShapeType="1" noTextEdit="1"/>
                </p:cNvSpPr>
                <p:nvPr/>
              </p:nvSpPr>
              <p:spPr>
                <a:xfrm>
                  <a:off x="4901436" y="1844676"/>
                  <a:ext cx="333338" cy="464194"/>
                </a:xfrm>
                <a:prstGeom prst="rect">
                  <a:avLst/>
                </a:prstGeom>
                <a:blipFill>
                  <a:blip r:embed="rId4"/>
                  <a:stretch>
                    <a:fillRect l="-20000" r="-16000"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1FDD99A-84F9-A44B-AC30-766696DB9595}"/>
                    </a:ext>
                  </a:extLst>
                </p:cNvPr>
                <p:cNvSpPr txBox="1"/>
                <p:nvPr/>
              </p:nvSpPr>
              <p:spPr>
                <a:xfrm>
                  <a:off x="5650340" y="1844676"/>
                  <a:ext cx="333338" cy="46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oMath>
                    </m:oMathPara>
                  </a14:m>
                  <a:endParaRPr lang="en-CN" sz="2400" b="1"/>
                </a:p>
              </p:txBody>
            </p:sp>
          </mc:Choice>
          <mc:Fallback xmlns="">
            <p:sp>
              <p:nvSpPr>
                <p:cNvPr id="67" name="TextBox 66">
                  <a:extLst>
                    <a:ext uri="{FF2B5EF4-FFF2-40B4-BE49-F238E27FC236}">
                      <a16:creationId xmlns:a16="http://schemas.microsoft.com/office/drawing/2014/main" id="{B79EE244-A4FE-F147-823A-D9C0764864A2}"/>
                    </a:ext>
                  </a:extLst>
                </p:cNvPr>
                <p:cNvSpPr txBox="1">
                  <a:spLocks noRot="1" noChangeAspect="1" noMove="1" noResize="1" noEditPoints="1" noAdjustHandles="1" noChangeArrowheads="1" noChangeShapeType="1" noTextEdit="1"/>
                </p:cNvSpPr>
                <p:nvPr/>
              </p:nvSpPr>
              <p:spPr>
                <a:xfrm>
                  <a:off x="5650340" y="1844676"/>
                  <a:ext cx="333338" cy="464194"/>
                </a:xfrm>
                <a:prstGeom prst="rect">
                  <a:avLst/>
                </a:prstGeom>
                <a:blipFill>
                  <a:blip r:embed="rId5"/>
                  <a:stretch>
                    <a:fillRect l="-8333" r="-12500"/>
                  </a:stretch>
                </a:blipFill>
              </p:spPr>
              <p:txBody>
                <a:bodyPr/>
                <a:lstStyle/>
                <a:p>
                  <a:r>
                    <a:rPr lang="en-CN">
                      <a:noFill/>
                    </a:rPr>
                    <a:t> </a:t>
                  </a:r>
                </a:p>
              </p:txBody>
            </p:sp>
          </mc:Fallback>
        </mc:AlternateContent>
      </p:grpSp>
      <p:sp>
        <p:nvSpPr>
          <p:cNvPr id="101" name="TextBox 100">
            <a:extLst>
              <a:ext uri="{FF2B5EF4-FFF2-40B4-BE49-F238E27FC236}">
                <a16:creationId xmlns:a16="http://schemas.microsoft.com/office/drawing/2014/main" id="{3E0DCF21-1143-5D48-B9B7-3704A8816B57}"/>
              </a:ext>
            </a:extLst>
          </p:cNvPr>
          <p:cNvSpPr txBox="1"/>
          <p:nvPr/>
        </p:nvSpPr>
        <p:spPr>
          <a:xfrm>
            <a:off x="7766728" y="967971"/>
            <a:ext cx="1779771" cy="400110"/>
          </a:xfrm>
          <a:prstGeom prst="rect">
            <a:avLst/>
          </a:prstGeom>
          <a:noFill/>
        </p:spPr>
        <p:txBody>
          <a:bodyPr wrap="square" rtlCol="0">
            <a:spAutoFit/>
          </a:bodyPr>
          <a:lstStyle/>
          <a:p>
            <a:r>
              <a:rPr lang="en-US" altLang="zh-CN" sz="2000" b="1"/>
              <a:t>256b</a:t>
            </a:r>
            <a:r>
              <a:rPr lang="zh-CN" altLang="en-US" sz="2000" b="1"/>
              <a:t> </a:t>
            </a:r>
            <a:r>
              <a:rPr lang="en-US" altLang="zh-CN" sz="2000" b="1"/>
              <a:t>SVE</a:t>
            </a:r>
            <a:endParaRPr lang="en-CN" sz="2000" b="1"/>
          </a:p>
        </p:txBody>
      </p:sp>
      <p:grpSp>
        <p:nvGrpSpPr>
          <p:cNvPr id="102" name="Group 101">
            <a:extLst>
              <a:ext uri="{FF2B5EF4-FFF2-40B4-BE49-F238E27FC236}">
                <a16:creationId xmlns:a16="http://schemas.microsoft.com/office/drawing/2014/main" id="{2C5A752F-DE01-ED4A-BA73-F4B4B9BCEB24}"/>
              </a:ext>
            </a:extLst>
          </p:cNvPr>
          <p:cNvGrpSpPr/>
          <p:nvPr/>
        </p:nvGrpSpPr>
        <p:grpSpPr>
          <a:xfrm>
            <a:off x="7852916" y="2613104"/>
            <a:ext cx="2622143" cy="1137766"/>
            <a:chOff x="4389414" y="1368622"/>
            <a:chExt cx="2931526" cy="1429997"/>
          </a:xfrm>
        </p:grpSpPr>
        <p:sp>
          <p:nvSpPr>
            <p:cNvPr id="103" name="Rectangle 102">
              <a:extLst>
                <a:ext uri="{FF2B5EF4-FFF2-40B4-BE49-F238E27FC236}">
                  <a16:creationId xmlns:a16="http://schemas.microsoft.com/office/drawing/2014/main" id="{3A186F6B-0826-5049-8C67-A2F514D5BFA8}"/>
                </a:ext>
              </a:extLst>
            </p:cNvPr>
            <p:cNvSpPr/>
            <p:nvPr/>
          </p:nvSpPr>
          <p:spPr>
            <a:xfrm>
              <a:off x="4389414" y="1368622"/>
              <a:ext cx="2931526" cy="14299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solidFill>
                  <a:schemeClr val="tx1"/>
                </a:solidFill>
              </a:endParaRPr>
            </a:p>
          </p:txBody>
        </p:sp>
        <p:sp>
          <p:nvSpPr>
            <p:cNvPr id="104" name="Rectangle 103">
              <a:extLst>
                <a:ext uri="{FF2B5EF4-FFF2-40B4-BE49-F238E27FC236}">
                  <a16:creationId xmlns:a16="http://schemas.microsoft.com/office/drawing/2014/main" id="{6EA1CEC5-FEFC-414F-AFA6-D350AA490B49}"/>
                </a:ext>
              </a:extLst>
            </p:cNvPr>
            <p:cNvSpPr/>
            <p:nvPr/>
          </p:nvSpPr>
          <p:spPr>
            <a:xfrm>
              <a:off x="4483007" y="1539674"/>
              <a:ext cx="1180894" cy="497429"/>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p:sp>
          <p:nvSpPr>
            <p:cNvPr id="105" name="Rectangle 104">
              <a:extLst>
                <a:ext uri="{FF2B5EF4-FFF2-40B4-BE49-F238E27FC236}">
                  <a16:creationId xmlns:a16="http://schemas.microsoft.com/office/drawing/2014/main" id="{05E89C78-5046-D246-B351-E05B2E32A4B5}"/>
                </a:ext>
              </a:extLst>
            </p:cNvPr>
            <p:cNvSpPr/>
            <p:nvPr/>
          </p:nvSpPr>
          <p:spPr>
            <a:xfrm>
              <a:off x="4483007" y="2165174"/>
              <a:ext cx="1180894" cy="497429"/>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p:sp>
          <p:nvSpPr>
            <p:cNvPr id="106" name="Rectangle 105">
              <a:extLst>
                <a:ext uri="{FF2B5EF4-FFF2-40B4-BE49-F238E27FC236}">
                  <a16:creationId xmlns:a16="http://schemas.microsoft.com/office/drawing/2014/main" id="{AAE41A3F-82FD-9140-8236-4BA209B48098}"/>
                </a:ext>
              </a:extLst>
            </p:cNvPr>
            <p:cNvSpPr/>
            <p:nvPr/>
          </p:nvSpPr>
          <p:spPr>
            <a:xfrm>
              <a:off x="6082996" y="1839690"/>
              <a:ext cx="1180894" cy="497429"/>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256b</a:t>
              </a:r>
              <a:endParaRPr lang="en-CN" b="1">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37DFB27D-1C66-224D-8027-A94D0991DB37}"/>
                    </a:ext>
                  </a:extLst>
                </p:cNvPr>
                <p:cNvSpPr txBox="1"/>
                <p:nvPr/>
              </p:nvSpPr>
              <p:spPr>
                <a:xfrm>
                  <a:off x="4901436" y="1844676"/>
                  <a:ext cx="333338" cy="46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m:t>
                        </m:r>
                      </m:oMath>
                    </m:oMathPara>
                  </a14:m>
                  <a:endParaRPr lang="en-CN" sz="2400" b="1"/>
                </a:p>
              </p:txBody>
            </p:sp>
          </mc:Choice>
          <mc:Fallback xmlns="">
            <p:sp>
              <p:nvSpPr>
                <p:cNvPr id="91" name="TextBox 90">
                  <a:extLst>
                    <a:ext uri="{FF2B5EF4-FFF2-40B4-BE49-F238E27FC236}">
                      <a16:creationId xmlns:a16="http://schemas.microsoft.com/office/drawing/2014/main" id="{BA692DF6-944B-034E-94AD-CFC59A81630E}"/>
                    </a:ext>
                  </a:extLst>
                </p:cNvPr>
                <p:cNvSpPr txBox="1">
                  <a:spLocks noRot="1" noChangeAspect="1" noMove="1" noResize="1" noEditPoints="1" noAdjustHandles="1" noChangeArrowheads="1" noChangeShapeType="1" noTextEdit="1"/>
                </p:cNvSpPr>
                <p:nvPr/>
              </p:nvSpPr>
              <p:spPr>
                <a:xfrm>
                  <a:off x="4901436" y="1844676"/>
                  <a:ext cx="333338" cy="464194"/>
                </a:xfrm>
                <a:prstGeom prst="rect">
                  <a:avLst/>
                </a:prstGeom>
                <a:blipFill>
                  <a:blip r:embed="rId6"/>
                  <a:stretch>
                    <a:fillRect l="-20000" r="-16000" b="-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7B284D4-9169-B340-823F-1AC9A9D59A42}"/>
                    </a:ext>
                  </a:extLst>
                </p:cNvPr>
                <p:cNvSpPr txBox="1"/>
                <p:nvPr/>
              </p:nvSpPr>
              <p:spPr>
                <a:xfrm>
                  <a:off x="5650340" y="1844676"/>
                  <a:ext cx="333338" cy="46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oMath>
                    </m:oMathPara>
                  </a14:m>
                  <a:endParaRPr lang="en-CN" sz="2400" b="1"/>
                </a:p>
              </p:txBody>
            </p:sp>
          </mc:Choice>
          <mc:Fallback xmlns="">
            <p:sp>
              <p:nvSpPr>
                <p:cNvPr id="92" name="TextBox 91">
                  <a:extLst>
                    <a:ext uri="{FF2B5EF4-FFF2-40B4-BE49-F238E27FC236}">
                      <a16:creationId xmlns:a16="http://schemas.microsoft.com/office/drawing/2014/main" id="{B6820D2F-1003-8D4F-B026-3908142F7D50}"/>
                    </a:ext>
                  </a:extLst>
                </p:cNvPr>
                <p:cNvSpPr txBox="1">
                  <a:spLocks noRot="1" noChangeAspect="1" noMove="1" noResize="1" noEditPoints="1" noAdjustHandles="1" noChangeArrowheads="1" noChangeShapeType="1" noTextEdit="1"/>
                </p:cNvSpPr>
                <p:nvPr/>
              </p:nvSpPr>
              <p:spPr>
                <a:xfrm>
                  <a:off x="5650340" y="1844676"/>
                  <a:ext cx="333338" cy="464194"/>
                </a:xfrm>
                <a:prstGeom prst="rect">
                  <a:avLst/>
                </a:prstGeom>
                <a:blipFill>
                  <a:blip r:embed="rId7"/>
                  <a:stretch>
                    <a:fillRect l="-8333" r="-12500"/>
                  </a:stretch>
                </a:blipFill>
              </p:spPr>
              <p:txBody>
                <a:bodyPr/>
                <a:lstStyle/>
                <a:p>
                  <a:r>
                    <a:rPr lang="en-CN">
                      <a:noFill/>
                    </a:rPr>
                    <a:t> </a:t>
                  </a:r>
                </a:p>
              </p:txBody>
            </p:sp>
          </mc:Fallback>
        </mc:AlternateContent>
      </p:grpSp>
      <p:sp>
        <p:nvSpPr>
          <p:cNvPr id="64" name="TextBox 63">
            <a:extLst>
              <a:ext uri="{FF2B5EF4-FFF2-40B4-BE49-F238E27FC236}">
                <a16:creationId xmlns:a16="http://schemas.microsoft.com/office/drawing/2014/main" id="{B905A247-006B-D649-94E7-B6F126506EB7}"/>
              </a:ext>
            </a:extLst>
          </p:cNvPr>
          <p:cNvSpPr txBox="1"/>
          <p:nvPr/>
        </p:nvSpPr>
        <p:spPr>
          <a:xfrm>
            <a:off x="1383685" y="6472575"/>
            <a:ext cx="4948471" cy="369332"/>
          </a:xfrm>
          <a:prstGeom prst="rect">
            <a:avLst/>
          </a:prstGeom>
          <a:noFill/>
        </p:spPr>
        <p:txBody>
          <a:bodyPr wrap="none" rtlCol="0">
            <a:spAutoFit/>
          </a:bodyPr>
          <a:lstStyle/>
          <a:p>
            <a:r>
              <a:rPr lang="en-US" altLang="zh-CN"/>
              <a:t>APOLLO [</a:t>
            </a:r>
            <a:r>
              <a:rPr lang="en-US" altLang="zh-CN" b="1"/>
              <a:t>Xie</a:t>
            </a:r>
            <a:r>
              <a:rPr lang="en-US" altLang="zh-CN"/>
              <a:t>,</a:t>
            </a:r>
            <a:r>
              <a:rPr lang="zh-CN" altLang="en-US"/>
              <a:t> </a:t>
            </a:r>
            <a:r>
              <a:rPr lang="en-US" altLang="zh-CN"/>
              <a:t>et</a:t>
            </a:r>
            <a:r>
              <a:rPr lang="zh-CN" altLang="en-US"/>
              <a:t> </a:t>
            </a:r>
            <a:r>
              <a:rPr lang="en-US" altLang="zh-CN"/>
              <a:t>al.,</a:t>
            </a:r>
            <a:r>
              <a:rPr lang="zh-CN" altLang="en-US"/>
              <a:t> </a:t>
            </a:r>
            <a:r>
              <a:rPr lang="en-US" altLang="zh-CN"/>
              <a:t>MICRO’21] (</a:t>
            </a:r>
            <a:r>
              <a:rPr lang="en-US" altLang="zh-CN" b="1"/>
              <a:t>Best Paper Award</a:t>
            </a:r>
            <a:r>
              <a:rPr lang="en-US" altLang="zh-CN"/>
              <a:t>)</a:t>
            </a:r>
            <a:endParaRPr lang="en-CN"/>
          </a:p>
        </p:txBody>
      </p:sp>
    </p:spTree>
    <p:extLst>
      <p:ext uri="{BB962C8B-B14F-4D97-AF65-F5344CB8AC3E}">
        <p14:creationId xmlns:p14="http://schemas.microsoft.com/office/powerpoint/2010/main" val="29678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414E-0C2A-264A-8F47-487780ABAA8B}"/>
              </a:ext>
            </a:extLst>
          </p:cNvPr>
          <p:cNvSpPr>
            <a:spLocks noGrp="1"/>
          </p:cNvSpPr>
          <p:nvPr>
            <p:ph type="title"/>
          </p:nvPr>
        </p:nvSpPr>
        <p:spPr/>
        <p:txBody>
          <a:bodyPr/>
          <a:lstStyle/>
          <a:p>
            <a:r>
              <a:rPr lang="en-GB"/>
              <a:t>Challenge 2 – Run-time </a:t>
            </a:r>
            <a:r>
              <a:rPr lang="en-US" altLang="zh-CN"/>
              <a:t>Power</a:t>
            </a:r>
            <a:r>
              <a:rPr lang="zh-CN" altLang="en-US"/>
              <a:t> </a:t>
            </a:r>
            <a:r>
              <a:rPr lang="en-GB"/>
              <a:t>Introspection</a:t>
            </a:r>
            <a:endParaRPr lang="en-CN"/>
          </a:p>
        </p:txBody>
      </p:sp>
      <p:sp>
        <p:nvSpPr>
          <p:cNvPr id="3" name="Slide Number Placeholder 2">
            <a:extLst>
              <a:ext uri="{FF2B5EF4-FFF2-40B4-BE49-F238E27FC236}">
                <a16:creationId xmlns:a16="http://schemas.microsoft.com/office/drawing/2014/main" id="{6D70DC68-6659-8744-A632-FF86678CB10E}"/>
              </a:ext>
            </a:extLst>
          </p:cNvPr>
          <p:cNvSpPr>
            <a:spLocks noGrp="1"/>
          </p:cNvSpPr>
          <p:nvPr>
            <p:ph type="sldNum" sz="quarter" idx="10"/>
          </p:nvPr>
        </p:nvSpPr>
        <p:spPr/>
        <p:txBody>
          <a:bodyPr/>
          <a:lstStyle/>
          <a:p>
            <a:fld id="{A559C790-290C-A040-B331-07958D38869F}" type="slidenum">
              <a:rPr lang="en-CN" smtClean="0"/>
              <a:t>29</a:t>
            </a:fld>
            <a:endParaRPr lang="en-CN"/>
          </a:p>
        </p:txBody>
      </p:sp>
      <p:grpSp>
        <p:nvGrpSpPr>
          <p:cNvPr id="5" name="Group 4">
            <a:extLst>
              <a:ext uri="{FF2B5EF4-FFF2-40B4-BE49-F238E27FC236}">
                <a16:creationId xmlns:a16="http://schemas.microsoft.com/office/drawing/2014/main" id="{12FD5E41-3F33-E143-9B14-8F4A368FD0FE}"/>
              </a:ext>
            </a:extLst>
          </p:cNvPr>
          <p:cNvGrpSpPr/>
          <p:nvPr/>
        </p:nvGrpSpPr>
        <p:grpSpPr>
          <a:xfrm>
            <a:off x="5780784" y="1117038"/>
            <a:ext cx="4777940" cy="3597409"/>
            <a:chOff x="5780784" y="1061618"/>
            <a:chExt cx="4777940" cy="3597409"/>
          </a:xfrm>
        </p:grpSpPr>
        <p:sp>
          <p:nvSpPr>
            <p:cNvPr id="12" name="TextBox 11">
              <a:extLst>
                <a:ext uri="{FF2B5EF4-FFF2-40B4-BE49-F238E27FC236}">
                  <a16:creationId xmlns:a16="http://schemas.microsoft.com/office/drawing/2014/main" id="{4088FBF7-7868-C741-9C45-23F1DA3DE268}"/>
                </a:ext>
              </a:extLst>
            </p:cNvPr>
            <p:cNvSpPr txBox="1"/>
            <p:nvPr/>
          </p:nvSpPr>
          <p:spPr>
            <a:xfrm rot="16200000">
              <a:off x="4355725" y="2486677"/>
              <a:ext cx="3127118" cy="2769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a:solidFill>
                    <a:schemeClr val="tx2"/>
                  </a:solidFill>
                  <a:latin typeface="+mn-lt"/>
                  <a:ea typeface="+mn-ea"/>
                </a:rPr>
                <a:t>On-Chip Supply Voltage (V)</a:t>
              </a:r>
              <a:endParaRPr lang="LID4096" sz="2000" b="1" kern="1200" err="1">
                <a:solidFill>
                  <a:schemeClr val="tx2"/>
                </a:solidFill>
                <a:latin typeface="+mn-lt"/>
                <a:ea typeface="+mn-ea"/>
                <a:cs typeface="+mn-cs"/>
              </a:endParaRPr>
            </a:p>
          </p:txBody>
        </p:sp>
        <p:sp>
          <p:nvSpPr>
            <p:cNvPr id="13" name="TextBox 12">
              <a:extLst>
                <a:ext uri="{FF2B5EF4-FFF2-40B4-BE49-F238E27FC236}">
                  <a16:creationId xmlns:a16="http://schemas.microsoft.com/office/drawing/2014/main" id="{BA9B14F2-7190-994C-9811-B9FC54CFB8F9}"/>
                </a:ext>
              </a:extLst>
            </p:cNvPr>
            <p:cNvSpPr txBox="1"/>
            <p:nvPr/>
          </p:nvSpPr>
          <p:spPr>
            <a:xfrm>
              <a:off x="8210411" y="4382028"/>
              <a:ext cx="1476200" cy="2769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a:solidFill>
                    <a:schemeClr val="tx2"/>
                  </a:solidFill>
                  <a:latin typeface="+mn-lt"/>
                  <a:ea typeface="+mn-ea"/>
                </a:rPr>
                <a:t>Time (ns)</a:t>
              </a:r>
              <a:endParaRPr lang="LID4096" sz="2000" b="1" kern="1200" err="1">
                <a:solidFill>
                  <a:schemeClr val="tx2"/>
                </a:solidFill>
                <a:latin typeface="+mn-lt"/>
                <a:ea typeface="+mn-ea"/>
                <a:cs typeface="+mn-cs"/>
              </a:endParaRPr>
            </a:p>
          </p:txBody>
        </p:sp>
        <p:sp>
          <p:nvSpPr>
            <p:cNvPr id="14" name="TextBox 13">
              <a:extLst>
                <a:ext uri="{FF2B5EF4-FFF2-40B4-BE49-F238E27FC236}">
                  <a16:creationId xmlns:a16="http://schemas.microsoft.com/office/drawing/2014/main" id="{7B56D8FA-8F2C-0943-8816-73931BF9B8F2}"/>
                </a:ext>
              </a:extLst>
            </p:cNvPr>
            <p:cNvSpPr txBox="1"/>
            <p:nvPr/>
          </p:nvSpPr>
          <p:spPr>
            <a:xfrm>
              <a:off x="6252802" y="1086994"/>
              <a:ext cx="4305922"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a:solidFill>
                    <a:schemeClr val="tx2"/>
                  </a:solidFill>
                  <a:latin typeface="+mn-lt"/>
                  <a:ea typeface="+mn-ea"/>
                </a:rPr>
                <a:t>Measured di/dt event on Arm A72 SoC</a:t>
              </a:r>
              <a:endParaRPr lang="LID4096" sz="2100" b="1" kern="1200" err="1">
                <a:solidFill>
                  <a:schemeClr val="tx2"/>
                </a:solidFill>
                <a:latin typeface="+mn-lt"/>
                <a:ea typeface="+mn-ea"/>
                <a:cs typeface="+mn-cs"/>
              </a:endParaRPr>
            </a:p>
          </p:txBody>
        </p:sp>
        <p:pic>
          <p:nvPicPr>
            <p:cNvPr id="16" name="Picture 15" descr="Chart&#10;&#10;Description automatically generated">
              <a:extLst>
                <a:ext uri="{FF2B5EF4-FFF2-40B4-BE49-F238E27FC236}">
                  <a16:creationId xmlns:a16="http://schemas.microsoft.com/office/drawing/2014/main" id="{7B7D1615-EA67-6B4B-94D9-7E335AFB6F57}"/>
                </a:ext>
              </a:extLst>
            </p:cNvPr>
            <p:cNvPicPr>
              <a:picLocks noChangeAspect="1"/>
            </p:cNvPicPr>
            <p:nvPr/>
          </p:nvPicPr>
          <p:blipFill>
            <a:blip r:embed="rId3"/>
            <a:stretch>
              <a:fillRect/>
            </a:stretch>
          </p:blipFill>
          <p:spPr>
            <a:xfrm>
              <a:off x="6179527" y="1511414"/>
              <a:ext cx="4305922" cy="2870614"/>
            </a:xfrm>
            <a:prstGeom prst="rect">
              <a:avLst/>
            </a:prstGeom>
          </p:spPr>
        </p:pic>
      </p:grpSp>
      <p:sp>
        <p:nvSpPr>
          <p:cNvPr id="17" name="Content Placeholder 7">
            <a:extLst>
              <a:ext uri="{FF2B5EF4-FFF2-40B4-BE49-F238E27FC236}">
                <a16:creationId xmlns:a16="http://schemas.microsoft.com/office/drawing/2014/main" id="{CFAE0301-D8CE-834A-8EB0-F78F645C8879}"/>
              </a:ext>
            </a:extLst>
          </p:cNvPr>
          <p:cNvSpPr txBox="1">
            <a:spLocks/>
          </p:cNvSpPr>
          <p:nvPr/>
        </p:nvSpPr>
        <p:spPr>
          <a:xfrm>
            <a:off x="479425" y="4820242"/>
            <a:ext cx="10721975" cy="1561509"/>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100" b="1" dirty="0">
                <a:solidFill>
                  <a:srgbClr val="C00000"/>
                </a:solidFill>
              </a:rPr>
              <a:t>Peak-Power mitigation </a:t>
            </a:r>
            <a:r>
              <a:rPr lang="en-GB" sz="2100" b="1" dirty="0"/>
              <a:t>requires accurate power</a:t>
            </a:r>
            <a:r>
              <a:rPr lang="zh-CN" altLang="en-US" sz="2100" b="1" dirty="0"/>
              <a:t> </a:t>
            </a:r>
            <a:r>
              <a:rPr lang="en-GB" sz="2100" b="1" dirty="0"/>
              <a:t>estimation to drive throttling</a:t>
            </a:r>
          </a:p>
          <a:p>
            <a:pPr lvl="1"/>
            <a:r>
              <a:rPr lang="en-GB" sz="2000" dirty="0"/>
              <a:t>Manually inferring proxies is very difficult in</a:t>
            </a:r>
            <a:r>
              <a:rPr lang="zh-CN" altLang="en-US" sz="2000" dirty="0"/>
              <a:t> </a:t>
            </a:r>
            <a:r>
              <a:rPr lang="en-US" altLang="zh-CN" sz="2000" dirty="0"/>
              <a:t>complex</a:t>
            </a:r>
            <a:r>
              <a:rPr lang="en-GB" sz="2000" dirty="0"/>
              <a:t> modern CPUs</a:t>
            </a:r>
          </a:p>
          <a:p>
            <a:r>
              <a:rPr lang="en-US" altLang="zh-CN" sz="2100" b="1" dirty="0"/>
              <a:t>Abrupt</a:t>
            </a:r>
            <a:r>
              <a:rPr lang="en-GB" sz="2100" b="1" dirty="0"/>
              <a:t> changes in CPU current-demand </a:t>
            </a:r>
            <a:r>
              <a:rPr lang="en-US" altLang="zh-CN" sz="2100" b="1" dirty="0"/>
              <a:t>(</a:t>
            </a:r>
            <a:r>
              <a:rPr lang="en-GB" sz="2100" b="1" dirty="0">
                <a:solidFill>
                  <a:srgbClr val="C00000"/>
                </a:solidFill>
              </a:rPr>
              <a:t>di/dt</a:t>
            </a:r>
            <a:r>
              <a:rPr lang="zh-CN" altLang="en-US" sz="2100" b="1" dirty="0">
                <a:solidFill>
                  <a:srgbClr val="C00000"/>
                </a:solidFill>
              </a:rPr>
              <a:t> </a:t>
            </a:r>
            <a:r>
              <a:rPr lang="en-US" altLang="zh-CN" sz="2100" b="1" dirty="0">
                <a:solidFill>
                  <a:srgbClr val="C00000"/>
                </a:solidFill>
              </a:rPr>
              <a:t>event</a:t>
            </a:r>
            <a:r>
              <a:rPr lang="en-US" altLang="zh-CN" sz="2100" b="1" dirty="0"/>
              <a:t>)</a:t>
            </a:r>
            <a:r>
              <a:rPr lang="zh-CN" altLang="en-US" sz="2100" b="1" dirty="0"/>
              <a:t> </a:t>
            </a:r>
            <a:r>
              <a:rPr lang="en-GB" sz="2100" b="1" dirty="0"/>
              <a:t>leading</a:t>
            </a:r>
            <a:r>
              <a:rPr lang="zh-CN" altLang="en-US" sz="2100" b="1" dirty="0"/>
              <a:t> </a:t>
            </a:r>
            <a:r>
              <a:rPr lang="en-US" altLang="zh-CN" sz="2100" b="1" dirty="0"/>
              <a:t>to</a:t>
            </a:r>
            <a:r>
              <a:rPr lang="zh-CN" altLang="en-US" sz="2100" b="1" dirty="0"/>
              <a:t> </a:t>
            </a:r>
            <a:r>
              <a:rPr lang="en-US" altLang="zh-CN" sz="2100" b="1" dirty="0"/>
              <a:t>deep</a:t>
            </a:r>
            <a:r>
              <a:rPr lang="en-GB" sz="2100" b="1" dirty="0"/>
              <a:t> </a:t>
            </a:r>
            <a:r>
              <a:rPr lang="en-GB" sz="2100" b="1" dirty="0">
                <a:solidFill>
                  <a:srgbClr val="C00000"/>
                </a:solidFill>
              </a:rPr>
              <a:t>voltage-droop</a:t>
            </a:r>
            <a:endParaRPr lang="en-GB" sz="2100" b="1" dirty="0"/>
          </a:p>
        </p:txBody>
      </p:sp>
      <p:grpSp>
        <p:nvGrpSpPr>
          <p:cNvPr id="19" name="Group 18">
            <a:extLst>
              <a:ext uri="{FF2B5EF4-FFF2-40B4-BE49-F238E27FC236}">
                <a16:creationId xmlns:a16="http://schemas.microsoft.com/office/drawing/2014/main" id="{9692ECFA-3B5A-A54D-A90F-BCF1E52F378E}"/>
              </a:ext>
            </a:extLst>
          </p:cNvPr>
          <p:cNvGrpSpPr/>
          <p:nvPr/>
        </p:nvGrpSpPr>
        <p:grpSpPr>
          <a:xfrm>
            <a:off x="331596" y="1163176"/>
            <a:ext cx="4916993" cy="3428167"/>
            <a:chOff x="331596" y="1163176"/>
            <a:chExt cx="4916993" cy="3428167"/>
          </a:xfrm>
        </p:grpSpPr>
        <p:graphicFrame>
          <p:nvGraphicFramePr>
            <p:cNvPr id="8" name="Chart 7">
              <a:extLst>
                <a:ext uri="{FF2B5EF4-FFF2-40B4-BE49-F238E27FC236}">
                  <a16:creationId xmlns:a16="http://schemas.microsoft.com/office/drawing/2014/main" id="{3231D15A-A493-3446-9073-FE58C253E707}"/>
                </a:ext>
              </a:extLst>
            </p:cNvPr>
            <p:cNvGraphicFramePr>
              <a:graphicFrameLocks/>
            </p:cNvGraphicFramePr>
            <p:nvPr>
              <p:extLst>
                <p:ext uri="{D42A27DB-BD31-4B8C-83A1-F6EECF244321}">
                  <p14:modId xmlns:p14="http://schemas.microsoft.com/office/powerpoint/2010/main" val="2026466544"/>
                </p:ext>
              </p:extLst>
            </p:nvPr>
          </p:nvGraphicFramePr>
          <p:xfrm>
            <a:off x="331596" y="1311122"/>
            <a:ext cx="4916993" cy="312711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DF0E31B6-3A87-0644-BDB7-3CCFE1E3D0BA}"/>
                </a:ext>
              </a:extLst>
            </p:cNvPr>
            <p:cNvSpPr txBox="1"/>
            <p:nvPr/>
          </p:nvSpPr>
          <p:spPr>
            <a:xfrm>
              <a:off x="1061263" y="4314344"/>
              <a:ext cx="4037131" cy="2769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altLang="zh-CN" sz="2000" b="1" kern="1200" dirty="0">
                  <a:solidFill>
                    <a:schemeClr val="tx2"/>
                  </a:solidFill>
                  <a:latin typeface="+mn-lt"/>
                  <a:ea typeface="+mn-ea"/>
                  <a:cs typeface="+mn-cs"/>
                </a:rPr>
                <a:t>Estimated</a:t>
              </a:r>
              <a:r>
                <a:rPr lang="zh-CN" altLang="en-US" sz="2000" b="1" kern="1200" dirty="0">
                  <a:solidFill>
                    <a:schemeClr val="tx2"/>
                  </a:solidFill>
                  <a:latin typeface="+mn-lt"/>
                  <a:ea typeface="+mn-ea"/>
                  <a:cs typeface="+mn-cs"/>
                </a:rPr>
                <a:t> </a:t>
              </a:r>
              <a:r>
                <a:rPr lang="en-US" altLang="zh-CN" sz="2000" b="1" kern="1200" dirty="0">
                  <a:solidFill>
                    <a:schemeClr val="tx2"/>
                  </a:solidFill>
                  <a:latin typeface="+mn-lt"/>
                  <a:ea typeface="+mn-ea"/>
                  <a:cs typeface="+mn-cs"/>
                </a:rPr>
                <a:t>Power</a:t>
              </a:r>
              <a:r>
                <a:rPr lang="zh-CN" altLang="en-US" sz="2000" b="1" kern="1200" dirty="0">
                  <a:solidFill>
                    <a:schemeClr val="tx2"/>
                  </a:solidFill>
                  <a:latin typeface="+mn-lt"/>
                  <a:ea typeface="+mn-ea"/>
                  <a:cs typeface="+mn-cs"/>
                </a:rPr>
                <a:t> </a:t>
              </a:r>
              <a:r>
                <a:rPr lang="en-US" altLang="zh-CN" sz="2000" b="1" kern="1200" dirty="0">
                  <a:solidFill>
                    <a:schemeClr val="tx2"/>
                  </a:solidFill>
                  <a:latin typeface="+mn-lt"/>
                  <a:ea typeface="+mn-ea"/>
                  <a:cs typeface="+mn-cs"/>
                </a:rPr>
                <a:t>with</a:t>
              </a:r>
              <a:r>
                <a:rPr lang="zh-CN" altLang="en-US" sz="2000" b="1" kern="1200" dirty="0">
                  <a:solidFill>
                    <a:schemeClr val="tx2"/>
                  </a:solidFill>
                  <a:latin typeface="+mn-lt"/>
                  <a:ea typeface="+mn-ea"/>
                  <a:cs typeface="+mn-cs"/>
                </a:rPr>
                <a:t> </a:t>
              </a:r>
              <a:r>
                <a:rPr lang="en-GB" sz="2000" b="1" kern="1200" dirty="0">
                  <a:solidFill>
                    <a:schemeClr val="tx2"/>
                  </a:solidFill>
                  <a:latin typeface="+mn-lt"/>
                  <a:ea typeface="+mn-ea"/>
                  <a:cs typeface="+mn-cs"/>
                </a:rPr>
                <a:t>Manual Proxies</a:t>
              </a:r>
              <a:endParaRPr lang="LID4096" sz="2000" b="1" kern="1200" err="1">
                <a:solidFill>
                  <a:schemeClr val="tx2"/>
                </a:solidFill>
                <a:latin typeface="+mn-lt"/>
                <a:ea typeface="+mn-ea"/>
                <a:cs typeface="+mn-cs"/>
              </a:endParaRPr>
            </a:p>
          </p:txBody>
        </p:sp>
        <p:sp>
          <p:nvSpPr>
            <p:cNvPr id="10" name="TextBox 9">
              <a:extLst>
                <a:ext uri="{FF2B5EF4-FFF2-40B4-BE49-F238E27FC236}">
                  <a16:creationId xmlns:a16="http://schemas.microsoft.com/office/drawing/2014/main" id="{0E26E90A-638F-EB48-9AD6-4012353541CE}"/>
                </a:ext>
              </a:extLst>
            </p:cNvPr>
            <p:cNvSpPr txBox="1"/>
            <p:nvPr/>
          </p:nvSpPr>
          <p:spPr>
            <a:xfrm rot="16200000">
              <a:off x="-391992" y="2589464"/>
              <a:ext cx="2262071" cy="2769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a:solidFill>
                    <a:schemeClr val="tx2"/>
                  </a:solidFill>
                  <a:latin typeface="+mn-lt"/>
                  <a:ea typeface="+mn-ea"/>
                </a:rPr>
                <a:t>Ground Truth Power</a:t>
              </a:r>
              <a:endParaRPr lang="LID4096" sz="2000" b="1" kern="1200" err="1">
                <a:solidFill>
                  <a:schemeClr val="tx2"/>
                </a:solidFill>
                <a:latin typeface="+mn-lt"/>
                <a:ea typeface="+mn-ea"/>
                <a:cs typeface="+mn-cs"/>
              </a:endParaRPr>
            </a:p>
          </p:txBody>
        </p:sp>
        <p:sp>
          <p:nvSpPr>
            <p:cNvPr id="11" name="TextBox 10">
              <a:extLst>
                <a:ext uri="{FF2B5EF4-FFF2-40B4-BE49-F238E27FC236}">
                  <a16:creationId xmlns:a16="http://schemas.microsoft.com/office/drawing/2014/main" id="{DAE189C4-8C65-1A4B-BBE2-73123C426FCD}"/>
                </a:ext>
              </a:extLst>
            </p:cNvPr>
            <p:cNvSpPr txBox="1"/>
            <p:nvPr/>
          </p:nvSpPr>
          <p:spPr>
            <a:xfrm>
              <a:off x="999131" y="1163176"/>
              <a:ext cx="416139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a:solidFill>
                    <a:schemeClr val="tx2"/>
                  </a:solidFill>
                  <a:latin typeface="+mn-lt"/>
                  <a:ea typeface="+mn-ea"/>
                </a:rPr>
                <a:t>Modelling power on one </a:t>
              </a:r>
              <a:r>
                <a:rPr lang="en-GB" sz="2100" b="1">
                  <a:solidFill>
                    <a:schemeClr val="tx2"/>
                  </a:solidFill>
                  <a:latin typeface="Symbol" panose="05050102010706020507" pitchFamily="18" charset="2"/>
                  <a:ea typeface="+mn-ea"/>
                </a:rPr>
                <a:t>m</a:t>
              </a:r>
              <a:r>
                <a:rPr lang="en-GB" sz="2100" b="1">
                  <a:solidFill>
                    <a:schemeClr val="tx2"/>
                  </a:solidFill>
                  <a:latin typeface="+mn-lt"/>
                  <a:ea typeface="+mn-ea"/>
                </a:rPr>
                <a:t>arch block </a:t>
              </a:r>
              <a:endParaRPr lang="LID4096" sz="2100" b="1" kern="1200" err="1">
                <a:solidFill>
                  <a:schemeClr val="tx2"/>
                </a:solidFill>
                <a:latin typeface="+mn-lt"/>
                <a:ea typeface="+mn-ea"/>
                <a:cs typeface="+mn-cs"/>
              </a:endParaRPr>
            </a:p>
          </p:txBody>
        </p:sp>
        <p:sp>
          <p:nvSpPr>
            <p:cNvPr id="4" name="Rounded Rectangle 3">
              <a:extLst>
                <a:ext uri="{FF2B5EF4-FFF2-40B4-BE49-F238E27FC236}">
                  <a16:creationId xmlns:a16="http://schemas.microsoft.com/office/drawing/2014/main" id="{8A00B0D7-0BAB-D54C-B1C1-705263CF575E}"/>
                </a:ext>
              </a:extLst>
            </p:cNvPr>
            <p:cNvSpPr/>
            <p:nvPr/>
          </p:nvSpPr>
          <p:spPr>
            <a:xfrm>
              <a:off x="1497800" y="1550422"/>
              <a:ext cx="1924109" cy="3211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b="1">
                  <a:solidFill>
                    <a:schemeClr val="tx1">
                      <a:lumMod val="65000"/>
                      <a:lumOff val="35000"/>
                    </a:schemeClr>
                  </a:solidFill>
                </a:rPr>
                <a:t>Different workloads</a:t>
              </a:r>
            </a:p>
          </p:txBody>
        </p:sp>
        <p:pic>
          <p:nvPicPr>
            <p:cNvPr id="6" name="Picture 5">
              <a:extLst>
                <a:ext uri="{FF2B5EF4-FFF2-40B4-BE49-F238E27FC236}">
                  <a16:creationId xmlns:a16="http://schemas.microsoft.com/office/drawing/2014/main" id="{530C5F30-8D28-AF44-9718-23E6DBD4ED5D}"/>
                </a:ext>
              </a:extLst>
            </p:cNvPr>
            <p:cNvPicPr>
              <a:picLocks noChangeAspect="1"/>
            </p:cNvPicPr>
            <p:nvPr/>
          </p:nvPicPr>
          <p:blipFill>
            <a:blip r:embed="rId5"/>
            <a:stretch>
              <a:fillRect/>
            </a:stretch>
          </p:blipFill>
          <p:spPr>
            <a:xfrm>
              <a:off x="1274219" y="1636781"/>
              <a:ext cx="190500" cy="177800"/>
            </a:xfrm>
            <a:prstGeom prst="rect">
              <a:avLst/>
            </a:prstGeom>
          </p:spPr>
        </p:pic>
        <p:sp>
          <p:nvSpPr>
            <p:cNvPr id="15" name="Rounded Rectangle 14">
              <a:extLst>
                <a:ext uri="{FF2B5EF4-FFF2-40B4-BE49-F238E27FC236}">
                  <a16:creationId xmlns:a16="http://schemas.microsoft.com/office/drawing/2014/main" id="{DDD5DFF3-322C-CE43-8C1E-6C5F6D65FA36}"/>
                </a:ext>
              </a:extLst>
            </p:cNvPr>
            <p:cNvSpPr/>
            <p:nvPr/>
          </p:nvSpPr>
          <p:spPr>
            <a:xfrm>
              <a:off x="1209374" y="1553770"/>
              <a:ext cx="2291472" cy="324613"/>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2BAF7682-EA12-8D4B-A013-7D63887222A7}"/>
                </a:ext>
              </a:extLst>
            </p:cNvPr>
            <p:cNvSpPr txBox="1"/>
            <p:nvPr/>
          </p:nvSpPr>
          <p:spPr>
            <a:xfrm>
              <a:off x="3053426" y="3159465"/>
              <a:ext cx="1591911"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altLang="zh-CN" b="1" kern="1200" dirty="0">
                  <a:solidFill>
                    <a:srgbClr val="D92D32"/>
                  </a:solidFill>
                  <a:latin typeface="+mn-lt"/>
                  <a:ea typeface="+mn-ea"/>
                  <a:cs typeface="+mn-cs"/>
                </a:rPr>
                <a:t>Limited</a:t>
              </a:r>
              <a:r>
                <a:rPr lang="en-US" altLang="zh-CN" b="1" kern="1200" dirty="0">
                  <a:solidFill>
                    <a:schemeClr val="tx2"/>
                  </a:solidFill>
                  <a:latin typeface="+mn-lt"/>
                  <a:ea typeface="+mn-ea"/>
                  <a:cs typeface="+mn-cs"/>
                </a:rPr>
                <a:t> accuracy</a:t>
              </a:r>
              <a:endParaRPr lang="LID4096" b="1" kern="1200" err="1">
                <a:solidFill>
                  <a:schemeClr val="tx2"/>
                </a:solidFill>
                <a:latin typeface="+mn-lt"/>
                <a:ea typeface="+mn-ea"/>
                <a:cs typeface="+mn-cs"/>
              </a:endParaRPr>
            </a:p>
          </p:txBody>
        </p:sp>
      </p:grpSp>
    </p:spTree>
    <p:extLst>
      <p:ext uri="{BB962C8B-B14F-4D97-AF65-F5344CB8AC3E}">
        <p14:creationId xmlns:p14="http://schemas.microsoft.com/office/powerpoint/2010/main" val="168806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A0A7-FA31-3044-B666-3421AAF04F31}"/>
              </a:ext>
            </a:extLst>
          </p:cNvPr>
          <p:cNvSpPr>
            <a:spLocks noGrp="1"/>
          </p:cNvSpPr>
          <p:nvPr>
            <p:ph type="title"/>
          </p:nvPr>
        </p:nvSpPr>
        <p:spPr/>
        <p:txBody>
          <a:bodyPr/>
          <a:lstStyle/>
          <a:p>
            <a:r>
              <a:rPr lang="en-CN"/>
              <a:t>Electronic</a:t>
            </a:r>
            <a:r>
              <a:rPr lang="zh-CN" altLang="en-US"/>
              <a:t> </a:t>
            </a:r>
            <a:r>
              <a:rPr lang="en-US" altLang="zh-CN" dirty="0"/>
              <a:t>Devices</a:t>
            </a:r>
            <a:r>
              <a:rPr lang="zh-CN" altLang="en-US"/>
              <a:t> </a:t>
            </a:r>
            <a:r>
              <a:rPr lang="en-US" altLang="zh-CN" dirty="0"/>
              <a:t>are</a:t>
            </a:r>
            <a:r>
              <a:rPr lang="zh-CN" altLang="en-US"/>
              <a:t> </a:t>
            </a:r>
            <a:r>
              <a:rPr lang="en-US" altLang="zh-CN" dirty="0"/>
              <a:t>Everywhere</a:t>
            </a:r>
            <a:endParaRPr lang="en-CN"/>
          </a:p>
        </p:txBody>
      </p:sp>
      <p:sp>
        <p:nvSpPr>
          <p:cNvPr id="4" name="Slide Number Placeholder 3">
            <a:extLst>
              <a:ext uri="{FF2B5EF4-FFF2-40B4-BE49-F238E27FC236}">
                <a16:creationId xmlns:a16="http://schemas.microsoft.com/office/drawing/2014/main" id="{BA67936F-F958-7247-B75B-114CA929FB23}"/>
              </a:ext>
            </a:extLst>
          </p:cNvPr>
          <p:cNvSpPr>
            <a:spLocks noGrp="1"/>
          </p:cNvSpPr>
          <p:nvPr>
            <p:ph type="sldNum" sz="quarter" idx="10"/>
          </p:nvPr>
        </p:nvSpPr>
        <p:spPr/>
        <p:txBody>
          <a:bodyPr/>
          <a:lstStyle/>
          <a:p>
            <a:fld id="{A559C790-290C-A040-B331-07958D38869F}" type="slidenum">
              <a:rPr lang="en-CN" smtClean="0"/>
              <a:t>3</a:t>
            </a:fld>
            <a:endParaRPr lang="en-CN"/>
          </a:p>
        </p:txBody>
      </p:sp>
      <p:sp>
        <p:nvSpPr>
          <p:cNvPr id="15" name="TextBox 14">
            <a:extLst>
              <a:ext uri="{FF2B5EF4-FFF2-40B4-BE49-F238E27FC236}">
                <a16:creationId xmlns:a16="http://schemas.microsoft.com/office/drawing/2014/main" id="{5EB9B0DE-4346-504D-ADEF-3EED356F6357}"/>
              </a:ext>
            </a:extLst>
          </p:cNvPr>
          <p:cNvSpPr txBox="1"/>
          <p:nvPr/>
        </p:nvSpPr>
        <p:spPr>
          <a:xfrm>
            <a:off x="1473285" y="6461796"/>
            <a:ext cx="3261214" cy="307777"/>
          </a:xfrm>
          <a:prstGeom prst="rect">
            <a:avLst/>
          </a:prstGeom>
          <a:noFill/>
        </p:spPr>
        <p:txBody>
          <a:bodyPr wrap="none" rtlCol="0">
            <a:spAutoFit/>
          </a:bodyPr>
          <a:lstStyle/>
          <a:p>
            <a:r>
              <a:rPr lang="en-US" sz="1400" dirty="0"/>
              <a:t>*These images are found in public domain</a:t>
            </a:r>
            <a:endParaRPr lang="en-CN" sz="1400"/>
          </a:p>
        </p:txBody>
      </p:sp>
      <p:pic>
        <p:nvPicPr>
          <p:cNvPr id="5" name="Picture 4" descr="A group of electronic devices&#10;&#10;Description automatically generated with low confidence">
            <a:extLst>
              <a:ext uri="{FF2B5EF4-FFF2-40B4-BE49-F238E27FC236}">
                <a16:creationId xmlns:a16="http://schemas.microsoft.com/office/drawing/2014/main" id="{548B23B0-BCCF-394D-AF6A-C6D78DAB6EA7}"/>
              </a:ext>
            </a:extLst>
          </p:cNvPr>
          <p:cNvPicPr>
            <a:picLocks noChangeAspect="1"/>
          </p:cNvPicPr>
          <p:nvPr/>
        </p:nvPicPr>
        <p:blipFill>
          <a:blip r:embed="rId3"/>
          <a:stretch>
            <a:fillRect/>
          </a:stretch>
        </p:blipFill>
        <p:spPr>
          <a:xfrm>
            <a:off x="478800" y="1156578"/>
            <a:ext cx="10730204" cy="4938029"/>
          </a:xfrm>
          <a:prstGeom prst="rect">
            <a:avLst/>
          </a:prstGeom>
        </p:spPr>
      </p:pic>
    </p:spTree>
    <p:extLst>
      <p:ext uri="{BB962C8B-B14F-4D97-AF65-F5344CB8AC3E}">
        <p14:creationId xmlns:p14="http://schemas.microsoft.com/office/powerpoint/2010/main" val="2397457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17A-80E8-44A0-8DAD-AD3F6D13C6C1}"/>
              </a:ext>
            </a:extLst>
          </p:cNvPr>
          <p:cNvSpPr>
            <a:spLocks noGrp="1"/>
          </p:cNvSpPr>
          <p:nvPr>
            <p:ph type="title"/>
          </p:nvPr>
        </p:nvSpPr>
        <p:spPr/>
        <p:txBody>
          <a:bodyPr/>
          <a:lstStyle/>
          <a:p>
            <a:r>
              <a:rPr lang="en-GB"/>
              <a:t>Challenge 3 - Workload Power Characterization</a:t>
            </a:r>
            <a:endParaRPr lang="LID4096"/>
          </a:p>
        </p:txBody>
      </p:sp>
      <p:sp>
        <p:nvSpPr>
          <p:cNvPr id="27" name="Content Placeholder 26">
            <a:extLst>
              <a:ext uri="{FF2B5EF4-FFF2-40B4-BE49-F238E27FC236}">
                <a16:creationId xmlns:a16="http://schemas.microsoft.com/office/drawing/2014/main" id="{CD9D2D82-5D40-44F2-84DA-8C96E194EEB2}"/>
              </a:ext>
            </a:extLst>
          </p:cNvPr>
          <p:cNvSpPr>
            <a:spLocks noGrp="1"/>
          </p:cNvSpPr>
          <p:nvPr>
            <p:ph idx="1"/>
          </p:nvPr>
        </p:nvSpPr>
        <p:spPr>
          <a:xfrm>
            <a:off x="478801" y="1390134"/>
            <a:ext cx="6240416" cy="4729865"/>
          </a:xfrm>
        </p:spPr>
        <p:txBody>
          <a:bodyPr/>
          <a:lstStyle/>
          <a:p>
            <a:pPr marL="509270"/>
            <a:r>
              <a:rPr lang="en-GB" b="1"/>
              <a:t>Need power-characterization of </a:t>
            </a:r>
            <a:r>
              <a:rPr lang="en-GB" b="1">
                <a:solidFill>
                  <a:srgbClr val="D92D32"/>
                </a:solidFill>
              </a:rPr>
              <a:t>real-world</a:t>
            </a:r>
            <a:r>
              <a:rPr lang="en-GB" b="1"/>
              <a:t> workloads</a:t>
            </a:r>
          </a:p>
          <a:p>
            <a:pPr marL="852170" lvl="1"/>
            <a:r>
              <a:rPr lang="en-GB"/>
              <a:t>Simple micro-benchmarks not longer sufficient</a:t>
            </a:r>
          </a:p>
          <a:p>
            <a:pPr marL="404813" lvl="1" indent="0">
              <a:buNone/>
            </a:pPr>
            <a:endParaRPr lang="en-GB"/>
          </a:p>
          <a:p>
            <a:pPr marL="509270"/>
            <a:r>
              <a:rPr lang="en-GB" b="1"/>
              <a:t>Single SPEC simpoint can take </a:t>
            </a:r>
            <a:r>
              <a:rPr lang="en-GB" b="1">
                <a:solidFill>
                  <a:srgbClr val="D92D32"/>
                </a:solidFill>
              </a:rPr>
              <a:t>weeks</a:t>
            </a:r>
            <a:r>
              <a:rPr lang="en-GB" b="1"/>
              <a:t> on the </a:t>
            </a:r>
            <a:r>
              <a:rPr lang="en-GB" b="1">
                <a:solidFill>
                  <a:srgbClr val="D92D32"/>
                </a:solidFill>
              </a:rPr>
              <a:t>expensive</a:t>
            </a:r>
            <a:r>
              <a:rPr lang="en-GB" b="1"/>
              <a:t> emulator</a:t>
            </a:r>
          </a:p>
          <a:p>
            <a:pPr marL="852170" lvl="1"/>
            <a:r>
              <a:rPr lang="en-GB"/>
              <a:t>Power measurement is expensive</a:t>
            </a:r>
          </a:p>
          <a:p>
            <a:pPr marL="569913" lvl="1" indent="-165100"/>
            <a:endParaRPr lang="en-GB"/>
          </a:p>
          <a:p>
            <a:pPr marL="509270"/>
            <a:r>
              <a:rPr lang="en-GB" b="1"/>
              <a:t>Only </a:t>
            </a:r>
            <a:r>
              <a:rPr lang="en-GB" b="1">
                <a:solidFill>
                  <a:srgbClr val="D92D32"/>
                </a:solidFill>
              </a:rPr>
              <a:t>average</a:t>
            </a:r>
            <a:r>
              <a:rPr lang="en-GB" b="1"/>
              <a:t> power consumption</a:t>
            </a:r>
            <a:r>
              <a:rPr lang="zh-CN" altLang="en-US" b="1"/>
              <a:t> </a:t>
            </a:r>
            <a:r>
              <a:rPr lang="en-US" altLang="zh-CN" b="1"/>
              <a:t>available</a:t>
            </a:r>
            <a:endParaRPr lang="en-GB" b="1"/>
          </a:p>
          <a:p>
            <a:pPr marL="852170" lvl="1"/>
            <a:r>
              <a:rPr lang="en-GB"/>
              <a:t>Impossible to scale to di/dt </a:t>
            </a:r>
            <a:r>
              <a:rPr lang="en-US" altLang="zh-CN"/>
              <a:t>event</a:t>
            </a:r>
            <a:r>
              <a:rPr lang="zh-CN" altLang="en-US"/>
              <a:t> </a:t>
            </a:r>
            <a:r>
              <a:rPr lang="en-GB"/>
              <a:t>analysis</a:t>
            </a:r>
          </a:p>
        </p:txBody>
      </p:sp>
      <p:sp>
        <p:nvSpPr>
          <p:cNvPr id="4" name="TextBox 3">
            <a:extLst>
              <a:ext uri="{FF2B5EF4-FFF2-40B4-BE49-F238E27FC236}">
                <a16:creationId xmlns:a16="http://schemas.microsoft.com/office/drawing/2014/main" id="{31BBAB43-EBC0-A240-886D-FD9F85432B7A}"/>
              </a:ext>
            </a:extLst>
          </p:cNvPr>
          <p:cNvSpPr txBox="1"/>
          <p:nvPr/>
        </p:nvSpPr>
        <p:spPr>
          <a:xfrm>
            <a:off x="6719217" y="5815214"/>
            <a:ext cx="5348772"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a:solidFill>
                  <a:schemeClr val="tx2"/>
                </a:solidFill>
                <a:latin typeface="+mn-lt"/>
                <a:ea typeface="+mn-ea"/>
                <a:cs typeface="+mn-cs"/>
              </a:rPr>
              <a:t>Industry-Standard Emulator-Driven Power Flow </a:t>
            </a:r>
            <a:endParaRPr lang="LID4096" sz="2100" b="1" kern="1200" err="1">
              <a:solidFill>
                <a:schemeClr val="tx2"/>
              </a:solidFill>
              <a:latin typeface="+mn-lt"/>
              <a:ea typeface="+mn-ea"/>
              <a:cs typeface="+mn-cs"/>
            </a:endParaRPr>
          </a:p>
        </p:txBody>
      </p:sp>
      <p:grpSp>
        <p:nvGrpSpPr>
          <p:cNvPr id="5" name="Group 4">
            <a:extLst>
              <a:ext uri="{FF2B5EF4-FFF2-40B4-BE49-F238E27FC236}">
                <a16:creationId xmlns:a16="http://schemas.microsoft.com/office/drawing/2014/main" id="{A60E43E1-262C-BA46-A469-B5F1CD862AA6}"/>
              </a:ext>
            </a:extLst>
          </p:cNvPr>
          <p:cNvGrpSpPr/>
          <p:nvPr/>
        </p:nvGrpSpPr>
        <p:grpSpPr>
          <a:xfrm>
            <a:off x="7175172" y="1297294"/>
            <a:ext cx="4330129" cy="4357474"/>
            <a:chOff x="1410476" y="2890306"/>
            <a:chExt cx="3418025" cy="3209004"/>
          </a:xfrm>
        </p:grpSpPr>
        <p:grpSp>
          <p:nvGrpSpPr>
            <p:cNvPr id="6" name="Group 5">
              <a:extLst>
                <a:ext uri="{FF2B5EF4-FFF2-40B4-BE49-F238E27FC236}">
                  <a16:creationId xmlns:a16="http://schemas.microsoft.com/office/drawing/2014/main" id="{F6FDB68A-C941-C14B-AC11-6D340C84B76E}"/>
                </a:ext>
              </a:extLst>
            </p:cNvPr>
            <p:cNvGrpSpPr/>
            <p:nvPr/>
          </p:nvGrpSpPr>
          <p:grpSpPr>
            <a:xfrm>
              <a:off x="1410476" y="4370050"/>
              <a:ext cx="1869604" cy="662702"/>
              <a:chOff x="1410476" y="4370050"/>
              <a:chExt cx="1869604" cy="662702"/>
            </a:xfrm>
          </p:grpSpPr>
          <p:sp>
            <p:nvSpPr>
              <p:cNvPr id="21" name="Rounded Rectangle 73">
                <a:extLst>
                  <a:ext uri="{FF2B5EF4-FFF2-40B4-BE49-F238E27FC236}">
                    <a16:creationId xmlns:a16="http://schemas.microsoft.com/office/drawing/2014/main" id="{D1ACE3C5-9060-294C-8E5A-1AE3450F617E}"/>
                  </a:ext>
                </a:extLst>
              </p:cNvPr>
              <p:cNvSpPr/>
              <p:nvPr/>
            </p:nvSpPr>
            <p:spPr>
              <a:xfrm>
                <a:off x="1410476" y="4370050"/>
                <a:ext cx="1869604" cy="486787"/>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Offline </a:t>
                </a:r>
                <a:r>
                  <a:rPr lang="en-US">
                    <a:solidFill>
                      <a:srgbClr val="FF0000"/>
                    </a:solidFill>
                  </a:rPr>
                  <a:t>windowed </a:t>
                </a:r>
                <a:r>
                  <a:rPr lang="en-US">
                    <a:solidFill>
                      <a:schemeClr val="tx1"/>
                    </a:solidFill>
                  </a:rPr>
                  <a:t>simulation trace</a:t>
                </a:r>
              </a:p>
            </p:txBody>
          </p:sp>
          <p:cxnSp>
            <p:nvCxnSpPr>
              <p:cNvPr id="22" name="Straight Arrow Connector 21">
                <a:extLst>
                  <a:ext uri="{FF2B5EF4-FFF2-40B4-BE49-F238E27FC236}">
                    <a16:creationId xmlns:a16="http://schemas.microsoft.com/office/drawing/2014/main" id="{CD1F800E-8537-DD45-B252-B33B76265B0F}"/>
                  </a:ext>
                </a:extLst>
              </p:cNvPr>
              <p:cNvCxnSpPr>
                <a:cxnSpLocks/>
              </p:cNvCxnSpPr>
              <p:nvPr/>
            </p:nvCxnSpPr>
            <p:spPr>
              <a:xfrm>
                <a:off x="2337595" y="4862137"/>
                <a:ext cx="1" cy="1706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5978823-68B8-274F-A541-D09FCD9DB7C4}"/>
                </a:ext>
              </a:extLst>
            </p:cNvPr>
            <p:cNvGrpSpPr/>
            <p:nvPr/>
          </p:nvGrpSpPr>
          <p:grpSpPr>
            <a:xfrm>
              <a:off x="1517365" y="4099862"/>
              <a:ext cx="3026492" cy="1999448"/>
              <a:chOff x="1517365" y="4099862"/>
              <a:chExt cx="3026492" cy="1999448"/>
            </a:xfrm>
          </p:grpSpPr>
          <p:sp>
            <p:nvSpPr>
              <p:cNvPr id="17" name="Rounded Rectangle 48">
                <a:extLst>
                  <a:ext uri="{FF2B5EF4-FFF2-40B4-BE49-F238E27FC236}">
                    <a16:creationId xmlns:a16="http://schemas.microsoft.com/office/drawing/2014/main" id="{5A449F34-5181-B34C-A05A-3C1E858E3F5B}"/>
                  </a:ext>
                </a:extLst>
              </p:cNvPr>
              <p:cNvSpPr/>
              <p:nvPr/>
            </p:nvSpPr>
            <p:spPr>
              <a:xfrm>
                <a:off x="1517365" y="5038052"/>
                <a:ext cx="1655826" cy="392632"/>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Power analysis</a:t>
                </a:r>
              </a:p>
            </p:txBody>
          </p:sp>
          <p:cxnSp>
            <p:nvCxnSpPr>
              <p:cNvPr id="18" name="Straight Arrow Connector 17">
                <a:extLst>
                  <a:ext uri="{FF2B5EF4-FFF2-40B4-BE49-F238E27FC236}">
                    <a16:creationId xmlns:a16="http://schemas.microsoft.com/office/drawing/2014/main" id="{1012E593-3A8B-F84A-98EA-8AC8474086A3}"/>
                  </a:ext>
                </a:extLst>
              </p:cNvPr>
              <p:cNvCxnSpPr>
                <a:cxnSpLocks/>
              </p:cNvCxnSpPr>
              <p:nvPr/>
            </p:nvCxnSpPr>
            <p:spPr>
              <a:xfrm>
                <a:off x="2337596" y="5436609"/>
                <a:ext cx="1" cy="1706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Parallelogram 18">
                <a:extLst>
                  <a:ext uri="{FF2B5EF4-FFF2-40B4-BE49-F238E27FC236}">
                    <a16:creationId xmlns:a16="http://schemas.microsoft.com/office/drawing/2014/main" id="{95AF263B-E0DC-5D40-A2DA-6E1BA8AE474F}"/>
                  </a:ext>
                </a:extLst>
              </p:cNvPr>
              <p:cNvSpPr/>
              <p:nvPr/>
            </p:nvSpPr>
            <p:spPr>
              <a:xfrm>
                <a:off x="1517366" y="5612523"/>
                <a:ext cx="1655825" cy="486787"/>
              </a:xfrm>
              <a:prstGeom prst="parallelogram">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Windowed average power</a:t>
                </a:r>
              </a:p>
            </p:txBody>
          </p:sp>
          <p:cxnSp>
            <p:nvCxnSpPr>
              <p:cNvPr id="20" name="Elbow Connector 102">
                <a:extLst>
                  <a:ext uri="{FF2B5EF4-FFF2-40B4-BE49-F238E27FC236}">
                    <a16:creationId xmlns:a16="http://schemas.microsoft.com/office/drawing/2014/main" id="{8E315289-6C70-7042-8508-DB367EBDEBE0}"/>
                  </a:ext>
                </a:extLst>
              </p:cNvPr>
              <p:cNvCxnSpPr>
                <a:cxnSpLocks/>
                <a:endCxn id="17" idx="3"/>
              </p:cNvCxnSpPr>
              <p:nvPr/>
            </p:nvCxnSpPr>
            <p:spPr>
              <a:xfrm rot="10800000" flipV="1">
                <a:off x="3173191" y="4099862"/>
                <a:ext cx="1370666" cy="1134507"/>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B839187-BCC3-C64F-90B6-884A6D56D449}"/>
                </a:ext>
              </a:extLst>
            </p:cNvPr>
            <p:cNvGrpSpPr/>
            <p:nvPr/>
          </p:nvGrpSpPr>
          <p:grpSpPr>
            <a:xfrm>
              <a:off x="1517365" y="2890306"/>
              <a:ext cx="3311136" cy="1479744"/>
              <a:chOff x="1517365" y="2890306"/>
              <a:chExt cx="3311136" cy="1479744"/>
            </a:xfrm>
          </p:grpSpPr>
          <p:sp>
            <p:nvSpPr>
              <p:cNvPr id="9" name="Rounded Rectangle 47">
                <a:extLst>
                  <a:ext uri="{FF2B5EF4-FFF2-40B4-BE49-F238E27FC236}">
                    <a16:creationId xmlns:a16="http://schemas.microsoft.com/office/drawing/2014/main" id="{20DC3DF3-7AAF-FE42-AF65-E9677E09FA01}"/>
                  </a:ext>
                </a:extLst>
              </p:cNvPr>
              <p:cNvSpPr/>
              <p:nvPr/>
            </p:nvSpPr>
            <p:spPr>
              <a:xfrm>
                <a:off x="1517365" y="3573448"/>
                <a:ext cx="1596126" cy="602936"/>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Simulate on netlist on emulator</a:t>
                </a:r>
              </a:p>
            </p:txBody>
          </p:sp>
          <p:cxnSp>
            <p:nvCxnSpPr>
              <p:cNvPr id="10" name="Straight Arrow Connector 9">
                <a:extLst>
                  <a:ext uri="{FF2B5EF4-FFF2-40B4-BE49-F238E27FC236}">
                    <a16:creationId xmlns:a16="http://schemas.microsoft.com/office/drawing/2014/main" id="{CBAFCBE8-C298-5144-987A-AF0DCB41EF0D}"/>
                  </a:ext>
                </a:extLst>
              </p:cNvPr>
              <p:cNvCxnSpPr>
                <a:cxnSpLocks/>
                <a:stCxn id="12" idx="5"/>
              </p:cNvCxnSpPr>
              <p:nvPr/>
            </p:nvCxnSpPr>
            <p:spPr>
              <a:xfrm flipH="1">
                <a:off x="3113491" y="3856469"/>
                <a:ext cx="344991" cy="0"/>
              </a:xfrm>
              <a:prstGeom prst="straightConnector1">
                <a:avLst/>
              </a:prstGeom>
              <a:ln w="254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11" name="Parallelogram 10">
                <a:extLst>
                  <a:ext uri="{FF2B5EF4-FFF2-40B4-BE49-F238E27FC236}">
                    <a16:creationId xmlns:a16="http://schemas.microsoft.com/office/drawing/2014/main" id="{1FC9FE8F-AAB9-C342-A984-810E8EA21096}"/>
                  </a:ext>
                </a:extLst>
              </p:cNvPr>
              <p:cNvSpPr/>
              <p:nvPr/>
            </p:nvSpPr>
            <p:spPr>
              <a:xfrm>
                <a:off x="3226087" y="2890306"/>
                <a:ext cx="1435240" cy="482514"/>
              </a:xfrm>
              <a:prstGeom prst="parallelogram">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Compile workload</a:t>
                </a:r>
              </a:p>
            </p:txBody>
          </p:sp>
          <p:sp>
            <p:nvSpPr>
              <p:cNvPr id="12" name="Parallelogram 11">
                <a:extLst>
                  <a:ext uri="{FF2B5EF4-FFF2-40B4-BE49-F238E27FC236}">
                    <a16:creationId xmlns:a16="http://schemas.microsoft.com/office/drawing/2014/main" id="{BA1FE82F-C1DB-8D45-A4D0-C69E0FE7074F}"/>
                  </a:ext>
                </a:extLst>
              </p:cNvPr>
              <p:cNvSpPr/>
              <p:nvPr/>
            </p:nvSpPr>
            <p:spPr>
              <a:xfrm>
                <a:off x="3393261" y="3613075"/>
                <a:ext cx="1435240" cy="486787"/>
              </a:xfrm>
              <a:prstGeom prst="parallelogram">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Gate-level netlist</a:t>
                </a:r>
              </a:p>
            </p:txBody>
          </p:sp>
          <p:cxnSp>
            <p:nvCxnSpPr>
              <p:cNvPr id="13" name="Straight Arrow Connector 12">
                <a:extLst>
                  <a:ext uri="{FF2B5EF4-FFF2-40B4-BE49-F238E27FC236}">
                    <a16:creationId xmlns:a16="http://schemas.microsoft.com/office/drawing/2014/main" id="{2DD0C810-9F41-A140-AB9F-7D34AD370795}"/>
                  </a:ext>
                </a:extLst>
              </p:cNvPr>
              <p:cNvCxnSpPr>
                <a:cxnSpLocks/>
              </p:cNvCxnSpPr>
              <p:nvPr/>
            </p:nvCxnSpPr>
            <p:spPr>
              <a:xfrm>
                <a:off x="2337595" y="4178147"/>
                <a:ext cx="0" cy="1919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C66BF3-9E22-944B-9CD3-FF75210A1B38}"/>
                  </a:ext>
                </a:extLst>
              </p:cNvPr>
              <p:cNvCxnSpPr>
                <a:cxnSpLocks/>
              </p:cNvCxnSpPr>
              <p:nvPr/>
            </p:nvCxnSpPr>
            <p:spPr>
              <a:xfrm flipH="1">
                <a:off x="2337595" y="3377093"/>
                <a:ext cx="1" cy="1935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37">
                <a:extLst>
                  <a:ext uri="{FF2B5EF4-FFF2-40B4-BE49-F238E27FC236}">
                    <a16:creationId xmlns:a16="http://schemas.microsoft.com/office/drawing/2014/main" id="{B4CEC54B-5435-DC4A-821C-2AB7F2618656}"/>
                  </a:ext>
                </a:extLst>
              </p:cNvPr>
              <p:cNvSpPr/>
              <p:nvPr/>
            </p:nvSpPr>
            <p:spPr>
              <a:xfrm>
                <a:off x="1787358" y="2890306"/>
                <a:ext cx="1022350" cy="486787"/>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Simpoint binary</a:t>
                </a:r>
              </a:p>
            </p:txBody>
          </p:sp>
          <p:cxnSp>
            <p:nvCxnSpPr>
              <p:cNvPr id="16" name="Straight Arrow Connector 15">
                <a:extLst>
                  <a:ext uri="{FF2B5EF4-FFF2-40B4-BE49-F238E27FC236}">
                    <a16:creationId xmlns:a16="http://schemas.microsoft.com/office/drawing/2014/main" id="{EA03CAAD-2A36-DF45-8AF0-7F201BFAE609}"/>
                  </a:ext>
                </a:extLst>
              </p:cNvPr>
              <p:cNvCxnSpPr>
                <a:cxnSpLocks/>
                <a:stCxn id="11" idx="5"/>
                <a:endCxn id="15" idx="3"/>
              </p:cNvCxnSpPr>
              <p:nvPr/>
            </p:nvCxnSpPr>
            <p:spPr>
              <a:xfrm flipH="1">
                <a:off x="2809708" y="3131563"/>
                <a:ext cx="481028" cy="2137"/>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 name="Slide Number Placeholder 3">
            <a:extLst>
              <a:ext uri="{FF2B5EF4-FFF2-40B4-BE49-F238E27FC236}">
                <a16:creationId xmlns:a16="http://schemas.microsoft.com/office/drawing/2014/main" id="{E9F885E1-835B-CE4E-840E-17AFCAB2B671}"/>
              </a:ext>
            </a:extLst>
          </p:cNvPr>
          <p:cNvSpPr>
            <a:spLocks noGrp="1"/>
          </p:cNvSpPr>
          <p:nvPr>
            <p:ph type="sldNum" sz="quarter" idx="10"/>
          </p:nvPr>
        </p:nvSpPr>
        <p:spPr>
          <a:xfrm>
            <a:off x="479425" y="6427643"/>
            <a:ext cx="2743200" cy="231775"/>
          </a:xfrm>
          <a:prstGeom prst="rect">
            <a:avLst/>
          </a:prstGeom>
        </p:spPr>
        <p:txBody>
          <a:bodyPr/>
          <a:lstStyle/>
          <a:p>
            <a:fld id="{9C1FE395-130A-CC4A-A58D-E351BC2E311E}" type="slidenum">
              <a:rPr lang="en-CN" smtClean="0"/>
              <a:t>30</a:t>
            </a:fld>
            <a:endParaRPr lang="en-CN"/>
          </a:p>
        </p:txBody>
      </p:sp>
    </p:spTree>
    <p:extLst>
      <p:ext uri="{BB962C8B-B14F-4D97-AF65-F5344CB8AC3E}">
        <p14:creationId xmlns:p14="http://schemas.microsoft.com/office/powerpoint/2010/main" val="84486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Shape&#10;&#10;Description automatically generated with low confidence">
            <a:extLst>
              <a:ext uri="{FF2B5EF4-FFF2-40B4-BE49-F238E27FC236}">
                <a16:creationId xmlns:a16="http://schemas.microsoft.com/office/drawing/2014/main" id="{42B702C4-525F-5C44-AFEE-0450680F4083}"/>
              </a:ext>
            </a:extLst>
          </p:cNvPr>
          <p:cNvPicPr>
            <a:picLocks noChangeAspect="1"/>
          </p:cNvPicPr>
          <p:nvPr/>
        </p:nvPicPr>
        <p:blipFill>
          <a:blip r:embed="rId3"/>
          <a:stretch>
            <a:fillRect/>
          </a:stretch>
        </p:blipFill>
        <p:spPr>
          <a:xfrm>
            <a:off x="5423755" y="1501200"/>
            <a:ext cx="1307242" cy="4636800"/>
          </a:xfrm>
          <a:prstGeom prst="rect">
            <a:avLst/>
          </a:prstGeom>
        </p:spPr>
      </p:pic>
      <p:sp>
        <p:nvSpPr>
          <p:cNvPr id="18" name="Text Placeholder 17">
            <a:extLst>
              <a:ext uri="{FF2B5EF4-FFF2-40B4-BE49-F238E27FC236}">
                <a16:creationId xmlns:a16="http://schemas.microsoft.com/office/drawing/2014/main" id="{20CCAE97-99A3-C545-B44B-F94AB76238C9}"/>
              </a:ext>
            </a:extLst>
          </p:cNvPr>
          <p:cNvSpPr>
            <a:spLocks noGrp="1"/>
          </p:cNvSpPr>
          <p:nvPr>
            <p:ph type="body" idx="1"/>
          </p:nvPr>
        </p:nvSpPr>
        <p:spPr>
          <a:xfrm>
            <a:off x="478800" y="1489375"/>
            <a:ext cx="4791836" cy="561600"/>
          </a:xfrm>
        </p:spPr>
        <p:txBody>
          <a:bodyPr/>
          <a:lstStyle/>
          <a:p>
            <a:r>
              <a:rPr lang="en-US" altLang="zh-CN"/>
              <a:t>Runtime Challenges Summary</a:t>
            </a:r>
            <a:endParaRPr lang="en-CN"/>
          </a:p>
        </p:txBody>
      </p:sp>
      <p:sp>
        <p:nvSpPr>
          <p:cNvPr id="19" name="Content Placeholder 18">
            <a:extLst>
              <a:ext uri="{FF2B5EF4-FFF2-40B4-BE49-F238E27FC236}">
                <a16:creationId xmlns:a16="http://schemas.microsoft.com/office/drawing/2014/main" id="{F2FE9AB5-9F9E-524E-BE2F-42356A32F6E4}"/>
              </a:ext>
            </a:extLst>
          </p:cNvPr>
          <p:cNvSpPr>
            <a:spLocks noGrp="1"/>
          </p:cNvSpPr>
          <p:nvPr>
            <p:ph sz="half" idx="2"/>
          </p:nvPr>
        </p:nvSpPr>
        <p:spPr>
          <a:xfrm>
            <a:off x="478800" y="2072574"/>
            <a:ext cx="5044176" cy="1817465"/>
          </a:xfrm>
        </p:spPr>
        <p:txBody>
          <a:bodyPr/>
          <a:lstStyle/>
          <a:p>
            <a:r>
              <a:rPr lang="en-US" altLang="zh-CN" dirty="0"/>
              <a:t>Peak</a:t>
            </a:r>
            <a:r>
              <a:rPr lang="zh-CN" altLang="en-US" dirty="0"/>
              <a:t> </a:t>
            </a:r>
            <a:r>
              <a:rPr lang="en-US" altLang="zh-CN" dirty="0"/>
              <a:t>power</a:t>
            </a:r>
            <a:r>
              <a:rPr lang="zh-CN" altLang="en-US" dirty="0"/>
              <a:t> </a:t>
            </a:r>
            <a:r>
              <a:rPr lang="en-US" altLang="zh-CN" dirty="0"/>
              <a:t>mitigation</a:t>
            </a:r>
          </a:p>
          <a:p>
            <a:pPr lvl="1"/>
            <a:r>
              <a:rPr lang="en-US" altLang="zh-CN" sz="2200" b="1" dirty="0">
                <a:solidFill>
                  <a:srgbClr val="D92D32"/>
                </a:solidFill>
              </a:rPr>
              <a:t>Difficult</a:t>
            </a:r>
            <a:r>
              <a:rPr lang="zh-CN" altLang="en-US" sz="2200" b="1" dirty="0">
                <a:solidFill>
                  <a:srgbClr val="D92D32"/>
                </a:solidFill>
              </a:rPr>
              <a:t> </a:t>
            </a:r>
            <a:r>
              <a:rPr lang="en-US" altLang="zh-CN" sz="2200" b="1" dirty="0">
                <a:solidFill>
                  <a:srgbClr val="D92D32"/>
                </a:solidFill>
              </a:rPr>
              <a:t>to</a:t>
            </a:r>
            <a:r>
              <a:rPr lang="zh-CN" altLang="en-US" sz="2200" b="1" dirty="0">
                <a:solidFill>
                  <a:srgbClr val="D92D32"/>
                </a:solidFill>
              </a:rPr>
              <a:t> </a:t>
            </a:r>
            <a:r>
              <a:rPr lang="en-US" altLang="zh-CN" sz="2200" b="1" dirty="0">
                <a:solidFill>
                  <a:srgbClr val="D92D32"/>
                </a:solidFill>
              </a:rPr>
              <a:t>manually</a:t>
            </a:r>
            <a:r>
              <a:rPr lang="zh-CN" altLang="en-US" sz="2200" dirty="0"/>
              <a:t> </a:t>
            </a:r>
            <a:r>
              <a:rPr lang="en-US" altLang="zh-CN" sz="2200" dirty="0"/>
              <a:t>infer</a:t>
            </a:r>
            <a:r>
              <a:rPr lang="zh-CN" altLang="en-US" sz="2200" dirty="0"/>
              <a:t> </a:t>
            </a:r>
            <a:r>
              <a:rPr lang="en-US" altLang="zh-CN" sz="2200" dirty="0"/>
              <a:t>proxies</a:t>
            </a:r>
            <a:endParaRPr lang="en-US" sz="2200" dirty="0"/>
          </a:p>
          <a:p>
            <a:r>
              <a:rPr lang="en-US" altLang="zh-CN" dirty="0"/>
              <a:t>Voltage droop (Ldi/dt)</a:t>
            </a:r>
            <a:r>
              <a:rPr lang="zh-CN" altLang="en-US" dirty="0"/>
              <a:t> </a:t>
            </a:r>
            <a:r>
              <a:rPr lang="en-US" altLang="zh-CN" dirty="0"/>
              <a:t>mitigation</a:t>
            </a:r>
          </a:p>
          <a:p>
            <a:pPr lvl="1"/>
            <a:r>
              <a:rPr lang="en-US" altLang="zh-CN" sz="2200" dirty="0"/>
              <a:t>Require</a:t>
            </a:r>
            <a:r>
              <a:rPr lang="zh-CN" altLang="en-US" sz="2200" dirty="0"/>
              <a:t> </a:t>
            </a:r>
            <a:r>
              <a:rPr lang="en-US" altLang="zh-CN" sz="2200" dirty="0"/>
              <a:t>very</a:t>
            </a:r>
            <a:r>
              <a:rPr lang="zh-CN" altLang="en-US" sz="2200" dirty="0"/>
              <a:t> </a:t>
            </a:r>
            <a:r>
              <a:rPr lang="en-US" altLang="zh-CN" sz="2200" b="1" dirty="0">
                <a:solidFill>
                  <a:srgbClr val="D92D32"/>
                </a:solidFill>
              </a:rPr>
              <a:t>low</a:t>
            </a:r>
            <a:r>
              <a:rPr lang="zh-CN" altLang="en-US" sz="2200" dirty="0"/>
              <a:t> </a:t>
            </a:r>
            <a:r>
              <a:rPr lang="en-US" altLang="zh-CN" sz="2200" dirty="0"/>
              <a:t>response latency</a:t>
            </a:r>
            <a:endParaRPr lang="en-CN" sz="2200" dirty="0"/>
          </a:p>
        </p:txBody>
      </p:sp>
      <p:sp>
        <p:nvSpPr>
          <p:cNvPr id="22" name="Text Placeholder 21">
            <a:extLst>
              <a:ext uri="{FF2B5EF4-FFF2-40B4-BE49-F238E27FC236}">
                <a16:creationId xmlns:a16="http://schemas.microsoft.com/office/drawing/2014/main" id="{96D9568F-9A98-BB44-BAF4-61796B6CF32D}"/>
              </a:ext>
            </a:extLst>
          </p:cNvPr>
          <p:cNvSpPr>
            <a:spLocks noGrp="1"/>
          </p:cNvSpPr>
          <p:nvPr>
            <p:ph type="body" sz="quarter" idx="3"/>
          </p:nvPr>
        </p:nvSpPr>
        <p:spPr>
          <a:xfrm>
            <a:off x="478800" y="3911640"/>
            <a:ext cx="5238237" cy="561600"/>
          </a:xfrm>
        </p:spPr>
        <p:txBody>
          <a:bodyPr/>
          <a:lstStyle/>
          <a:p>
            <a:r>
              <a:rPr lang="en-US" altLang="zh-CN"/>
              <a:t>Design-time Challenges Summary</a:t>
            </a:r>
            <a:endParaRPr lang="en-CN"/>
          </a:p>
        </p:txBody>
      </p:sp>
      <p:sp>
        <p:nvSpPr>
          <p:cNvPr id="23" name="Content Placeholder 22">
            <a:extLst>
              <a:ext uri="{FF2B5EF4-FFF2-40B4-BE49-F238E27FC236}">
                <a16:creationId xmlns:a16="http://schemas.microsoft.com/office/drawing/2014/main" id="{B098C387-7F41-6F4D-A0EA-CC12119CC7B3}"/>
              </a:ext>
            </a:extLst>
          </p:cNvPr>
          <p:cNvSpPr>
            <a:spLocks noGrp="1"/>
          </p:cNvSpPr>
          <p:nvPr>
            <p:ph sz="quarter" idx="4"/>
          </p:nvPr>
        </p:nvSpPr>
        <p:spPr>
          <a:xfrm>
            <a:off x="476763" y="4494840"/>
            <a:ext cx="5238237" cy="1234259"/>
          </a:xfrm>
        </p:spPr>
        <p:txBody>
          <a:bodyPr/>
          <a:lstStyle/>
          <a:p>
            <a:r>
              <a:rPr lang="en-US" altLang="zh-CN">
                <a:solidFill>
                  <a:schemeClr val="tx1">
                    <a:lumMod val="75000"/>
                    <a:lumOff val="25000"/>
                  </a:schemeClr>
                </a:solidFill>
              </a:rPr>
              <a:t>Simulation on realistic workloads</a:t>
            </a:r>
          </a:p>
          <a:p>
            <a:pPr lvl="1"/>
            <a:r>
              <a:rPr lang="en-US" altLang="zh-CN" sz="2200" b="1">
                <a:solidFill>
                  <a:srgbClr val="D92D32"/>
                </a:solidFill>
              </a:rPr>
              <a:t>Expensive</a:t>
            </a:r>
            <a:r>
              <a:rPr lang="zh-CN" altLang="en-US" sz="2200"/>
              <a:t> </a:t>
            </a:r>
            <a:r>
              <a:rPr lang="en-US" altLang="zh-CN" sz="2200"/>
              <a:t>and</a:t>
            </a:r>
            <a:r>
              <a:rPr lang="zh-CN" altLang="en-US" sz="2200"/>
              <a:t> </a:t>
            </a:r>
            <a:r>
              <a:rPr lang="en-US" altLang="zh-CN" sz="2200" b="1">
                <a:solidFill>
                  <a:srgbClr val="D92D32"/>
                </a:solidFill>
              </a:rPr>
              <a:t>slow</a:t>
            </a:r>
          </a:p>
          <a:p>
            <a:pPr lvl="1"/>
            <a:r>
              <a:rPr lang="en-US" altLang="zh-CN" sz="2200" b="1">
                <a:solidFill>
                  <a:srgbClr val="D92D32"/>
                </a:solidFill>
              </a:rPr>
              <a:t>Limited</a:t>
            </a:r>
            <a:r>
              <a:rPr lang="zh-CN" altLang="en-US" sz="2200" b="1">
                <a:solidFill>
                  <a:srgbClr val="D92D32"/>
                </a:solidFill>
              </a:rPr>
              <a:t> </a:t>
            </a:r>
            <a:r>
              <a:rPr lang="en-US" altLang="zh-CN" sz="2200"/>
              <a:t>temporal-resolution</a:t>
            </a:r>
            <a:endParaRPr lang="en-CN" sz="2200"/>
          </a:p>
        </p:txBody>
      </p:sp>
      <p:sp>
        <p:nvSpPr>
          <p:cNvPr id="2" name="Title 1">
            <a:extLst>
              <a:ext uri="{FF2B5EF4-FFF2-40B4-BE49-F238E27FC236}">
                <a16:creationId xmlns:a16="http://schemas.microsoft.com/office/drawing/2014/main" id="{BA645AF4-C188-6A46-9897-0B7C50A8D41A}"/>
              </a:ext>
            </a:extLst>
          </p:cNvPr>
          <p:cNvSpPr>
            <a:spLocks noGrp="1"/>
          </p:cNvSpPr>
          <p:nvPr>
            <p:ph type="title"/>
          </p:nvPr>
        </p:nvSpPr>
        <p:spPr/>
        <p:txBody>
          <a:bodyPr>
            <a:noAutofit/>
          </a:bodyPr>
          <a:lstStyle/>
          <a:p>
            <a:r>
              <a:rPr lang="en-US" altLang="zh-CN"/>
              <a:t>C</a:t>
            </a:r>
            <a:r>
              <a:rPr lang="en-CN"/>
              <a:t>hallenges </a:t>
            </a:r>
            <a:r>
              <a:rPr lang="en-US" altLang="zh-CN"/>
              <a:t>from</a:t>
            </a:r>
            <a:r>
              <a:rPr lang="zh-CN" altLang="en-US"/>
              <a:t> </a:t>
            </a:r>
            <a:r>
              <a:rPr lang="en-US" altLang="zh-CN"/>
              <a:t>Both</a:t>
            </a:r>
            <a:r>
              <a:rPr lang="zh-CN" altLang="en-US"/>
              <a:t> </a:t>
            </a:r>
            <a:r>
              <a:rPr lang="en-US" altLang="zh-CN"/>
              <a:t>Design-time</a:t>
            </a:r>
            <a:r>
              <a:rPr lang="zh-CN" altLang="en-US"/>
              <a:t> </a:t>
            </a:r>
            <a:r>
              <a:rPr lang="en-US" altLang="zh-CN"/>
              <a:t>and</a:t>
            </a:r>
            <a:r>
              <a:rPr lang="zh-CN" altLang="en-US"/>
              <a:t> </a:t>
            </a:r>
            <a:r>
              <a:rPr lang="en-US" altLang="zh-CN"/>
              <a:t>Runtime</a:t>
            </a:r>
            <a:endParaRPr lang="en-CN"/>
          </a:p>
        </p:txBody>
      </p:sp>
      <p:sp>
        <p:nvSpPr>
          <p:cNvPr id="24" name="Content Placeholder 23">
            <a:extLst>
              <a:ext uri="{FF2B5EF4-FFF2-40B4-BE49-F238E27FC236}">
                <a16:creationId xmlns:a16="http://schemas.microsoft.com/office/drawing/2014/main" id="{44A89B6A-BD28-B147-A029-5B38E244241B}"/>
              </a:ext>
            </a:extLst>
          </p:cNvPr>
          <p:cNvSpPr>
            <a:spLocks noGrp="1"/>
          </p:cNvSpPr>
          <p:nvPr>
            <p:ph sz="quarter" idx="11"/>
          </p:nvPr>
        </p:nvSpPr>
        <p:spPr/>
        <p:txBody>
          <a:bodyPr/>
          <a:lstStyle/>
          <a:p>
            <a:r>
              <a:rPr lang="en-CN"/>
              <a:t>A unified solution </a:t>
            </a:r>
            <a:r>
              <a:rPr lang="en-US" altLang="zh-CN"/>
              <a:t>for</a:t>
            </a:r>
            <a:r>
              <a:rPr lang="zh-CN" altLang="en-US"/>
              <a:t> </a:t>
            </a:r>
            <a:r>
              <a:rPr lang="en-US" altLang="zh-CN"/>
              <a:t>both</a:t>
            </a:r>
            <a:r>
              <a:rPr lang="zh-CN" altLang="en-US"/>
              <a:t> </a:t>
            </a:r>
            <a:r>
              <a:rPr lang="en-US" altLang="zh-CN"/>
              <a:t>scenarios</a:t>
            </a:r>
            <a:endParaRPr lang="en-CN"/>
          </a:p>
        </p:txBody>
      </p:sp>
      <p:sp>
        <p:nvSpPr>
          <p:cNvPr id="3" name="Slide Number Placeholder 2">
            <a:extLst>
              <a:ext uri="{FF2B5EF4-FFF2-40B4-BE49-F238E27FC236}">
                <a16:creationId xmlns:a16="http://schemas.microsoft.com/office/drawing/2014/main" id="{208A91B8-CECB-EB49-9E76-805BC7D2D4A7}"/>
              </a:ext>
            </a:extLst>
          </p:cNvPr>
          <p:cNvSpPr>
            <a:spLocks noGrp="1"/>
          </p:cNvSpPr>
          <p:nvPr>
            <p:ph type="sldNum" sz="quarter" idx="10"/>
          </p:nvPr>
        </p:nvSpPr>
        <p:spPr/>
        <p:txBody>
          <a:bodyPr/>
          <a:lstStyle/>
          <a:p>
            <a:fld id="{A559C790-290C-A040-B331-07958D38869F}" type="slidenum">
              <a:rPr lang="en-CN" smtClean="0"/>
              <a:t>31</a:t>
            </a:fld>
            <a:endParaRPr lang="en-CN"/>
          </a:p>
        </p:txBody>
      </p:sp>
      <p:sp>
        <p:nvSpPr>
          <p:cNvPr id="50" name="Content Placeholder 43">
            <a:extLst>
              <a:ext uri="{FF2B5EF4-FFF2-40B4-BE49-F238E27FC236}">
                <a16:creationId xmlns:a16="http://schemas.microsoft.com/office/drawing/2014/main" id="{9EC4C5F3-3726-A241-A37F-0584EE2FB9C9}"/>
              </a:ext>
            </a:extLst>
          </p:cNvPr>
          <p:cNvSpPr txBox="1">
            <a:spLocks/>
          </p:cNvSpPr>
          <p:nvPr/>
        </p:nvSpPr>
        <p:spPr>
          <a:xfrm>
            <a:off x="5888736" y="2137034"/>
            <a:ext cx="6094151" cy="2948741"/>
          </a:xfrm>
          <a:prstGeom prst="rect">
            <a:avLst/>
          </a:prstGeom>
        </p:spPr>
        <p:txBody>
          <a:bodyPr/>
          <a:lstStyle>
            <a:lvl1pPr marL="342000" indent="-342000" algn="l" rtl="0" eaLnBrk="1" fontAlgn="base" hangingPunct="1">
              <a:lnSpc>
                <a:spcPct val="100000"/>
              </a:lnSpc>
              <a:spcBef>
                <a:spcPts val="1000"/>
              </a:spcBef>
              <a:spcAft>
                <a:spcPct val="0"/>
              </a:spcAft>
              <a:buClr>
                <a:srgbClr val="1161C6"/>
              </a:buClr>
              <a:buFont typeface="Arial" panose="020B0604020202020204" pitchFamily="34" charset="0"/>
              <a:buChar char="•"/>
              <a:defRPr sz="2400" kern="1200">
                <a:solidFill>
                  <a:schemeClr val="bg2">
                    <a:lumMod val="25000"/>
                  </a:schemeClr>
                </a:solidFill>
                <a:latin typeface="+mn-lt"/>
                <a:ea typeface="+mn-ea"/>
                <a:cs typeface="+mn-cs"/>
              </a:defRPr>
            </a:lvl1pPr>
            <a:lvl2pPr marL="6858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2000" kern="1200">
                <a:solidFill>
                  <a:schemeClr val="bg2">
                    <a:lumMod val="25000"/>
                  </a:schemeClr>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b="1" dirty="0"/>
              <a:t>Accurate yet fast</a:t>
            </a:r>
          </a:p>
          <a:p>
            <a:pPr marL="457200" indent="-457200">
              <a:buFont typeface="+mj-lt"/>
              <a:buAutoNum type="arabicPeriod"/>
            </a:pPr>
            <a:r>
              <a:rPr lang="en-US" altLang="zh-CN" b="1" dirty="0"/>
              <a:t>Achieve high temporal resolution</a:t>
            </a:r>
          </a:p>
          <a:p>
            <a:pPr marL="457200" indent="-457200">
              <a:buFont typeface="+mj-lt"/>
              <a:buAutoNum type="arabicPeriod"/>
            </a:pPr>
            <a:r>
              <a:rPr lang="en-US" altLang="zh-CN" b="1" dirty="0"/>
              <a:t>Low runtime on-chip overheads</a:t>
            </a:r>
          </a:p>
          <a:p>
            <a:pPr marL="457200" indent="-457200">
              <a:buFont typeface="+mj-lt"/>
              <a:buAutoNum type="arabicPeriod"/>
            </a:pPr>
            <a:r>
              <a:rPr lang="en-US" altLang="zh-CN" b="1" dirty="0"/>
              <a:t>Easily extensible to diverse designs</a:t>
            </a:r>
          </a:p>
        </p:txBody>
      </p:sp>
      <p:sp>
        <p:nvSpPr>
          <p:cNvPr id="51" name="Text Placeholder 17">
            <a:extLst>
              <a:ext uri="{FF2B5EF4-FFF2-40B4-BE49-F238E27FC236}">
                <a16:creationId xmlns:a16="http://schemas.microsoft.com/office/drawing/2014/main" id="{FE26AE03-A3B7-6E4C-A8B7-FBC1EB9BB7F9}"/>
              </a:ext>
            </a:extLst>
          </p:cNvPr>
          <p:cNvSpPr txBox="1">
            <a:spLocks/>
          </p:cNvSpPr>
          <p:nvPr/>
        </p:nvSpPr>
        <p:spPr>
          <a:xfrm>
            <a:off x="5815584" y="1510974"/>
            <a:ext cx="6185592" cy="561600"/>
          </a:xfrm>
          <a:prstGeom prst="rect">
            <a:avLst/>
          </a:prstGeom>
        </p:spPr>
        <p:txBody>
          <a:bodyPr anchor="b"/>
          <a:lstStyle>
            <a:lvl1pPr marL="0" indent="0" algn="l" rtl="0" eaLnBrk="1" fontAlgn="base" hangingPunct="1">
              <a:lnSpc>
                <a:spcPct val="90000"/>
              </a:lnSpc>
              <a:spcBef>
                <a:spcPts val="1000"/>
              </a:spcBef>
              <a:spcAft>
                <a:spcPct val="0"/>
              </a:spcAft>
              <a:buFont typeface="Arial" panose="020B0604020202020204" pitchFamily="34" charset="0"/>
              <a:buNone/>
              <a:defRPr sz="2400" b="1" kern="1200">
                <a:solidFill>
                  <a:srgbClr val="1161C6"/>
                </a:solidFill>
                <a:latin typeface="+mn-lt"/>
                <a:ea typeface="+mn-ea"/>
                <a:cs typeface="+mn-cs"/>
              </a:defRPr>
            </a:lvl1pPr>
            <a:lvl2pPr marL="457200" indent="0" algn="l" rtl="0" eaLnBrk="1" fontAlgn="base" hangingPunct="1">
              <a:lnSpc>
                <a:spcPct val="90000"/>
              </a:lnSpc>
              <a:spcBef>
                <a:spcPts val="500"/>
              </a:spcBef>
              <a:spcAft>
                <a:spcPct val="0"/>
              </a:spcAft>
              <a:buFont typeface="Arial" panose="020B0604020202020204" pitchFamily="34" charset="0"/>
              <a:buNone/>
              <a:defRPr sz="2000" b="1" kern="1200">
                <a:solidFill>
                  <a:schemeClr val="tx1"/>
                </a:solidFill>
                <a:latin typeface="+mn-lt"/>
                <a:ea typeface="+mn-ea"/>
                <a:cs typeface="+mn-cs"/>
              </a:defRPr>
            </a:lvl2pPr>
            <a:lvl3pPr marL="914400" indent="0" algn="l" rtl="0" eaLnBrk="1" fontAlgn="base" hangingPunct="1">
              <a:lnSpc>
                <a:spcPct val="90000"/>
              </a:lnSpc>
              <a:spcBef>
                <a:spcPts val="500"/>
              </a:spcBef>
              <a:spcAft>
                <a:spcPct val="0"/>
              </a:spcAft>
              <a:buFont typeface="Arial" panose="020B0604020202020204" pitchFamily="34" charset="0"/>
              <a:buNone/>
              <a:defRPr sz="1800" b="1" kern="1200">
                <a:solidFill>
                  <a:schemeClr val="tx1"/>
                </a:solidFill>
                <a:latin typeface="+mn-lt"/>
                <a:ea typeface="+mn-ea"/>
                <a:cs typeface="+mn-cs"/>
              </a:defRPr>
            </a:lvl3pPr>
            <a:lvl4pPr marL="13716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4pPr>
            <a:lvl5pPr marL="18288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What is An “Ideal” Power Estimator?</a:t>
            </a:r>
            <a:endParaRPr lang="en-CN" dirty="0"/>
          </a:p>
        </p:txBody>
      </p:sp>
      <p:pic>
        <p:nvPicPr>
          <p:cNvPr id="5" name="Picture 4">
            <a:extLst>
              <a:ext uri="{FF2B5EF4-FFF2-40B4-BE49-F238E27FC236}">
                <a16:creationId xmlns:a16="http://schemas.microsoft.com/office/drawing/2014/main" id="{4D0FCD49-C410-B346-87D3-392CB7EF693F}"/>
              </a:ext>
            </a:extLst>
          </p:cNvPr>
          <p:cNvPicPr>
            <a:picLocks noChangeAspect="1"/>
          </p:cNvPicPr>
          <p:nvPr/>
        </p:nvPicPr>
        <p:blipFill rotWithShape="1">
          <a:blip r:embed="rId4"/>
          <a:srcRect l="3805" t="6878" b="8609"/>
          <a:stretch/>
        </p:blipFill>
        <p:spPr>
          <a:xfrm>
            <a:off x="6624119" y="4250727"/>
            <a:ext cx="3235466" cy="1887273"/>
          </a:xfrm>
          <a:prstGeom prst="rect">
            <a:avLst/>
          </a:prstGeom>
        </p:spPr>
      </p:pic>
    </p:spTree>
    <p:extLst>
      <p:ext uri="{BB962C8B-B14F-4D97-AF65-F5344CB8AC3E}">
        <p14:creationId xmlns:p14="http://schemas.microsoft.com/office/powerpoint/2010/main" val="169054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5AF4-C188-6A46-9897-0B7C50A8D41A}"/>
              </a:ext>
            </a:extLst>
          </p:cNvPr>
          <p:cNvSpPr>
            <a:spLocks noGrp="1"/>
          </p:cNvSpPr>
          <p:nvPr>
            <p:ph type="title"/>
          </p:nvPr>
        </p:nvSpPr>
        <p:spPr/>
        <p:txBody>
          <a:bodyPr>
            <a:noAutofit/>
          </a:bodyPr>
          <a:lstStyle/>
          <a:p>
            <a:r>
              <a:rPr lang="en-US" altLang="zh-CN" dirty="0"/>
              <a:t>APOLLO: A Unified Power Modeling Framework</a:t>
            </a:r>
            <a:endParaRPr lang="en-CN" dirty="0"/>
          </a:p>
        </p:txBody>
      </p:sp>
      <p:sp>
        <p:nvSpPr>
          <p:cNvPr id="15" name="Content Placeholder 14">
            <a:extLst>
              <a:ext uri="{FF2B5EF4-FFF2-40B4-BE49-F238E27FC236}">
                <a16:creationId xmlns:a16="http://schemas.microsoft.com/office/drawing/2014/main" id="{60E1D588-CBB9-9341-AE42-BC28B0EF5C80}"/>
              </a:ext>
            </a:extLst>
          </p:cNvPr>
          <p:cNvSpPr>
            <a:spLocks noGrp="1"/>
          </p:cNvSpPr>
          <p:nvPr>
            <p:ph idx="1"/>
          </p:nvPr>
        </p:nvSpPr>
        <p:spPr>
          <a:xfrm>
            <a:off x="610880" y="4033520"/>
            <a:ext cx="9935200" cy="2086480"/>
          </a:xfrm>
        </p:spPr>
        <p:txBody>
          <a:bodyPr/>
          <a:lstStyle/>
          <a:p>
            <a:r>
              <a:rPr lang="en-GB" b="1" dirty="0">
                <a:solidFill>
                  <a:srgbClr val="00B050"/>
                </a:solidFill>
              </a:rPr>
              <a:t>Fast</a:t>
            </a:r>
            <a:r>
              <a:rPr lang="en-GB" dirty="0"/>
              <a:t>, yet </a:t>
            </a:r>
            <a:r>
              <a:rPr lang="en-GB" b="1" dirty="0">
                <a:solidFill>
                  <a:srgbClr val="00B050"/>
                </a:solidFill>
              </a:rPr>
              <a:t>accurate</a:t>
            </a:r>
            <a:r>
              <a:rPr lang="en-GB" dirty="0"/>
              <a:t> </a:t>
            </a:r>
            <a:r>
              <a:rPr lang="en-US" altLang="zh-CN" u="sng" dirty="0"/>
              <a:t>design-time</a:t>
            </a:r>
            <a:r>
              <a:rPr lang="zh-CN" altLang="en-US" dirty="0"/>
              <a:t> </a:t>
            </a:r>
            <a:r>
              <a:rPr lang="en-US" altLang="zh-CN" dirty="0"/>
              <a:t>simulation</a:t>
            </a:r>
            <a:endParaRPr lang="en-US" dirty="0"/>
          </a:p>
          <a:p>
            <a:r>
              <a:rPr lang="en-US" altLang="zh-CN" b="1" dirty="0">
                <a:solidFill>
                  <a:srgbClr val="00B050"/>
                </a:solidFill>
              </a:rPr>
              <a:t>Single-cycle</a:t>
            </a:r>
            <a:r>
              <a:rPr lang="en-US" altLang="zh-CN" dirty="0"/>
              <a:t> temporal resolution</a:t>
            </a:r>
            <a:endParaRPr lang="en-GB" dirty="0"/>
          </a:p>
          <a:p>
            <a:r>
              <a:rPr lang="en-US" altLang="zh-CN" b="1" dirty="0">
                <a:solidFill>
                  <a:srgbClr val="00B050"/>
                </a:solidFill>
              </a:rPr>
              <a:t>Low-cost</a:t>
            </a:r>
            <a:r>
              <a:rPr lang="en-US" altLang="zh-CN" dirty="0"/>
              <a:t>,</a:t>
            </a:r>
            <a:r>
              <a:rPr lang="zh-CN" altLang="en-US" dirty="0"/>
              <a:t> </a:t>
            </a:r>
            <a:r>
              <a:rPr lang="en-US" altLang="zh-CN" dirty="0"/>
              <a:t>yet</a:t>
            </a:r>
            <a:r>
              <a:rPr lang="zh-CN" altLang="en-US" dirty="0"/>
              <a:t> </a:t>
            </a:r>
            <a:r>
              <a:rPr lang="en-US" altLang="zh-CN" b="1" dirty="0">
                <a:solidFill>
                  <a:srgbClr val="00B050"/>
                </a:solidFill>
              </a:rPr>
              <a:t>accurate</a:t>
            </a:r>
            <a:r>
              <a:rPr lang="zh-CN" altLang="en-US" b="1" dirty="0">
                <a:solidFill>
                  <a:srgbClr val="00B050"/>
                </a:solidFill>
              </a:rPr>
              <a:t> </a:t>
            </a:r>
            <a:r>
              <a:rPr lang="en-US" altLang="zh-CN" u="sng" dirty="0"/>
              <a:t>runtime</a:t>
            </a:r>
            <a:r>
              <a:rPr lang="zh-CN" altLang="en-US" dirty="0"/>
              <a:t> </a:t>
            </a:r>
            <a:r>
              <a:rPr lang="en-US" altLang="zh-CN" dirty="0"/>
              <a:t>monitoring</a:t>
            </a:r>
          </a:p>
          <a:p>
            <a:r>
              <a:rPr lang="en-US" altLang="zh-CN" dirty="0"/>
              <a:t>Design-agnostic</a:t>
            </a:r>
            <a:r>
              <a:rPr lang="zh-CN" altLang="en-US" dirty="0">
                <a:solidFill>
                  <a:schemeClr val="tx1"/>
                </a:solidFill>
              </a:rPr>
              <a:t> </a:t>
            </a:r>
            <a:r>
              <a:rPr lang="en-US" altLang="zh-CN" b="1" dirty="0">
                <a:solidFill>
                  <a:srgbClr val="00B050"/>
                </a:solidFill>
              </a:rPr>
              <a:t>automated</a:t>
            </a:r>
            <a:r>
              <a:rPr lang="en-GB" dirty="0"/>
              <a:t> </a:t>
            </a:r>
            <a:r>
              <a:rPr lang="en-US" altLang="zh-CN" dirty="0"/>
              <a:t>development</a:t>
            </a:r>
            <a:r>
              <a:rPr lang="zh-CN" altLang="en-US" dirty="0"/>
              <a:t> </a:t>
            </a:r>
            <a:endParaRPr lang="en-US" altLang="zh-CN" dirty="0"/>
          </a:p>
          <a:p>
            <a:endParaRPr lang="en-CN" dirty="0"/>
          </a:p>
        </p:txBody>
      </p:sp>
      <p:sp>
        <p:nvSpPr>
          <p:cNvPr id="3" name="Slide Number Placeholder 2">
            <a:extLst>
              <a:ext uri="{FF2B5EF4-FFF2-40B4-BE49-F238E27FC236}">
                <a16:creationId xmlns:a16="http://schemas.microsoft.com/office/drawing/2014/main" id="{208A91B8-CECB-EB49-9E76-805BC7D2D4A7}"/>
              </a:ext>
            </a:extLst>
          </p:cNvPr>
          <p:cNvSpPr>
            <a:spLocks noGrp="1"/>
          </p:cNvSpPr>
          <p:nvPr>
            <p:ph type="sldNum" sz="quarter" idx="10"/>
          </p:nvPr>
        </p:nvSpPr>
        <p:spPr/>
        <p:txBody>
          <a:bodyPr/>
          <a:lstStyle/>
          <a:p>
            <a:fld id="{A559C790-290C-A040-B331-07958D38869F}" type="slidenum">
              <a:rPr lang="en-CN" smtClean="0"/>
              <a:t>32</a:t>
            </a:fld>
            <a:endParaRPr lang="en-CN"/>
          </a:p>
        </p:txBody>
      </p:sp>
      <p:pic>
        <p:nvPicPr>
          <p:cNvPr id="48" name="Picture 47" descr="Diagram&#10;&#10;Description automatically generated">
            <a:extLst>
              <a:ext uri="{FF2B5EF4-FFF2-40B4-BE49-F238E27FC236}">
                <a16:creationId xmlns:a16="http://schemas.microsoft.com/office/drawing/2014/main" id="{A494B488-C2EC-704B-A611-FB696EEAF433}"/>
              </a:ext>
            </a:extLst>
          </p:cNvPr>
          <p:cNvPicPr>
            <a:picLocks noChangeAspect="1"/>
          </p:cNvPicPr>
          <p:nvPr/>
        </p:nvPicPr>
        <p:blipFill>
          <a:blip r:embed="rId3"/>
          <a:stretch>
            <a:fillRect/>
          </a:stretch>
        </p:blipFill>
        <p:spPr>
          <a:xfrm>
            <a:off x="621040" y="1280576"/>
            <a:ext cx="7061261" cy="2486520"/>
          </a:xfrm>
          <a:prstGeom prst="rect">
            <a:avLst/>
          </a:prstGeom>
        </p:spPr>
      </p:pic>
    </p:spTree>
    <p:extLst>
      <p:ext uri="{BB962C8B-B14F-4D97-AF65-F5344CB8AC3E}">
        <p14:creationId xmlns:p14="http://schemas.microsoft.com/office/powerpoint/2010/main" val="63317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501857-765E-4649-9BAD-A55385C2AFA7}"/>
              </a:ext>
            </a:extLst>
          </p:cNvPr>
          <p:cNvSpPr>
            <a:spLocks noGrp="1"/>
          </p:cNvSpPr>
          <p:nvPr>
            <p:ph type="title"/>
          </p:nvPr>
        </p:nvSpPr>
        <p:spPr/>
        <p:txBody>
          <a:bodyPr/>
          <a:lstStyle/>
          <a:p>
            <a:r>
              <a:rPr lang="en-US" altLang="zh-CN"/>
              <a:t>A</a:t>
            </a:r>
            <a:r>
              <a:rPr lang="zh-CN" altLang="en-US"/>
              <a:t> </a:t>
            </a:r>
            <a:r>
              <a:rPr lang="en-GB"/>
              <a:t>Workload Execution Preview</a:t>
            </a:r>
            <a:r>
              <a:rPr lang="zh-CN" altLang="en-US"/>
              <a:t> </a:t>
            </a:r>
            <a:r>
              <a:rPr lang="en-US" altLang="zh-CN"/>
              <a:t>of</a:t>
            </a:r>
            <a:r>
              <a:rPr lang="zh-CN" altLang="en-US"/>
              <a:t> </a:t>
            </a:r>
            <a:r>
              <a:rPr lang="en-US" altLang="zh-CN"/>
              <a:t>APOLLO</a:t>
            </a:r>
            <a:endParaRPr lang="LID4096"/>
          </a:p>
        </p:txBody>
      </p:sp>
      <p:sp>
        <p:nvSpPr>
          <p:cNvPr id="9" name="Content Placeholder 8">
            <a:extLst>
              <a:ext uri="{FF2B5EF4-FFF2-40B4-BE49-F238E27FC236}">
                <a16:creationId xmlns:a16="http://schemas.microsoft.com/office/drawing/2014/main" id="{AA167DB2-923E-4D21-95CC-72C2DDA35B08}"/>
              </a:ext>
            </a:extLst>
          </p:cNvPr>
          <p:cNvSpPr>
            <a:spLocks noGrp="1"/>
          </p:cNvSpPr>
          <p:nvPr>
            <p:ph idx="1"/>
          </p:nvPr>
        </p:nvSpPr>
        <p:spPr>
          <a:xfrm>
            <a:off x="478800" y="4962397"/>
            <a:ext cx="11232000" cy="1335732"/>
          </a:xfrm>
        </p:spPr>
        <p:txBody>
          <a:bodyPr/>
          <a:lstStyle/>
          <a:p>
            <a:r>
              <a:rPr lang="en-US" b="1" dirty="0">
                <a:solidFill>
                  <a:srgbClr val="C00000"/>
                </a:solidFill>
              </a:rPr>
              <a:t>~2 weeks execution time </a:t>
            </a:r>
            <a:r>
              <a:rPr lang="en-US" b="1" dirty="0">
                <a:solidFill>
                  <a:srgbClr val="333E48"/>
                </a:solidFill>
              </a:rPr>
              <a:t>reduced</a:t>
            </a:r>
            <a:r>
              <a:rPr lang="en-US" b="1" dirty="0">
                <a:solidFill>
                  <a:schemeClr val="tx1"/>
                </a:solidFill>
              </a:rPr>
              <a:t> </a:t>
            </a:r>
            <a:r>
              <a:rPr lang="en-US" b="1" dirty="0">
                <a:solidFill>
                  <a:srgbClr val="333E48"/>
                </a:solidFill>
              </a:rPr>
              <a:t>to</a:t>
            </a:r>
            <a:r>
              <a:rPr lang="en-US" b="1" dirty="0">
                <a:solidFill>
                  <a:schemeClr val="tx1"/>
                </a:solidFill>
              </a:rPr>
              <a:t> </a:t>
            </a:r>
            <a:r>
              <a:rPr lang="en-US" b="1" dirty="0">
                <a:solidFill>
                  <a:srgbClr val="00B050"/>
                </a:solidFill>
              </a:rPr>
              <a:t>few minutes </a:t>
            </a:r>
            <a:r>
              <a:rPr lang="en-US" b="1" dirty="0">
                <a:solidFill>
                  <a:srgbClr val="333E48"/>
                </a:solidFill>
              </a:rPr>
              <a:t>on the emulator</a:t>
            </a:r>
            <a:r>
              <a:rPr lang="en-US" dirty="0">
                <a:solidFill>
                  <a:srgbClr val="333E48"/>
                </a:solidFill>
              </a:rPr>
              <a:t> </a:t>
            </a:r>
          </a:p>
          <a:p>
            <a:r>
              <a:rPr lang="en-US" b="1" dirty="0">
                <a:solidFill>
                  <a:srgbClr val="333E48"/>
                </a:solidFill>
              </a:rPr>
              <a:t>Unprecedented power-introspection due to </a:t>
            </a:r>
            <a:r>
              <a:rPr lang="en-US" b="1" dirty="0">
                <a:solidFill>
                  <a:srgbClr val="00B050"/>
                </a:solidFill>
              </a:rPr>
              <a:t>single-cycle</a:t>
            </a:r>
            <a:r>
              <a:rPr lang="en-US" b="1" dirty="0">
                <a:solidFill>
                  <a:schemeClr val="tx1"/>
                </a:solidFill>
              </a:rPr>
              <a:t> </a:t>
            </a:r>
            <a:r>
              <a:rPr lang="en-US" b="1" dirty="0">
                <a:solidFill>
                  <a:srgbClr val="333E48"/>
                </a:solidFill>
              </a:rPr>
              <a:t>temporal resolution </a:t>
            </a:r>
          </a:p>
          <a:p>
            <a:endParaRPr lang="en-US" dirty="0">
              <a:solidFill>
                <a:srgbClr val="333E48"/>
              </a:solidFill>
            </a:endParaRPr>
          </a:p>
          <a:p>
            <a:endParaRPr lang="LID4096"/>
          </a:p>
        </p:txBody>
      </p:sp>
      <p:grpSp>
        <p:nvGrpSpPr>
          <p:cNvPr id="22" name="Group 21">
            <a:extLst>
              <a:ext uri="{FF2B5EF4-FFF2-40B4-BE49-F238E27FC236}">
                <a16:creationId xmlns:a16="http://schemas.microsoft.com/office/drawing/2014/main" id="{77265FC7-102A-CA46-8E6A-3475A6C0E901}"/>
              </a:ext>
            </a:extLst>
          </p:cNvPr>
          <p:cNvGrpSpPr/>
          <p:nvPr/>
        </p:nvGrpSpPr>
        <p:grpSpPr>
          <a:xfrm>
            <a:off x="479425" y="1039353"/>
            <a:ext cx="11065558" cy="3689237"/>
            <a:chOff x="479425" y="1039353"/>
            <a:chExt cx="11065558" cy="3689237"/>
          </a:xfrm>
        </p:grpSpPr>
        <p:pic>
          <p:nvPicPr>
            <p:cNvPr id="23" name="Picture 22" descr="Chart&#10;&#10;Description automatically generated with low confidence">
              <a:extLst>
                <a:ext uri="{FF2B5EF4-FFF2-40B4-BE49-F238E27FC236}">
                  <a16:creationId xmlns:a16="http://schemas.microsoft.com/office/drawing/2014/main" id="{AC0FB061-91A4-1C40-A718-541E68A36C72}"/>
                </a:ext>
              </a:extLst>
            </p:cNvPr>
            <p:cNvPicPr>
              <a:picLocks noChangeAspect="1"/>
            </p:cNvPicPr>
            <p:nvPr/>
          </p:nvPicPr>
          <p:blipFill rotWithShape="1">
            <a:blip r:embed="rId3"/>
            <a:srcRect t="7940" b="1"/>
            <a:stretch/>
          </p:blipFill>
          <p:spPr>
            <a:xfrm>
              <a:off x="479425" y="1645351"/>
              <a:ext cx="11065558" cy="3083239"/>
            </a:xfrm>
            <a:prstGeom prst="rect">
              <a:avLst/>
            </a:prstGeom>
          </p:spPr>
        </p:pic>
        <p:sp>
          <p:nvSpPr>
            <p:cNvPr id="24" name="Rectangle 23">
              <a:extLst>
                <a:ext uri="{FF2B5EF4-FFF2-40B4-BE49-F238E27FC236}">
                  <a16:creationId xmlns:a16="http://schemas.microsoft.com/office/drawing/2014/main" id="{43BF784A-6EE1-9340-945E-9C0D9CF20545}"/>
                </a:ext>
              </a:extLst>
            </p:cNvPr>
            <p:cNvSpPr/>
            <p:nvPr/>
          </p:nvSpPr>
          <p:spPr>
            <a:xfrm>
              <a:off x="1532845" y="1039353"/>
              <a:ext cx="9298541" cy="654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40K cycles of APOLLO Power Estimation out of a trace of 17M cycles</a:t>
              </a:r>
              <a:endParaRPr lang="LID4096" sz="2400" b="1">
                <a:solidFill>
                  <a:schemeClr val="tx1"/>
                </a:solidFill>
              </a:endParaRPr>
            </a:p>
          </p:txBody>
        </p:sp>
        <p:sp>
          <p:nvSpPr>
            <p:cNvPr id="25" name="Rectangle 24">
              <a:extLst>
                <a:ext uri="{FF2B5EF4-FFF2-40B4-BE49-F238E27FC236}">
                  <a16:creationId xmlns:a16="http://schemas.microsoft.com/office/drawing/2014/main" id="{43D94ED0-9149-B24B-AA6C-DBDF72860F66}"/>
                </a:ext>
              </a:extLst>
            </p:cNvPr>
            <p:cNvSpPr/>
            <p:nvPr/>
          </p:nvSpPr>
          <p:spPr>
            <a:xfrm>
              <a:off x="1142880" y="1710696"/>
              <a:ext cx="7611155" cy="509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DD580481-CC2E-A547-A421-4025B1A47979}"/>
                </a:ext>
              </a:extLst>
            </p:cNvPr>
            <p:cNvSpPr/>
            <p:nvPr/>
          </p:nvSpPr>
          <p:spPr>
            <a:xfrm>
              <a:off x="7906645" y="1766374"/>
              <a:ext cx="3321771" cy="428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a:solidFill>
                    <a:schemeClr val="tx1"/>
                  </a:solidFill>
                </a:rPr>
                <a:t>hmmer (SPEC 2006) simpoint</a:t>
              </a:r>
            </a:p>
            <a:p>
              <a:r>
                <a:rPr lang="en-GB" sz="2000" b="1">
                  <a:solidFill>
                    <a:schemeClr val="tx1"/>
                  </a:solidFill>
                </a:rPr>
                <a:t>on the Neoverse N1 CPU core</a:t>
              </a:r>
              <a:endParaRPr lang="LID4096" sz="2000" b="1">
                <a:solidFill>
                  <a:schemeClr val="tx1"/>
                </a:solidFill>
              </a:endParaRPr>
            </a:p>
          </p:txBody>
        </p:sp>
        <p:pic>
          <p:nvPicPr>
            <p:cNvPr id="27" name="Picture 26">
              <a:extLst>
                <a:ext uri="{FF2B5EF4-FFF2-40B4-BE49-F238E27FC236}">
                  <a16:creationId xmlns:a16="http://schemas.microsoft.com/office/drawing/2014/main" id="{65F8B7FE-B32B-CD44-8037-9F1646D0B594}"/>
                </a:ext>
              </a:extLst>
            </p:cNvPr>
            <p:cNvPicPr>
              <a:picLocks noChangeAspect="1"/>
            </p:cNvPicPr>
            <p:nvPr/>
          </p:nvPicPr>
          <p:blipFill>
            <a:blip r:embed="rId4"/>
            <a:stretch>
              <a:fillRect/>
            </a:stretch>
          </p:blipFill>
          <p:spPr>
            <a:xfrm>
              <a:off x="1115986" y="1715034"/>
              <a:ext cx="5730716" cy="401427"/>
            </a:xfrm>
            <a:prstGeom prst="rect">
              <a:avLst/>
            </a:prstGeom>
          </p:spPr>
        </p:pic>
      </p:grpSp>
    </p:spTree>
    <p:extLst>
      <p:ext uri="{BB962C8B-B14F-4D97-AF65-F5344CB8AC3E}">
        <p14:creationId xmlns:p14="http://schemas.microsoft.com/office/powerpoint/2010/main" val="246807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1D3-A6CE-AB4E-A473-65534ABBD9F6}"/>
              </a:ext>
            </a:extLst>
          </p:cNvPr>
          <p:cNvSpPr>
            <a:spLocks noGrp="1"/>
          </p:cNvSpPr>
          <p:nvPr>
            <p:ph type="title"/>
          </p:nvPr>
        </p:nvSpPr>
        <p:spPr/>
        <p:txBody>
          <a:bodyPr/>
          <a:lstStyle/>
          <a:p>
            <a:r>
              <a:rPr lang="en-US"/>
              <a:t>APOLLO Feature Generation &amp; Model Training</a:t>
            </a:r>
            <a:endParaRPr lang="en-CN"/>
          </a:p>
        </p:txBody>
      </p:sp>
      <p:sp>
        <p:nvSpPr>
          <p:cNvPr id="4" name="Slide Number Placeholder 3">
            <a:extLst>
              <a:ext uri="{FF2B5EF4-FFF2-40B4-BE49-F238E27FC236}">
                <a16:creationId xmlns:a16="http://schemas.microsoft.com/office/drawing/2014/main" id="{A7007E9B-4C1D-C24F-A69E-4F5DA5364129}"/>
              </a:ext>
            </a:extLst>
          </p:cNvPr>
          <p:cNvSpPr>
            <a:spLocks noGrp="1"/>
          </p:cNvSpPr>
          <p:nvPr>
            <p:ph type="sldNum" sz="quarter" idx="10"/>
          </p:nvPr>
        </p:nvSpPr>
        <p:spPr/>
        <p:txBody>
          <a:bodyPr/>
          <a:lstStyle/>
          <a:p>
            <a:fld id="{A559C790-290C-A040-B331-07958D38869F}" type="slidenum">
              <a:rPr lang="en-CN" smtClean="0"/>
              <a:t>34</a:t>
            </a:fld>
            <a:endParaRPr lang="en-CN"/>
          </a:p>
        </p:txBody>
      </p:sp>
      <p:grpSp>
        <p:nvGrpSpPr>
          <p:cNvPr id="6" name="Group 5">
            <a:extLst>
              <a:ext uri="{FF2B5EF4-FFF2-40B4-BE49-F238E27FC236}">
                <a16:creationId xmlns:a16="http://schemas.microsoft.com/office/drawing/2014/main" id="{46841761-D30E-C54F-8B6B-9A4A55F360B8}"/>
              </a:ext>
            </a:extLst>
          </p:cNvPr>
          <p:cNvGrpSpPr/>
          <p:nvPr/>
        </p:nvGrpSpPr>
        <p:grpSpPr>
          <a:xfrm>
            <a:off x="1947974" y="1971737"/>
            <a:ext cx="3951255" cy="1011052"/>
            <a:chOff x="1947974" y="1971737"/>
            <a:chExt cx="3951255" cy="1011052"/>
          </a:xfrm>
        </p:grpSpPr>
        <p:cxnSp>
          <p:nvCxnSpPr>
            <p:cNvPr id="7" name="Straight Arrow Connector 6">
              <a:extLst>
                <a:ext uri="{FF2B5EF4-FFF2-40B4-BE49-F238E27FC236}">
                  <a16:creationId xmlns:a16="http://schemas.microsoft.com/office/drawing/2014/main" id="{10CFC7A1-9F6E-F54D-AF13-2E54B6A529E0}"/>
                </a:ext>
              </a:extLst>
            </p:cNvPr>
            <p:cNvCxnSpPr>
              <a:cxnSpLocks/>
            </p:cNvCxnSpPr>
            <p:nvPr/>
          </p:nvCxnSpPr>
          <p:spPr>
            <a:xfrm>
              <a:off x="1947974" y="2169686"/>
              <a:ext cx="12343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B9DE5C7-1323-594A-9778-ED906AE107D7}"/>
                </a:ext>
              </a:extLst>
            </p:cNvPr>
            <p:cNvCxnSpPr>
              <a:cxnSpLocks/>
            </p:cNvCxnSpPr>
            <p:nvPr/>
          </p:nvCxnSpPr>
          <p:spPr>
            <a:xfrm>
              <a:off x="2491171" y="2681899"/>
              <a:ext cx="69110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48C314-43C7-7C4D-9093-5395A7104746}"/>
                </a:ext>
              </a:extLst>
            </p:cNvPr>
            <p:cNvSpPr txBox="1"/>
            <p:nvPr/>
          </p:nvSpPr>
          <p:spPr>
            <a:xfrm>
              <a:off x="3366341" y="2070708"/>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cycle1</a:t>
              </a:r>
            </a:p>
          </p:txBody>
        </p:sp>
        <p:sp>
          <p:nvSpPr>
            <p:cNvPr id="10" name="TextBox 9">
              <a:extLst>
                <a:ext uri="{FF2B5EF4-FFF2-40B4-BE49-F238E27FC236}">
                  <a16:creationId xmlns:a16="http://schemas.microsoft.com/office/drawing/2014/main" id="{6B3F63E8-ED6B-8949-87D7-6D88C0B2565B}"/>
                </a:ext>
              </a:extLst>
            </p:cNvPr>
            <p:cNvSpPr txBox="1"/>
            <p:nvPr/>
          </p:nvSpPr>
          <p:spPr>
            <a:xfrm>
              <a:off x="3366341" y="2579331"/>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cycle2</a:t>
              </a:r>
            </a:p>
          </p:txBody>
        </p:sp>
        <p:pic>
          <p:nvPicPr>
            <p:cNvPr id="11" name="Picture 10" descr="A close up of a keyboard&#10;&#10;Description automatically generated">
              <a:extLst>
                <a:ext uri="{FF2B5EF4-FFF2-40B4-BE49-F238E27FC236}">
                  <a16:creationId xmlns:a16="http://schemas.microsoft.com/office/drawing/2014/main" id="{0BBB56D0-1C38-AE40-9B7E-F2BA766FD65C}"/>
                </a:ext>
              </a:extLst>
            </p:cNvPr>
            <p:cNvPicPr>
              <a:picLocks noChangeAspect="1"/>
            </p:cNvPicPr>
            <p:nvPr/>
          </p:nvPicPr>
          <p:blipFill rotWithShape="1">
            <a:blip r:embed="rId3">
              <a:extLst>
                <a:ext uri="{28A0092B-C50C-407E-A947-70E740481C1C}">
                  <a14:useLocalDpi xmlns:a14="http://schemas.microsoft.com/office/drawing/2010/main" val="0"/>
                </a:ext>
              </a:extLst>
            </a:blip>
            <a:srcRect t="34265"/>
            <a:stretch/>
          </p:blipFill>
          <p:spPr>
            <a:xfrm>
              <a:off x="3950995" y="1971737"/>
              <a:ext cx="1948234" cy="1011052"/>
            </a:xfrm>
            <a:prstGeom prst="rect">
              <a:avLst/>
            </a:prstGeom>
          </p:spPr>
        </p:pic>
        <p:cxnSp>
          <p:nvCxnSpPr>
            <p:cNvPr id="12" name="Straight Connector 11">
              <a:extLst>
                <a:ext uri="{FF2B5EF4-FFF2-40B4-BE49-F238E27FC236}">
                  <a16:creationId xmlns:a16="http://schemas.microsoft.com/office/drawing/2014/main" id="{7C38CA55-0C41-5247-85C9-6B8D4994DCC1}"/>
                </a:ext>
              </a:extLst>
            </p:cNvPr>
            <p:cNvCxnSpPr>
              <a:cxnSpLocks/>
            </p:cNvCxnSpPr>
            <p:nvPr/>
          </p:nvCxnSpPr>
          <p:spPr>
            <a:xfrm flipV="1">
              <a:off x="2497854" y="2660237"/>
              <a:ext cx="0" cy="23040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A44AD1-2F38-2B4E-9689-53C826065C47}"/>
                </a:ext>
              </a:extLst>
            </p:cNvPr>
            <p:cNvCxnSpPr>
              <a:cxnSpLocks/>
            </p:cNvCxnSpPr>
            <p:nvPr/>
          </p:nvCxnSpPr>
          <p:spPr>
            <a:xfrm flipV="1">
              <a:off x="1950288" y="2157963"/>
              <a:ext cx="0" cy="698400"/>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73CD414B-49E9-D942-A691-2EA5A607CFA6}"/>
              </a:ext>
            </a:extLst>
          </p:cNvPr>
          <p:cNvGrpSpPr/>
          <p:nvPr/>
        </p:nvGrpSpPr>
        <p:grpSpPr>
          <a:xfrm>
            <a:off x="3507664" y="3669357"/>
            <a:ext cx="3026738" cy="1582110"/>
            <a:chOff x="3507664" y="3669357"/>
            <a:chExt cx="3026738" cy="1582110"/>
          </a:xfrm>
        </p:grpSpPr>
        <p:pic>
          <p:nvPicPr>
            <p:cNvPr id="5" name="Picture 4">
              <a:extLst>
                <a:ext uri="{FF2B5EF4-FFF2-40B4-BE49-F238E27FC236}">
                  <a16:creationId xmlns:a16="http://schemas.microsoft.com/office/drawing/2014/main" id="{C8D386E0-EF40-254A-BFC8-460828A19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07664" y="3669357"/>
              <a:ext cx="3026738" cy="1341749"/>
            </a:xfrm>
            <a:prstGeom prst="rect">
              <a:avLst/>
            </a:prstGeom>
          </p:spPr>
        </p:pic>
        <p:sp>
          <p:nvSpPr>
            <p:cNvPr id="14" name="TextBox 13">
              <a:extLst>
                <a:ext uri="{FF2B5EF4-FFF2-40B4-BE49-F238E27FC236}">
                  <a16:creationId xmlns:a16="http://schemas.microsoft.com/office/drawing/2014/main" id="{E043B3A7-CC98-6D47-A96E-76A622780EAA}"/>
                </a:ext>
              </a:extLst>
            </p:cNvPr>
            <p:cNvSpPr txBox="1"/>
            <p:nvPr/>
          </p:nvSpPr>
          <p:spPr>
            <a:xfrm>
              <a:off x="4022701" y="4946768"/>
              <a:ext cx="2386423" cy="3046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a:latin typeface="+mn-lt"/>
                  <a:ea typeface="+mn-ea"/>
                </a:rPr>
                <a:t>A design in RTL level.</a:t>
              </a:r>
              <a:endParaRPr lang="en-US" sz="2200" kern="1200">
                <a:latin typeface="+mn-lt"/>
                <a:ea typeface="+mn-ea"/>
                <a:cs typeface="+mn-cs"/>
              </a:endParaRP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CE8190-2A31-414B-A9B8-2ACE9000295C}"/>
                  </a:ext>
                </a:extLst>
              </p:cNvPr>
              <p:cNvSpPr txBox="1"/>
              <p:nvPr/>
            </p:nvSpPr>
            <p:spPr>
              <a:xfrm>
                <a:off x="7194460" y="4101048"/>
                <a:ext cx="314784" cy="575542"/>
              </a:xfrm>
              <a:prstGeom prst="rect">
                <a:avLst/>
              </a:prstGeom>
              <a:noFill/>
            </p:spPr>
            <p:txBody>
              <a:bodyPr wrap="squar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𝐹</m:t>
                      </m:r>
                    </m:oMath>
                  </m:oMathPara>
                </a14:m>
                <a:endParaRPr lang="en-US" sz="3600" kern="1200">
                  <a:solidFill>
                    <a:schemeClr val="tx2"/>
                  </a:solidFill>
                  <a:latin typeface="+mn-lt"/>
                  <a:ea typeface="+mn-ea"/>
                </a:endParaRPr>
              </a:p>
            </p:txBody>
          </p:sp>
        </mc:Choice>
        <mc:Fallback xmlns="">
          <p:sp>
            <p:nvSpPr>
              <p:cNvPr id="15" name="TextBox 14">
                <a:extLst>
                  <a:ext uri="{FF2B5EF4-FFF2-40B4-BE49-F238E27FC236}">
                    <a16:creationId xmlns:a16="http://schemas.microsoft.com/office/drawing/2014/main" id="{5DCE8190-2A31-414B-A9B8-2ACE9000295C}"/>
                  </a:ext>
                </a:extLst>
              </p:cNvPr>
              <p:cNvSpPr txBox="1">
                <a:spLocks noRot="1" noChangeAspect="1" noMove="1" noResize="1" noEditPoints="1" noAdjustHandles="1" noChangeArrowheads="1" noChangeShapeType="1" noTextEdit="1"/>
              </p:cNvSpPr>
              <p:nvPr/>
            </p:nvSpPr>
            <p:spPr>
              <a:xfrm>
                <a:off x="7194460" y="4101048"/>
                <a:ext cx="314784" cy="575542"/>
              </a:xfrm>
              <a:prstGeom prst="rect">
                <a:avLst/>
              </a:prstGeom>
              <a:blipFill>
                <a:blip r:embed="rId5"/>
                <a:stretch>
                  <a:fillRect l="-46154" t="-4348" r="-38462"/>
                </a:stretch>
              </a:blipFill>
            </p:spPr>
            <p:txBody>
              <a:bodyPr/>
              <a:lstStyle/>
              <a:p>
                <a:r>
                  <a:rPr lang="en-CN">
                    <a:noFill/>
                  </a:rPr>
                  <a:t> </a:t>
                </a:r>
              </a:p>
            </p:txBody>
          </p:sp>
        </mc:Fallback>
      </mc:AlternateContent>
      <p:sp>
        <p:nvSpPr>
          <p:cNvPr id="16" name="TextBox 15">
            <a:extLst>
              <a:ext uri="{FF2B5EF4-FFF2-40B4-BE49-F238E27FC236}">
                <a16:creationId xmlns:a16="http://schemas.microsoft.com/office/drawing/2014/main" id="{BDCF658A-955D-2E45-A6D9-E4F1760C8B04}"/>
              </a:ext>
            </a:extLst>
          </p:cNvPr>
          <p:cNvSpPr txBox="1"/>
          <p:nvPr/>
        </p:nvSpPr>
        <p:spPr>
          <a:xfrm>
            <a:off x="10530395" y="4027937"/>
            <a:ext cx="268301" cy="66385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3200" kern="1200">
                <a:solidFill>
                  <a:schemeClr val="tx2"/>
                </a:solidFill>
                <a:latin typeface="+mn-lt"/>
                <a:ea typeface="+mn-ea"/>
                <a:cs typeface="+mn-cs"/>
              </a:rPr>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7739FE-64F9-B645-A1CE-80D4C4467A22}"/>
                  </a:ext>
                </a:extLst>
              </p:cNvPr>
              <p:cNvSpPr txBox="1"/>
              <p:nvPr/>
            </p:nvSpPr>
            <p:spPr>
              <a:xfrm>
                <a:off x="8316487" y="5205099"/>
                <a:ext cx="1610698" cy="332399"/>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i="1" smtClean="0">
                        <a:solidFill>
                          <a:schemeClr val="tx1"/>
                        </a:solidFill>
                        <a:latin typeface="Cambria Math" panose="02040503050406030204" pitchFamily="18" charset="0"/>
                      </a:rPr>
                      <m:t>𝑀</m:t>
                    </m:r>
                  </m:oMath>
                </a14:m>
                <a:r>
                  <a:rPr lang="en-US" altLang="zh-CN" sz="2400">
                    <a:solidFill>
                      <a:schemeClr val="tx1"/>
                    </a:solidFill>
                  </a:rPr>
                  <a:t> RTL</a:t>
                </a:r>
                <a:r>
                  <a:rPr lang="en-US" sz="2200">
                    <a:solidFill>
                      <a:schemeClr val="tx1"/>
                    </a:solidFill>
                    <a:latin typeface="+mn-lt"/>
                    <a:ea typeface="+mn-ea"/>
                  </a:rPr>
                  <a:t> signals</a:t>
                </a:r>
                <a:endParaRPr lang="en-US" sz="2200" kern="1200">
                  <a:solidFill>
                    <a:schemeClr val="tx1"/>
                  </a:solidFill>
                  <a:latin typeface="+mn-lt"/>
                  <a:ea typeface="+mn-ea"/>
                  <a:cs typeface="+mn-cs"/>
                </a:endParaRPr>
              </a:p>
            </p:txBody>
          </p:sp>
        </mc:Choice>
        <mc:Fallback xmlns="">
          <p:sp>
            <p:nvSpPr>
              <p:cNvPr id="17" name="TextBox 16">
                <a:extLst>
                  <a:ext uri="{FF2B5EF4-FFF2-40B4-BE49-F238E27FC236}">
                    <a16:creationId xmlns:a16="http://schemas.microsoft.com/office/drawing/2014/main" id="{857739FE-64F9-B645-A1CE-80D4C4467A22}"/>
                  </a:ext>
                </a:extLst>
              </p:cNvPr>
              <p:cNvSpPr txBox="1">
                <a:spLocks noRot="1" noChangeAspect="1" noMove="1" noResize="1" noEditPoints="1" noAdjustHandles="1" noChangeArrowheads="1" noChangeShapeType="1" noTextEdit="1"/>
              </p:cNvSpPr>
              <p:nvPr/>
            </p:nvSpPr>
            <p:spPr>
              <a:xfrm>
                <a:off x="8316487" y="5205099"/>
                <a:ext cx="1610698" cy="332399"/>
              </a:xfrm>
              <a:prstGeom prst="rect">
                <a:avLst/>
              </a:prstGeom>
              <a:blipFill>
                <a:blip r:embed="rId6"/>
                <a:stretch>
                  <a:fillRect l="-6250" t="-33333" r="-9375" b="-55556"/>
                </a:stretch>
              </a:blipFill>
            </p:spPr>
            <p:txBody>
              <a:bodyPr/>
              <a:lstStyle/>
              <a:p>
                <a:r>
                  <a:rPr lang="en-CN">
                    <a:noFill/>
                  </a:rPr>
                  <a:t> </a:t>
                </a:r>
              </a:p>
            </p:txBody>
          </p:sp>
        </mc:Fallback>
      </mc:AlternateContent>
      <p:grpSp>
        <p:nvGrpSpPr>
          <p:cNvPr id="84" name="Group 83">
            <a:extLst>
              <a:ext uri="{FF2B5EF4-FFF2-40B4-BE49-F238E27FC236}">
                <a16:creationId xmlns:a16="http://schemas.microsoft.com/office/drawing/2014/main" id="{02628894-1050-C443-9989-52FE1509931C}"/>
              </a:ext>
            </a:extLst>
          </p:cNvPr>
          <p:cNvGrpSpPr/>
          <p:nvPr/>
        </p:nvGrpSpPr>
        <p:grpSpPr>
          <a:xfrm>
            <a:off x="7135046" y="1760286"/>
            <a:ext cx="3292203" cy="3568904"/>
            <a:chOff x="7135046" y="1760286"/>
            <a:chExt cx="3292203" cy="3568904"/>
          </a:xfrm>
        </p:grpSpPr>
        <p:pic>
          <p:nvPicPr>
            <p:cNvPr id="83" name="Picture 82" descr="A picture containing text, electronics, keyboard&#10;&#10;Description automatically generated">
              <a:extLst>
                <a:ext uri="{FF2B5EF4-FFF2-40B4-BE49-F238E27FC236}">
                  <a16:creationId xmlns:a16="http://schemas.microsoft.com/office/drawing/2014/main" id="{21A008F9-D9B2-244C-9456-5F2EE0E62D19}"/>
                </a:ext>
              </a:extLst>
            </p:cNvPr>
            <p:cNvPicPr>
              <a:picLocks noChangeAspect="1"/>
            </p:cNvPicPr>
            <p:nvPr/>
          </p:nvPicPr>
          <p:blipFill>
            <a:blip r:embed="rId7"/>
            <a:stretch>
              <a:fillRect/>
            </a:stretch>
          </p:blipFill>
          <p:spPr>
            <a:xfrm>
              <a:off x="7749879" y="3104861"/>
              <a:ext cx="2034246" cy="1410775"/>
            </a:xfrm>
            <a:prstGeom prst="rect">
              <a:avLst/>
            </a:prstGeom>
          </p:spPr>
        </p:pic>
        <p:grpSp>
          <p:nvGrpSpPr>
            <p:cNvPr id="18" name="Group 17">
              <a:extLst>
                <a:ext uri="{FF2B5EF4-FFF2-40B4-BE49-F238E27FC236}">
                  <a16:creationId xmlns:a16="http://schemas.microsoft.com/office/drawing/2014/main" id="{FBE96305-6056-AB47-AF02-F57DAC0701F0}"/>
                </a:ext>
              </a:extLst>
            </p:cNvPr>
            <p:cNvGrpSpPr/>
            <p:nvPr/>
          </p:nvGrpSpPr>
          <p:grpSpPr>
            <a:xfrm>
              <a:off x="7135046" y="1760286"/>
              <a:ext cx="3292203" cy="3568904"/>
              <a:chOff x="7135046" y="1760286"/>
              <a:chExt cx="3292203" cy="356890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1E5247-3E3C-1245-8EB4-4A1BD4817504}"/>
                      </a:ext>
                    </a:extLst>
                  </p:cNvPr>
                  <p:cNvSpPr txBox="1"/>
                  <p:nvPr/>
                </p:nvSpPr>
                <p:spPr>
                  <a:xfrm rot="5400000">
                    <a:off x="8740322" y="4756001"/>
                    <a:ext cx="624949" cy="37095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100" i="1" kern="1200" smtClean="0">
                              <a:solidFill>
                                <a:schemeClr val="tx2"/>
                              </a:solidFill>
                              <a:latin typeface="Cambria Math" panose="02040503050406030204" pitchFamily="18" charset="0"/>
                              <a:ea typeface="+mn-ea"/>
                              <a:cs typeface="+mn-cs"/>
                            </a:rPr>
                            <m:t>……</m:t>
                          </m:r>
                        </m:oMath>
                      </m:oMathPara>
                    </a14:m>
                    <a:endParaRPr lang="en-US" sz="2100" kern="1200">
                      <a:solidFill>
                        <a:schemeClr val="tx2"/>
                      </a:solidFill>
                      <a:latin typeface="+mn-lt"/>
                      <a:ea typeface="+mn-ea"/>
                      <a:cs typeface="+mn-cs"/>
                    </a:endParaRPr>
                  </a:p>
                </p:txBody>
              </p:sp>
            </mc:Choice>
            <mc:Fallback xmlns="">
              <p:sp>
                <p:nvSpPr>
                  <p:cNvPr id="41" name="TextBox 40">
                    <a:extLst>
                      <a:ext uri="{FF2B5EF4-FFF2-40B4-BE49-F238E27FC236}">
                        <a16:creationId xmlns:a16="http://schemas.microsoft.com/office/drawing/2014/main" id="{A0A7D49B-6B15-034E-86CD-FD448CDB6D21}"/>
                      </a:ext>
                    </a:extLst>
                  </p:cNvPr>
                  <p:cNvSpPr txBox="1">
                    <a:spLocks noRot="1" noChangeAspect="1" noMove="1" noResize="1" noEditPoints="1" noAdjustHandles="1" noChangeArrowheads="1" noChangeShapeType="1" noTextEdit="1"/>
                  </p:cNvSpPr>
                  <p:nvPr/>
                </p:nvSpPr>
                <p:spPr>
                  <a:xfrm rot="5400000">
                    <a:off x="8740322" y="4756001"/>
                    <a:ext cx="624949" cy="37095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0B3DDFC-CBB1-054C-92EC-ACE96D45C6C1}"/>
                      </a:ext>
                    </a:extLst>
                  </p:cNvPr>
                  <p:cNvSpPr txBox="1"/>
                  <p:nvPr/>
                </p:nvSpPr>
                <p:spPr>
                  <a:xfrm>
                    <a:off x="9782594" y="3803894"/>
                    <a:ext cx="525052" cy="367793"/>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100" i="1" kern="1200" smtClean="0">
                              <a:solidFill>
                                <a:schemeClr val="tx2"/>
                              </a:solidFill>
                              <a:latin typeface="Cambria Math" panose="02040503050406030204" pitchFamily="18" charset="0"/>
                              <a:ea typeface="+mn-ea"/>
                              <a:cs typeface="+mn-cs"/>
                            </a:rPr>
                            <m:t>……</m:t>
                          </m:r>
                        </m:oMath>
                      </m:oMathPara>
                    </a14:m>
                    <a:endParaRPr lang="en-US" sz="2100" kern="1200">
                      <a:solidFill>
                        <a:schemeClr val="tx2"/>
                      </a:solidFill>
                      <a:latin typeface="+mn-lt"/>
                      <a:ea typeface="+mn-ea"/>
                      <a:cs typeface="+mn-cs"/>
                    </a:endParaRPr>
                  </a:p>
                </p:txBody>
              </p:sp>
            </mc:Choice>
            <mc:Fallback xmlns="">
              <p:sp>
                <p:nvSpPr>
                  <p:cNvPr id="42" name="TextBox 41">
                    <a:extLst>
                      <a:ext uri="{FF2B5EF4-FFF2-40B4-BE49-F238E27FC236}">
                        <a16:creationId xmlns:a16="http://schemas.microsoft.com/office/drawing/2014/main" id="{0D14CC73-C84F-6B4A-95B1-FC73E4061EC2}"/>
                      </a:ext>
                    </a:extLst>
                  </p:cNvPr>
                  <p:cNvSpPr txBox="1">
                    <a:spLocks noRot="1" noChangeAspect="1" noMove="1" noResize="1" noEditPoints="1" noAdjustHandles="1" noChangeArrowheads="1" noChangeShapeType="1" noTextEdit="1"/>
                  </p:cNvSpPr>
                  <p:nvPr/>
                </p:nvSpPr>
                <p:spPr>
                  <a:xfrm>
                    <a:off x="9782594" y="3803894"/>
                    <a:ext cx="525052" cy="367793"/>
                  </a:xfrm>
                  <a:prstGeom prst="rect">
                    <a:avLst/>
                  </a:prstGeom>
                  <a:blipFill>
                    <a:blip r:embed="rId9"/>
                    <a:stretch>
                      <a:fillRect/>
                    </a:stretch>
                  </a:blipFill>
                </p:spPr>
                <p:txBody>
                  <a:bodyPr/>
                  <a:lstStyle/>
                  <a:p>
                    <a:r>
                      <a:rPr lang="en-US">
                        <a:noFill/>
                      </a:rPr>
                      <a:t> </a:t>
                    </a:r>
                  </a:p>
                </p:txBody>
              </p:sp>
            </mc:Fallback>
          </mc:AlternateContent>
          <p:sp>
            <p:nvSpPr>
              <p:cNvPr id="22" name="Double Bracket 21">
                <a:extLst>
                  <a:ext uri="{FF2B5EF4-FFF2-40B4-BE49-F238E27FC236}">
                    <a16:creationId xmlns:a16="http://schemas.microsoft.com/office/drawing/2014/main" id="{BD5FD1A5-73B2-9941-A3FF-94A08780E94C}"/>
                  </a:ext>
                </a:extLst>
              </p:cNvPr>
              <p:cNvSpPr/>
              <p:nvPr/>
            </p:nvSpPr>
            <p:spPr>
              <a:xfrm>
                <a:off x="7709093" y="3002821"/>
                <a:ext cx="2718156" cy="2326369"/>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row: Curved Down 275">
                <a:extLst>
                  <a:ext uri="{FF2B5EF4-FFF2-40B4-BE49-F238E27FC236}">
                    <a16:creationId xmlns:a16="http://schemas.microsoft.com/office/drawing/2014/main" id="{BAE41AE8-4074-7348-8EC9-4A6E980D0338}"/>
                  </a:ext>
                </a:extLst>
              </p:cNvPr>
              <p:cNvSpPr/>
              <p:nvPr/>
            </p:nvSpPr>
            <p:spPr>
              <a:xfrm rot="2288480">
                <a:off x="7135046" y="1760286"/>
                <a:ext cx="2198122" cy="725042"/>
              </a:xfrm>
              <a:prstGeom prst="curvedDownArrow">
                <a:avLst>
                  <a:gd name="adj1" fmla="val 10223"/>
                  <a:gd name="adj2" fmla="val 27644"/>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31476A2-BA7B-EA45-AC06-13C7C1199121}"/>
                      </a:ext>
                    </a:extLst>
                  </p:cNvPr>
                  <p:cNvSpPr txBox="1"/>
                  <p:nvPr/>
                </p:nvSpPr>
                <p:spPr>
                  <a:xfrm>
                    <a:off x="8938100" y="1883686"/>
                    <a:ext cx="413639" cy="575542"/>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𝑋</m:t>
                          </m:r>
                        </m:oMath>
                      </m:oMathPara>
                    </a14:m>
                    <a:endParaRPr lang="en-US" sz="3600" kern="1200">
                      <a:solidFill>
                        <a:schemeClr val="tx2"/>
                      </a:solidFill>
                      <a:latin typeface="+mn-lt"/>
                      <a:ea typeface="+mn-ea"/>
                    </a:endParaRPr>
                  </a:p>
                </p:txBody>
              </p:sp>
            </mc:Choice>
            <mc:Fallback xmlns="">
              <p:sp>
                <p:nvSpPr>
                  <p:cNvPr id="278" name="TextBox 277">
                    <a:extLst>
                      <a:ext uri="{FF2B5EF4-FFF2-40B4-BE49-F238E27FC236}">
                        <a16:creationId xmlns:a16="http://schemas.microsoft.com/office/drawing/2014/main" id="{D7DA289D-9290-46A4-976A-34E8FCC40B60}"/>
                      </a:ext>
                    </a:extLst>
                  </p:cNvPr>
                  <p:cNvSpPr txBox="1">
                    <a:spLocks noRot="1" noChangeAspect="1" noMove="1" noResize="1" noEditPoints="1" noAdjustHandles="1" noChangeArrowheads="1" noChangeShapeType="1" noTextEdit="1"/>
                  </p:cNvSpPr>
                  <p:nvPr/>
                </p:nvSpPr>
                <p:spPr>
                  <a:xfrm>
                    <a:off x="8938100" y="1883686"/>
                    <a:ext cx="413639" cy="575542"/>
                  </a:xfrm>
                  <a:prstGeom prst="rect">
                    <a:avLst/>
                  </a:prstGeom>
                  <a:blipFill>
                    <a:blip r:embed="rId10"/>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30C9293-C37F-1A47-8EE1-98E863DC2FFD}"/>
                  </a:ext>
                </a:extLst>
              </p:cNvPr>
              <p:cNvSpPr txBox="1"/>
              <p:nvPr/>
            </p:nvSpPr>
            <p:spPr>
              <a:xfrm>
                <a:off x="7704257" y="5664053"/>
                <a:ext cx="4042901" cy="3600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200">
                    <a:solidFill>
                      <a:schemeClr val="tx1"/>
                    </a:solidFill>
                    <a:latin typeface="+mn-lt"/>
                    <a:ea typeface="+mn-ea"/>
                  </a:rPr>
                  <a:t>Train the ML model: </a:t>
                </a:r>
                <a14:m>
                  <m:oMath xmlns:m="http://schemas.openxmlformats.org/officeDocument/2006/math">
                    <m:r>
                      <a:rPr lang="en-US" altLang="zh-CN" sz="2600" i="1">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𝐹</m:t>
                    </m:r>
                    <m:d>
                      <m:dPr>
                        <m:ctrlPr>
                          <a:rPr lang="en-US" altLang="zh-CN" sz="2600" b="0" i="1" smtClean="0">
                            <a:solidFill>
                              <a:schemeClr val="tx1"/>
                            </a:solidFill>
                            <a:latin typeface="Cambria Math" panose="02040503050406030204" pitchFamily="18" charset="0"/>
                          </a:rPr>
                        </m:ctrlPr>
                      </m:dPr>
                      <m:e>
                        <m:r>
                          <a:rPr lang="en-US" altLang="zh-CN" sz="2600" b="0" i="1" smtClean="0">
                            <a:solidFill>
                              <a:schemeClr val="tx1"/>
                            </a:solidFill>
                            <a:latin typeface="Cambria Math" panose="02040503050406030204" pitchFamily="18" charset="0"/>
                          </a:rPr>
                          <m:t>𝑋</m:t>
                        </m:r>
                      </m:e>
                    </m:d>
                    <m:r>
                      <a:rPr lang="en-US" altLang="zh-CN" sz="2600" b="0" i="1" smtClean="0">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𝑦</m:t>
                    </m:r>
                  </m:oMath>
                </a14:m>
                <a:endParaRPr lang="en-US" sz="2600" kern="1200">
                  <a:solidFill>
                    <a:schemeClr val="tx1"/>
                  </a:solidFill>
                  <a:latin typeface="+mn-lt"/>
                  <a:ea typeface="+mn-ea"/>
                </a:endParaRPr>
              </a:p>
            </p:txBody>
          </p:sp>
        </mc:Choice>
        <mc:Fallback xmlns="">
          <p:sp>
            <p:nvSpPr>
              <p:cNvPr id="25" name="TextBox 24">
                <a:extLst>
                  <a:ext uri="{FF2B5EF4-FFF2-40B4-BE49-F238E27FC236}">
                    <a16:creationId xmlns:a16="http://schemas.microsoft.com/office/drawing/2014/main" id="{830C9293-C37F-1A47-8EE1-98E863DC2FFD}"/>
                  </a:ext>
                </a:extLst>
              </p:cNvPr>
              <p:cNvSpPr txBox="1">
                <a:spLocks noRot="1" noChangeAspect="1" noMove="1" noResize="1" noEditPoints="1" noAdjustHandles="1" noChangeArrowheads="1" noChangeShapeType="1" noTextEdit="1"/>
              </p:cNvSpPr>
              <p:nvPr/>
            </p:nvSpPr>
            <p:spPr>
              <a:xfrm>
                <a:off x="7704257" y="5664053"/>
                <a:ext cx="4042901" cy="360099"/>
              </a:xfrm>
              <a:prstGeom prst="rect">
                <a:avLst/>
              </a:prstGeom>
              <a:blipFill>
                <a:blip r:embed="rId11"/>
                <a:stretch>
                  <a:fillRect l="-4075" t="-20000" b="-40000"/>
                </a:stretch>
              </a:blipFill>
            </p:spPr>
            <p:txBody>
              <a:bodyPr/>
              <a:lstStyle/>
              <a:p>
                <a:r>
                  <a:rPr lang="en-CN">
                    <a:noFill/>
                  </a:rPr>
                  <a:t> </a:t>
                </a:r>
              </a:p>
            </p:txBody>
          </p:sp>
        </mc:Fallback>
      </mc:AlternateContent>
      <p:grpSp>
        <p:nvGrpSpPr>
          <p:cNvPr id="26" name="Group 25">
            <a:extLst>
              <a:ext uri="{FF2B5EF4-FFF2-40B4-BE49-F238E27FC236}">
                <a16:creationId xmlns:a16="http://schemas.microsoft.com/office/drawing/2014/main" id="{EA02E715-B7BF-404B-9A22-9D385AAB5D27}"/>
              </a:ext>
            </a:extLst>
          </p:cNvPr>
          <p:cNvGrpSpPr/>
          <p:nvPr/>
        </p:nvGrpSpPr>
        <p:grpSpPr>
          <a:xfrm>
            <a:off x="7235516" y="1006254"/>
            <a:ext cx="4390048" cy="4376536"/>
            <a:chOff x="7235516" y="1006254"/>
            <a:chExt cx="4390048" cy="4376536"/>
          </a:xfrm>
        </p:grpSpPr>
        <p:sp>
          <p:nvSpPr>
            <p:cNvPr id="27" name="Double Bracket 26">
              <a:extLst>
                <a:ext uri="{FF2B5EF4-FFF2-40B4-BE49-F238E27FC236}">
                  <a16:creationId xmlns:a16="http://schemas.microsoft.com/office/drawing/2014/main" id="{F5622217-7480-3047-AF15-F5B51FF8C48B}"/>
                </a:ext>
              </a:extLst>
            </p:cNvPr>
            <p:cNvSpPr/>
            <p:nvPr/>
          </p:nvSpPr>
          <p:spPr>
            <a:xfrm>
              <a:off x="10920990" y="3064904"/>
              <a:ext cx="487217" cy="231788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DA759F-CB22-FF43-8812-8E13ADCCDE4A}"/>
                    </a:ext>
                  </a:extLst>
                </p:cNvPr>
                <p:cNvSpPr txBox="1"/>
                <p:nvPr/>
              </p:nvSpPr>
              <p:spPr>
                <a:xfrm>
                  <a:off x="11195423" y="1782748"/>
                  <a:ext cx="370165" cy="575542"/>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𝑦</m:t>
                        </m:r>
                      </m:oMath>
                    </m:oMathPara>
                  </a14:m>
                  <a:endParaRPr lang="en-US" sz="3600" kern="1200">
                    <a:solidFill>
                      <a:schemeClr val="tx2"/>
                    </a:solidFill>
                    <a:latin typeface="+mn-lt"/>
                    <a:ea typeface="+mn-ea"/>
                  </a:endParaRPr>
                </a:p>
              </p:txBody>
            </p:sp>
          </mc:Choice>
          <mc:Fallback xmlns="">
            <p:sp>
              <p:nvSpPr>
                <p:cNvPr id="48" name="TextBox 47">
                  <a:extLst>
                    <a:ext uri="{FF2B5EF4-FFF2-40B4-BE49-F238E27FC236}">
                      <a16:creationId xmlns:a16="http://schemas.microsoft.com/office/drawing/2014/main" id="{C7F05CF2-3D81-0E40-9D16-D9C3876EB894}"/>
                    </a:ext>
                  </a:extLst>
                </p:cNvPr>
                <p:cNvSpPr txBox="1">
                  <a:spLocks noRot="1" noChangeAspect="1" noMove="1" noResize="1" noEditPoints="1" noAdjustHandles="1" noChangeArrowheads="1" noChangeShapeType="1" noTextEdit="1"/>
                </p:cNvSpPr>
                <p:nvPr/>
              </p:nvSpPr>
              <p:spPr>
                <a:xfrm>
                  <a:off x="11195423" y="1782748"/>
                  <a:ext cx="370165" cy="57554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4A105F7-F26A-0B44-AFF5-CDB57B8AF2FD}"/>
                    </a:ext>
                  </a:extLst>
                </p:cNvPr>
                <p:cNvSpPr txBox="1"/>
                <p:nvPr/>
              </p:nvSpPr>
              <p:spPr>
                <a:xfrm rot="5400000">
                  <a:off x="10865051" y="4735699"/>
                  <a:ext cx="624949" cy="367793"/>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100" i="1" kern="1200" smtClean="0">
                            <a:solidFill>
                              <a:schemeClr val="tx2"/>
                            </a:solidFill>
                            <a:latin typeface="Cambria Math" panose="02040503050406030204" pitchFamily="18" charset="0"/>
                            <a:ea typeface="+mn-ea"/>
                            <a:cs typeface="+mn-cs"/>
                          </a:rPr>
                          <m:t>……</m:t>
                        </m:r>
                      </m:oMath>
                    </m:oMathPara>
                  </a14:m>
                  <a:endParaRPr lang="en-US" sz="2100" kern="1200">
                    <a:solidFill>
                      <a:schemeClr val="tx2"/>
                    </a:solidFill>
                    <a:latin typeface="+mn-lt"/>
                    <a:ea typeface="+mn-ea"/>
                    <a:cs typeface="+mn-cs"/>
                  </a:endParaRPr>
                </a:p>
              </p:txBody>
            </p:sp>
          </mc:Choice>
          <mc:Fallback xmlns="">
            <p:sp>
              <p:nvSpPr>
                <p:cNvPr id="54" name="TextBox 53">
                  <a:extLst>
                    <a:ext uri="{FF2B5EF4-FFF2-40B4-BE49-F238E27FC236}">
                      <a16:creationId xmlns:a16="http://schemas.microsoft.com/office/drawing/2014/main" id="{E8DD2577-87CC-1A4B-8D95-C9C10ABBE049}"/>
                    </a:ext>
                  </a:extLst>
                </p:cNvPr>
                <p:cNvSpPr txBox="1">
                  <a:spLocks noRot="1" noChangeAspect="1" noMove="1" noResize="1" noEditPoints="1" noAdjustHandles="1" noChangeArrowheads="1" noChangeShapeType="1" noTextEdit="1"/>
                </p:cNvSpPr>
                <p:nvPr/>
              </p:nvSpPr>
              <p:spPr>
                <a:xfrm rot="5400000">
                  <a:off x="10865051" y="4735699"/>
                  <a:ext cx="624949" cy="367793"/>
                </a:xfrm>
                <a:prstGeom prst="rect">
                  <a:avLst/>
                </a:prstGeom>
                <a:blipFill>
                  <a:blip r:embed="rId13"/>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631B821B-641E-144E-9A71-F89639100110}"/>
                </a:ext>
              </a:extLst>
            </p:cNvPr>
            <p:cNvSpPr txBox="1"/>
            <p:nvPr/>
          </p:nvSpPr>
          <p:spPr>
            <a:xfrm>
              <a:off x="11048775" y="3479065"/>
              <a:ext cx="235642" cy="111107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a:solidFill>
                    <a:schemeClr val="tx2"/>
                  </a:solidFill>
                  <a:latin typeface="+mn-lt"/>
                  <a:ea typeface="+mn-ea"/>
                  <a:cs typeface="+mn-cs"/>
                </a:rPr>
                <a:t>P0</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00">
                <a:solidFill>
                  <a:schemeClr val="tx2"/>
                </a:solidFill>
                <a:latin typeface="+mn-lt"/>
                <a:ea typeface="+mn-ea"/>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a:solidFill>
                    <a:schemeClr val="tx2"/>
                  </a:solidFill>
                  <a:latin typeface="+mn-lt"/>
                  <a:ea typeface="+mn-ea"/>
                </a:rPr>
                <a:t>P1</a:t>
              </a:r>
              <a:endParaRPr lang="en-US" kern="120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00">
                <a:solidFill>
                  <a:schemeClr val="tx2"/>
                </a:solidFill>
                <a:latin typeface="+mn-lt"/>
                <a:ea typeface="+mn-ea"/>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a:solidFill>
                    <a:schemeClr val="tx2"/>
                  </a:solidFill>
                  <a:latin typeface="+mn-lt"/>
                  <a:ea typeface="+mn-ea"/>
                </a:rPr>
                <a:t>P2</a:t>
              </a:r>
              <a:endParaRPr lang="en-US" kern="1200">
                <a:solidFill>
                  <a:schemeClr val="tx2"/>
                </a:solidFill>
                <a:latin typeface="+mn-lt"/>
                <a:ea typeface="+mn-ea"/>
                <a:cs typeface="+mn-cs"/>
              </a:endParaRPr>
            </a:p>
          </p:txBody>
        </p:sp>
        <p:sp>
          <p:nvSpPr>
            <p:cNvPr id="31" name="Arrow: Curved Down 275">
              <a:extLst>
                <a:ext uri="{FF2B5EF4-FFF2-40B4-BE49-F238E27FC236}">
                  <a16:creationId xmlns:a16="http://schemas.microsoft.com/office/drawing/2014/main" id="{F9939250-2A55-674D-86AF-5022C4EA9300}"/>
                </a:ext>
              </a:extLst>
            </p:cNvPr>
            <p:cNvSpPr/>
            <p:nvPr/>
          </p:nvSpPr>
          <p:spPr>
            <a:xfrm rot="1232291">
              <a:off x="7235516" y="1006254"/>
              <a:ext cx="4390048" cy="1402310"/>
            </a:xfrm>
            <a:prstGeom prst="curvedDownArrow">
              <a:avLst>
                <a:gd name="adj1" fmla="val 6572"/>
                <a:gd name="adj2" fmla="val 15798"/>
                <a:gd name="adj3" fmla="val 263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37E371D1-E869-2544-8A03-A530A654927B}"/>
              </a:ext>
            </a:extLst>
          </p:cNvPr>
          <p:cNvGrpSpPr/>
          <p:nvPr/>
        </p:nvGrpSpPr>
        <p:grpSpPr>
          <a:xfrm>
            <a:off x="6150338" y="1182595"/>
            <a:ext cx="712759" cy="1693163"/>
            <a:chOff x="6150338" y="1182595"/>
            <a:chExt cx="712759" cy="1693163"/>
          </a:xfrm>
        </p:grpSpPr>
        <p:sp>
          <p:nvSpPr>
            <p:cNvPr id="33" name="TextBox 32">
              <a:extLst>
                <a:ext uri="{FF2B5EF4-FFF2-40B4-BE49-F238E27FC236}">
                  <a16:creationId xmlns:a16="http://schemas.microsoft.com/office/drawing/2014/main" id="{434F0691-A502-BA40-95D7-255B7581BFAF}"/>
                </a:ext>
              </a:extLst>
            </p:cNvPr>
            <p:cNvSpPr txBox="1"/>
            <p:nvPr/>
          </p:nvSpPr>
          <p:spPr>
            <a:xfrm>
              <a:off x="6336067" y="1524083"/>
              <a:ext cx="27571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P0</a:t>
              </a:r>
            </a:p>
          </p:txBody>
        </p:sp>
        <p:sp>
          <p:nvSpPr>
            <p:cNvPr id="34" name="TextBox 33">
              <a:extLst>
                <a:ext uri="{FF2B5EF4-FFF2-40B4-BE49-F238E27FC236}">
                  <a16:creationId xmlns:a16="http://schemas.microsoft.com/office/drawing/2014/main" id="{2FC5CA00-FE34-F947-851B-64C4B4DA50B7}"/>
                </a:ext>
              </a:extLst>
            </p:cNvPr>
            <p:cNvSpPr txBox="1"/>
            <p:nvPr/>
          </p:nvSpPr>
          <p:spPr>
            <a:xfrm>
              <a:off x="6336067" y="2044509"/>
              <a:ext cx="27571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P1</a:t>
              </a:r>
            </a:p>
          </p:txBody>
        </p:sp>
        <p:sp>
          <p:nvSpPr>
            <p:cNvPr id="35" name="TextBox 34">
              <a:extLst>
                <a:ext uri="{FF2B5EF4-FFF2-40B4-BE49-F238E27FC236}">
                  <a16:creationId xmlns:a16="http://schemas.microsoft.com/office/drawing/2014/main" id="{5CE4FB56-4B4B-D74D-B792-EE42B08782E9}"/>
                </a:ext>
              </a:extLst>
            </p:cNvPr>
            <p:cNvSpPr txBox="1"/>
            <p:nvPr/>
          </p:nvSpPr>
          <p:spPr>
            <a:xfrm>
              <a:off x="6348306" y="2584909"/>
              <a:ext cx="27571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a:solidFill>
                    <a:schemeClr val="tx2"/>
                  </a:solidFill>
                  <a:latin typeface="+mn-lt"/>
                  <a:ea typeface="+mn-ea"/>
                  <a:cs typeface="+mn-cs"/>
                </a:rPr>
                <a:t>P2</a:t>
              </a:r>
            </a:p>
          </p:txBody>
        </p:sp>
        <p:sp>
          <p:nvSpPr>
            <p:cNvPr id="36" name="TextBox 35">
              <a:extLst>
                <a:ext uri="{FF2B5EF4-FFF2-40B4-BE49-F238E27FC236}">
                  <a16:creationId xmlns:a16="http://schemas.microsoft.com/office/drawing/2014/main" id="{095E27F2-22B1-4B40-828A-1603D003C906}"/>
                </a:ext>
              </a:extLst>
            </p:cNvPr>
            <p:cNvSpPr txBox="1"/>
            <p:nvPr/>
          </p:nvSpPr>
          <p:spPr>
            <a:xfrm>
              <a:off x="6150338" y="1182595"/>
              <a:ext cx="712759"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kern="1200">
                  <a:solidFill>
                    <a:schemeClr val="tx2"/>
                  </a:solidFill>
                  <a:latin typeface="+mn-lt"/>
                  <a:ea typeface="+mn-ea"/>
                  <a:cs typeface="+mn-cs"/>
                </a:rPr>
                <a:t>Power</a:t>
              </a:r>
            </a:p>
          </p:txBody>
        </p:sp>
      </p:grpSp>
      <p:grpSp>
        <p:nvGrpSpPr>
          <p:cNvPr id="37" name="Group 36">
            <a:extLst>
              <a:ext uri="{FF2B5EF4-FFF2-40B4-BE49-F238E27FC236}">
                <a16:creationId xmlns:a16="http://schemas.microsoft.com/office/drawing/2014/main" id="{1AD26F4C-3533-424C-A52A-D7CA0D127B2F}"/>
              </a:ext>
            </a:extLst>
          </p:cNvPr>
          <p:cNvGrpSpPr/>
          <p:nvPr/>
        </p:nvGrpSpPr>
        <p:grpSpPr>
          <a:xfrm>
            <a:off x="506008" y="2854927"/>
            <a:ext cx="3258441" cy="3328483"/>
            <a:chOff x="506008" y="2854927"/>
            <a:chExt cx="3258441" cy="3328483"/>
          </a:xfrm>
        </p:grpSpPr>
        <p:cxnSp>
          <p:nvCxnSpPr>
            <p:cNvPr id="38" name="Straight Connector 37">
              <a:extLst>
                <a:ext uri="{FF2B5EF4-FFF2-40B4-BE49-F238E27FC236}">
                  <a16:creationId xmlns:a16="http://schemas.microsoft.com/office/drawing/2014/main" id="{1658A603-733A-194A-BAA7-147A7135396A}"/>
                </a:ext>
              </a:extLst>
            </p:cNvPr>
            <p:cNvCxnSpPr>
              <a:cxnSpLocks/>
            </p:cNvCxnSpPr>
            <p:nvPr/>
          </p:nvCxnSpPr>
          <p:spPr>
            <a:xfrm>
              <a:off x="1399062" y="2854927"/>
              <a:ext cx="0" cy="256032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02E40E-EBFE-9C46-BDB9-8184D97C7E81}"/>
                </a:ext>
              </a:extLst>
            </p:cNvPr>
            <p:cNvCxnSpPr>
              <a:cxnSpLocks/>
            </p:cNvCxnSpPr>
            <p:nvPr/>
          </p:nvCxnSpPr>
          <p:spPr>
            <a:xfrm>
              <a:off x="1947974" y="2854927"/>
              <a:ext cx="0" cy="256032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3CD40B-ED30-3940-B578-5E55218B4A70}"/>
                </a:ext>
              </a:extLst>
            </p:cNvPr>
            <p:cNvCxnSpPr>
              <a:cxnSpLocks/>
            </p:cNvCxnSpPr>
            <p:nvPr/>
          </p:nvCxnSpPr>
          <p:spPr>
            <a:xfrm>
              <a:off x="2496614" y="2898477"/>
              <a:ext cx="0" cy="256032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B6AED1C-8CFE-5542-ADBC-7345AB555966}"/>
                </a:ext>
              </a:extLst>
            </p:cNvPr>
            <p:cNvCxnSpPr>
              <a:cxnSpLocks/>
            </p:cNvCxnSpPr>
            <p:nvPr/>
          </p:nvCxnSpPr>
          <p:spPr>
            <a:xfrm>
              <a:off x="1085009" y="3306923"/>
              <a:ext cx="31432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1C34C3-4C10-EF4F-992F-4C043E94C05C}"/>
                </a:ext>
              </a:extLst>
            </p:cNvPr>
            <p:cNvCxnSpPr>
              <a:cxnSpLocks/>
            </p:cNvCxnSpPr>
            <p:nvPr/>
          </p:nvCxnSpPr>
          <p:spPr>
            <a:xfrm>
              <a:off x="1399334" y="3032603"/>
              <a:ext cx="1406162"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F3096DE-BB14-8A4D-85B6-400CF0612BDC}"/>
                </a:ext>
              </a:extLst>
            </p:cNvPr>
            <p:cNvCxnSpPr>
              <a:cxnSpLocks/>
            </p:cNvCxnSpPr>
            <p:nvPr/>
          </p:nvCxnSpPr>
          <p:spPr>
            <a:xfrm>
              <a:off x="1399062" y="3019540"/>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FB17D3-5FCE-4047-A86D-FB5A3EF75155}"/>
                </a:ext>
              </a:extLst>
            </p:cNvPr>
            <p:cNvCxnSpPr>
              <a:cxnSpLocks/>
            </p:cNvCxnSpPr>
            <p:nvPr/>
          </p:nvCxnSpPr>
          <p:spPr>
            <a:xfrm>
              <a:off x="1947974" y="3497696"/>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0195C20-19D6-7D4A-906F-F013A257923D}"/>
                </a:ext>
              </a:extLst>
            </p:cNvPr>
            <p:cNvCxnSpPr>
              <a:cxnSpLocks/>
            </p:cNvCxnSpPr>
            <p:nvPr/>
          </p:nvCxnSpPr>
          <p:spPr>
            <a:xfrm>
              <a:off x="1085009" y="3503139"/>
              <a:ext cx="86296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6F10FF-A5F7-034F-8EE6-1CE93B488592}"/>
                </a:ext>
              </a:extLst>
            </p:cNvPr>
            <p:cNvCxnSpPr>
              <a:cxnSpLocks/>
            </p:cNvCxnSpPr>
            <p:nvPr/>
          </p:nvCxnSpPr>
          <p:spPr>
            <a:xfrm>
              <a:off x="1947974" y="3772016"/>
              <a:ext cx="548640"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4E21D1-BA49-AC44-8081-6A2ACF5E9322}"/>
                </a:ext>
              </a:extLst>
            </p:cNvPr>
            <p:cNvCxnSpPr>
              <a:cxnSpLocks/>
            </p:cNvCxnSpPr>
            <p:nvPr/>
          </p:nvCxnSpPr>
          <p:spPr>
            <a:xfrm>
              <a:off x="2496614" y="4533054"/>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685E01-313C-9143-89B4-FDCACB640706}"/>
                </a:ext>
              </a:extLst>
            </p:cNvPr>
            <p:cNvCxnSpPr>
              <a:cxnSpLocks/>
            </p:cNvCxnSpPr>
            <p:nvPr/>
          </p:nvCxnSpPr>
          <p:spPr>
            <a:xfrm>
              <a:off x="1085009" y="4538497"/>
              <a:ext cx="141160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F3AACE-CA62-1245-8781-5D24ABE78E09}"/>
                </a:ext>
              </a:extLst>
            </p:cNvPr>
            <p:cNvCxnSpPr>
              <a:cxnSpLocks/>
            </p:cNvCxnSpPr>
            <p:nvPr/>
          </p:nvCxnSpPr>
          <p:spPr>
            <a:xfrm>
              <a:off x="2496614" y="3772016"/>
              <a:ext cx="31432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6792A79-D81D-F04F-B3C3-B347469C7FC5}"/>
                </a:ext>
              </a:extLst>
            </p:cNvPr>
            <p:cNvCxnSpPr>
              <a:cxnSpLocks/>
            </p:cNvCxnSpPr>
            <p:nvPr/>
          </p:nvCxnSpPr>
          <p:spPr>
            <a:xfrm>
              <a:off x="2491171" y="4801931"/>
              <a:ext cx="31432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4720E0-EADC-5343-8D31-A696BB90E044}"/>
                </a:ext>
              </a:extLst>
            </p:cNvPr>
            <p:cNvCxnSpPr>
              <a:cxnSpLocks/>
            </p:cNvCxnSpPr>
            <p:nvPr/>
          </p:nvCxnSpPr>
          <p:spPr>
            <a:xfrm>
              <a:off x="2496614" y="4936741"/>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B9FF31-1BC2-5448-81A9-789DAEAD5B18}"/>
                </a:ext>
              </a:extLst>
            </p:cNvPr>
            <p:cNvCxnSpPr>
              <a:cxnSpLocks/>
            </p:cNvCxnSpPr>
            <p:nvPr/>
          </p:nvCxnSpPr>
          <p:spPr>
            <a:xfrm>
              <a:off x="1085009" y="4942184"/>
              <a:ext cx="141160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2A2514-9972-464A-95F3-CFC2E4FF5E74}"/>
                </a:ext>
              </a:extLst>
            </p:cNvPr>
            <p:cNvCxnSpPr>
              <a:cxnSpLocks/>
            </p:cNvCxnSpPr>
            <p:nvPr/>
          </p:nvCxnSpPr>
          <p:spPr>
            <a:xfrm>
              <a:off x="2491171" y="5205618"/>
              <a:ext cx="31432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6FFA89-2026-5649-B303-A7DF082002B9}"/>
                </a:ext>
              </a:extLst>
            </p:cNvPr>
            <p:cNvCxnSpPr>
              <a:cxnSpLocks/>
            </p:cNvCxnSpPr>
            <p:nvPr/>
          </p:nvCxnSpPr>
          <p:spPr>
            <a:xfrm>
              <a:off x="1085009" y="4263656"/>
              <a:ext cx="863659"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79509-D406-BA45-B8FE-2331B7455A5F}"/>
                </a:ext>
              </a:extLst>
            </p:cNvPr>
            <p:cNvCxnSpPr>
              <a:cxnSpLocks/>
            </p:cNvCxnSpPr>
            <p:nvPr/>
          </p:nvCxnSpPr>
          <p:spPr>
            <a:xfrm>
              <a:off x="1948668" y="3997803"/>
              <a:ext cx="548640"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8CDCFA5-1A52-984C-A819-8B69D79E7280}"/>
                </a:ext>
              </a:extLst>
            </p:cNvPr>
            <p:cNvCxnSpPr>
              <a:cxnSpLocks/>
            </p:cNvCxnSpPr>
            <p:nvPr/>
          </p:nvCxnSpPr>
          <p:spPr>
            <a:xfrm>
              <a:off x="2497308" y="4246843"/>
              <a:ext cx="308188"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9A3D28D-A0F2-F24A-BCF7-1A44CF2DE7E3}"/>
                </a:ext>
              </a:extLst>
            </p:cNvPr>
            <p:cNvCxnSpPr>
              <a:cxnSpLocks/>
            </p:cNvCxnSpPr>
            <p:nvPr/>
          </p:nvCxnSpPr>
          <p:spPr>
            <a:xfrm>
              <a:off x="1948396" y="3984740"/>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31334D7-B461-1B4E-9F68-FBAC87EA18E3}"/>
                </a:ext>
              </a:extLst>
            </p:cNvPr>
            <p:cNvCxnSpPr>
              <a:cxnSpLocks/>
            </p:cNvCxnSpPr>
            <p:nvPr/>
          </p:nvCxnSpPr>
          <p:spPr>
            <a:xfrm>
              <a:off x="2497308" y="3990183"/>
              <a:ext cx="0" cy="27432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89E7D19-116E-0841-83D9-4F3EE1648142}"/>
                </a:ext>
              </a:extLst>
            </p:cNvPr>
            <p:cNvSpPr txBox="1"/>
            <p:nvPr/>
          </p:nvSpPr>
          <p:spPr>
            <a:xfrm>
              <a:off x="716081" y="3014794"/>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A</a:t>
              </a:r>
            </a:p>
          </p:txBody>
        </p:sp>
        <p:sp>
          <p:nvSpPr>
            <p:cNvPr id="60" name="TextBox 59">
              <a:extLst>
                <a:ext uri="{FF2B5EF4-FFF2-40B4-BE49-F238E27FC236}">
                  <a16:creationId xmlns:a16="http://schemas.microsoft.com/office/drawing/2014/main" id="{36681A65-A542-484A-92A7-687F72D529A0}"/>
                </a:ext>
              </a:extLst>
            </p:cNvPr>
            <p:cNvSpPr txBox="1"/>
            <p:nvPr/>
          </p:nvSpPr>
          <p:spPr>
            <a:xfrm>
              <a:off x="716081" y="3505361"/>
              <a:ext cx="165110"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B</a:t>
              </a:r>
            </a:p>
          </p:txBody>
        </p:sp>
        <p:sp>
          <p:nvSpPr>
            <p:cNvPr id="61" name="TextBox 60">
              <a:extLst>
                <a:ext uri="{FF2B5EF4-FFF2-40B4-BE49-F238E27FC236}">
                  <a16:creationId xmlns:a16="http://schemas.microsoft.com/office/drawing/2014/main" id="{FDF64637-0E08-1143-98A0-4BE0DC2DB72D}"/>
                </a:ext>
              </a:extLst>
            </p:cNvPr>
            <p:cNvSpPr txBox="1"/>
            <p:nvPr/>
          </p:nvSpPr>
          <p:spPr>
            <a:xfrm>
              <a:off x="724548" y="3986709"/>
              <a:ext cx="165110"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C</a:t>
              </a:r>
            </a:p>
          </p:txBody>
        </p:sp>
        <p:sp>
          <p:nvSpPr>
            <p:cNvPr id="62" name="TextBox 61">
              <a:extLst>
                <a:ext uri="{FF2B5EF4-FFF2-40B4-BE49-F238E27FC236}">
                  <a16:creationId xmlns:a16="http://schemas.microsoft.com/office/drawing/2014/main" id="{D4EEC2C7-D81A-CB46-9615-7E840A22655D}"/>
                </a:ext>
              </a:extLst>
            </p:cNvPr>
            <p:cNvSpPr txBox="1"/>
            <p:nvPr/>
          </p:nvSpPr>
          <p:spPr>
            <a:xfrm>
              <a:off x="722493" y="4510939"/>
              <a:ext cx="165110"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D</a:t>
              </a:r>
            </a:p>
          </p:txBody>
        </p:sp>
        <p:sp>
          <p:nvSpPr>
            <p:cNvPr id="63" name="TextBox 62">
              <a:extLst>
                <a:ext uri="{FF2B5EF4-FFF2-40B4-BE49-F238E27FC236}">
                  <a16:creationId xmlns:a16="http://schemas.microsoft.com/office/drawing/2014/main" id="{A54C1DCE-26D4-B04C-B8EE-3C9CE6BA5619}"/>
                </a:ext>
              </a:extLst>
            </p:cNvPr>
            <p:cNvSpPr txBox="1"/>
            <p:nvPr/>
          </p:nvSpPr>
          <p:spPr>
            <a:xfrm>
              <a:off x="728905" y="4976105"/>
              <a:ext cx="165110"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a:solidFill>
                    <a:schemeClr val="accent1"/>
                  </a:solidFill>
                  <a:latin typeface="+mn-lt"/>
                  <a:ea typeface="+mn-ea"/>
                </a:rPr>
                <a:t>E</a:t>
              </a:r>
              <a:endParaRPr lang="en-US" sz="2300" b="1" kern="1200">
                <a:solidFill>
                  <a:schemeClr val="accent1"/>
                </a:solidFill>
                <a:latin typeface="+mn-lt"/>
                <a:ea typeface="+mn-ea"/>
                <a:cs typeface="+mn-cs"/>
              </a:endParaRPr>
            </a:p>
          </p:txBody>
        </p:sp>
        <p:sp>
          <p:nvSpPr>
            <p:cNvPr id="64" name="TextBox 63">
              <a:extLst>
                <a:ext uri="{FF2B5EF4-FFF2-40B4-BE49-F238E27FC236}">
                  <a16:creationId xmlns:a16="http://schemas.microsoft.com/office/drawing/2014/main" id="{FA44741F-636D-9F43-B199-F3073A2318CA}"/>
                </a:ext>
              </a:extLst>
            </p:cNvPr>
            <p:cNvSpPr txBox="1"/>
            <p:nvPr/>
          </p:nvSpPr>
          <p:spPr>
            <a:xfrm>
              <a:off x="894015" y="5471546"/>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cycle0</a:t>
              </a:r>
            </a:p>
          </p:txBody>
        </p:sp>
        <p:sp>
          <p:nvSpPr>
            <p:cNvPr id="65" name="TextBox 64">
              <a:extLst>
                <a:ext uri="{FF2B5EF4-FFF2-40B4-BE49-F238E27FC236}">
                  <a16:creationId xmlns:a16="http://schemas.microsoft.com/office/drawing/2014/main" id="{C33324F9-56EB-9D4B-AD03-C2564E63289B}"/>
                </a:ext>
              </a:extLst>
            </p:cNvPr>
            <p:cNvSpPr txBox="1"/>
            <p:nvPr/>
          </p:nvSpPr>
          <p:spPr>
            <a:xfrm>
              <a:off x="1607865" y="5470376"/>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cycle1</a:t>
              </a:r>
            </a:p>
          </p:txBody>
        </p:sp>
        <p:sp>
          <p:nvSpPr>
            <p:cNvPr id="66" name="TextBox 65">
              <a:extLst>
                <a:ext uri="{FF2B5EF4-FFF2-40B4-BE49-F238E27FC236}">
                  <a16:creationId xmlns:a16="http://schemas.microsoft.com/office/drawing/2014/main" id="{02943F46-DC61-C949-9BA8-E35744D4E356}"/>
                </a:ext>
              </a:extLst>
            </p:cNvPr>
            <p:cNvSpPr txBox="1"/>
            <p:nvPr/>
          </p:nvSpPr>
          <p:spPr>
            <a:xfrm>
              <a:off x="2290279" y="5470060"/>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cycle2</a:t>
              </a:r>
            </a:p>
          </p:txBody>
        </p:sp>
        <p:sp>
          <p:nvSpPr>
            <p:cNvPr id="67" name="Rectangle 66">
              <a:extLst>
                <a:ext uri="{FF2B5EF4-FFF2-40B4-BE49-F238E27FC236}">
                  <a16:creationId xmlns:a16="http://schemas.microsoft.com/office/drawing/2014/main" id="{B6AF6431-060D-4046-9474-2DEA170B3387}"/>
                </a:ext>
              </a:extLst>
            </p:cNvPr>
            <p:cNvSpPr/>
            <p:nvPr/>
          </p:nvSpPr>
          <p:spPr>
            <a:xfrm>
              <a:off x="553351" y="2870965"/>
              <a:ext cx="2546520" cy="28907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CFB1C6F-9090-1944-B93D-88858C660FA0}"/>
                </a:ext>
              </a:extLst>
            </p:cNvPr>
            <p:cNvCxnSpPr>
              <a:cxnSpLocks/>
            </p:cNvCxnSpPr>
            <p:nvPr/>
          </p:nvCxnSpPr>
          <p:spPr>
            <a:xfrm flipH="1" flipV="1">
              <a:off x="3108339" y="2884291"/>
              <a:ext cx="656110" cy="70881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DD66E09-35B9-CF40-A521-C89DBB67A870}"/>
                </a:ext>
              </a:extLst>
            </p:cNvPr>
            <p:cNvCxnSpPr>
              <a:cxnSpLocks/>
            </p:cNvCxnSpPr>
            <p:nvPr/>
          </p:nvCxnSpPr>
          <p:spPr>
            <a:xfrm flipH="1">
              <a:off x="3093143" y="5099117"/>
              <a:ext cx="635183" cy="66257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F7FA3C1-D7E3-2744-90B9-09536B89E532}"/>
                </a:ext>
              </a:extLst>
            </p:cNvPr>
            <p:cNvSpPr txBox="1"/>
            <p:nvPr/>
          </p:nvSpPr>
          <p:spPr>
            <a:xfrm>
              <a:off x="506008" y="5878711"/>
              <a:ext cx="2658035" cy="3046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a:latin typeface="+mn-lt"/>
                  <a:ea typeface="+mn-ea"/>
                </a:rPr>
                <a:t>In .f</a:t>
              </a:r>
              <a:r>
                <a:rPr lang="en-US" sz="2200" kern="1200">
                  <a:latin typeface="+mn-lt"/>
                  <a:ea typeface="+mn-ea"/>
                  <a:cs typeface="+mn-cs"/>
                </a:rPr>
                <a:t>sdb/.vcd file format</a:t>
              </a:r>
            </a:p>
          </p:txBody>
        </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BC31214-98E7-FD4B-802E-B8D1726BE4C2}"/>
                  </a:ext>
                </a:extLst>
              </p:cNvPr>
              <p:cNvSpPr txBox="1"/>
              <p:nvPr/>
            </p:nvSpPr>
            <p:spPr>
              <a:xfrm>
                <a:off x="3763646" y="5950293"/>
                <a:ext cx="3745597" cy="741742"/>
              </a:xfrm>
              <a:prstGeom prst="rect">
                <a:avLst/>
              </a:prstGeom>
              <a:noFill/>
            </p:spPr>
            <p:txBody>
              <a:bodyPr wrap="squar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b="1" i="1" smtClean="0">
                        <a:solidFill>
                          <a:srgbClr val="C00000"/>
                        </a:solidFill>
                        <a:latin typeface="Cambria Math" panose="02040503050406030204" pitchFamily="18" charset="0"/>
                      </a:rPr>
                      <m:t>𝑴</m:t>
                    </m:r>
                  </m:oMath>
                </a14:m>
                <a:r>
                  <a:rPr lang="en-US" altLang="zh-CN" sz="2400" b="1">
                    <a:solidFill>
                      <a:srgbClr val="C00000"/>
                    </a:solidFill>
                  </a:rPr>
                  <a:t> </a:t>
                </a:r>
                <a:r>
                  <a:rPr lang="en-US" sz="2200" b="1">
                    <a:solidFill>
                      <a:srgbClr val="C00000"/>
                    </a:solidFill>
                    <a:latin typeface="+mn-lt"/>
                    <a:ea typeface="+mn-ea"/>
                  </a:rPr>
                  <a:t>&gt; 500,000 </a:t>
                </a:r>
                <a:r>
                  <a:rPr lang="en-US" sz="2200">
                    <a:solidFill>
                      <a:schemeClr val="tx1"/>
                    </a:solidFill>
                    <a:latin typeface="+mn-lt"/>
                    <a:ea typeface="+mn-ea"/>
                  </a:rPr>
                  <a:t>in Neoverse N1</a:t>
                </a:r>
              </a:p>
              <a:p>
                <a:pPr eaLnBrk="1" hangingPunct="1">
                  <a:lnSpc>
                    <a:spcPct val="90000"/>
                  </a:lnSpc>
                  <a:spcBef>
                    <a:spcPts val="0"/>
                  </a:spcBef>
                  <a:spcAft>
                    <a:spcPts val="600"/>
                  </a:spcAft>
                </a:pPr>
                <a14:m>
                  <m:oMath xmlns:m="http://schemas.openxmlformats.org/officeDocument/2006/math">
                    <m:r>
                      <a:rPr lang="en-US" altLang="zh-CN" sz="2400" b="1" i="1">
                        <a:solidFill>
                          <a:srgbClr val="C00000"/>
                        </a:solidFill>
                        <a:latin typeface="Cambria Math" panose="02040503050406030204" pitchFamily="18" charset="0"/>
                      </a:rPr>
                      <m:t>𝑴</m:t>
                    </m:r>
                  </m:oMath>
                </a14:m>
                <a:r>
                  <a:rPr lang="en-US" altLang="zh-CN" sz="2400" b="1">
                    <a:solidFill>
                      <a:srgbClr val="C00000"/>
                    </a:solidFill>
                  </a:rPr>
                  <a:t> </a:t>
                </a:r>
                <a:r>
                  <a:rPr lang="en-US" sz="2200" b="1">
                    <a:solidFill>
                      <a:srgbClr val="C00000"/>
                    </a:solidFill>
                  </a:rPr>
                  <a:t>&gt; 1,000,000 </a:t>
                </a:r>
                <a:r>
                  <a:rPr lang="en-US" sz="2200"/>
                  <a:t>in Cortex-A77</a:t>
                </a:r>
              </a:p>
            </p:txBody>
          </p:sp>
        </mc:Choice>
        <mc:Fallback xmlns="">
          <p:sp>
            <p:nvSpPr>
              <p:cNvPr id="71" name="TextBox 70">
                <a:extLst>
                  <a:ext uri="{FF2B5EF4-FFF2-40B4-BE49-F238E27FC236}">
                    <a16:creationId xmlns:a16="http://schemas.microsoft.com/office/drawing/2014/main" id="{2BC31214-98E7-FD4B-802E-B8D1726BE4C2}"/>
                  </a:ext>
                </a:extLst>
              </p:cNvPr>
              <p:cNvSpPr txBox="1">
                <a:spLocks noRot="1" noChangeAspect="1" noMove="1" noResize="1" noEditPoints="1" noAdjustHandles="1" noChangeArrowheads="1" noChangeShapeType="1" noTextEdit="1"/>
              </p:cNvSpPr>
              <p:nvPr/>
            </p:nvSpPr>
            <p:spPr>
              <a:xfrm>
                <a:off x="3763646" y="5950293"/>
                <a:ext cx="3745597" cy="741742"/>
              </a:xfrm>
              <a:prstGeom prst="rect">
                <a:avLst/>
              </a:prstGeom>
              <a:blipFill>
                <a:blip r:embed="rId14"/>
                <a:stretch>
                  <a:fillRect l="-2703" t="-13333" b="-20000"/>
                </a:stretch>
              </a:blipFill>
            </p:spPr>
            <p:txBody>
              <a:bodyPr/>
              <a:lstStyle/>
              <a:p>
                <a:r>
                  <a:rPr lang="en-CN">
                    <a:noFill/>
                  </a:rPr>
                  <a:t> </a:t>
                </a:r>
              </a:p>
            </p:txBody>
          </p:sp>
        </mc:Fallback>
      </mc:AlternateContent>
      <p:grpSp>
        <p:nvGrpSpPr>
          <p:cNvPr id="72" name="Group 71">
            <a:extLst>
              <a:ext uri="{FF2B5EF4-FFF2-40B4-BE49-F238E27FC236}">
                <a16:creationId xmlns:a16="http://schemas.microsoft.com/office/drawing/2014/main" id="{13B0A060-BB19-B24B-9015-2EAA594A8089}"/>
              </a:ext>
            </a:extLst>
          </p:cNvPr>
          <p:cNvGrpSpPr/>
          <p:nvPr/>
        </p:nvGrpSpPr>
        <p:grpSpPr>
          <a:xfrm>
            <a:off x="1393892" y="1165364"/>
            <a:ext cx="4505337" cy="1741526"/>
            <a:chOff x="1393892" y="1165364"/>
            <a:chExt cx="4505337" cy="1741526"/>
          </a:xfrm>
        </p:grpSpPr>
        <p:cxnSp>
          <p:nvCxnSpPr>
            <p:cNvPr id="73" name="Straight Arrow Connector 72">
              <a:extLst>
                <a:ext uri="{FF2B5EF4-FFF2-40B4-BE49-F238E27FC236}">
                  <a16:creationId xmlns:a16="http://schemas.microsoft.com/office/drawing/2014/main" id="{C3055991-3C6B-4540-95D2-1CA631E44F1F}"/>
                </a:ext>
              </a:extLst>
            </p:cNvPr>
            <p:cNvCxnSpPr>
              <a:cxnSpLocks/>
            </p:cNvCxnSpPr>
            <p:nvPr/>
          </p:nvCxnSpPr>
          <p:spPr>
            <a:xfrm>
              <a:off x="1393892" y="1694613"/>
              <a:ext cx="178838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A46F84D-DB22-DB4E-A0D2-B0A7F0A81219}"/>
                </a:ext>
              </a:extLst>
            </p:cNvPr>
            <p:cNvSpPr txBox="1"/>
            <p:nvPr/>
          </p:nvSpPr>
          <p:spPr>
            <a:xfrm>
              <a:off x="3347688" y="1573285"/>
              <a:ext cx="60856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b="1" kern="1200">
                  <a:latin typeface="+mn-lt"/>
                  <a:ea typeface="+mn-ea"/>
                  <a:cs typeface="+mn-cs"/>
                </a:rPr>
                <a:t>cycle0</a:t>
              </a:r>
            </a:p>
          </p:txBody>
        </p:sp>
        <p:sp>
          <p:nvSpPr>
            <p:cNvPr id="75" name="TextBox 74">
              <a:extLst>
                <a:ext uri="{FF2B5EF4-FFF2-40B4-BE49-F238E27FC236}">
                  <a16:creationId xmlns:a16="http://schemas.microsoft.com/office/drawing/2014/main" id="{A7B96D64-31F3-2C4E-9C4A-243F43A64F30}"/>
                </a:ext>
              </a:extLst>
            </p:cNvPr>
            <p:cNvSpPr txBox="1"/>
            <p:nvPr/>
          </p:nvSpPr>
          <p:spPr>
            <a:xfrm>
              <a:off x="4158264" y="1165364"/>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A</a:t>
              </a:r>
            </a:p>
          </p:txBody>
        </p:sp>
        <p:sp>
          <p:nvSpPr>
            <p:cNvPr id="76" name="TextBox 75">
              <a:extLst>
                <a:ext uri="{FF2B5EF4-FFF2-40B4-BE49-F238E27FC236}">
                  <a16:creationId xmlns:a16="http://schemas.microsoft.com/office/drawing/2014/main" id="{32612399-9B74-6440-A471-BBA14A0C6DA2}"/>
                </a:ext>
              </a:extLst>
            </p:cNvPr>
            <p:cNvSpPr txBox="1"/>
            <p:nvPr/>
          </p:nvSpPr>
          <p:spPr>
            <a:xfrm>
              <a:off x="4512911" y="1173323"/>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B</a:t>
              </a:r>
            </a:p>
          </p:txBody>
        </p:sp>
        <p:sp>
          <p:nvSpPr>
            <p:cNvPr id="77" name="TextBox 76">
              <a:extLst>
                <a:ext uri="{FF2B5EF4-FFF2-40B4-BE49-F238E27FC236}">
                  <a16:creationId xmlns:a16="http://schemas.microsoft.com/office/drawing/2014/main" id="{F00F0A96-3094-A24C-B6A0-97400FB081CC}"/>
                </a:ext>
              </a:extLst>
            </p:cNvPr>
            <p:cNvSpPr txBox="1"/>
            <p:nvPr/>
          </p:nvSpPr>
          <p:spPr>
            <a:xfrm>
              <a:off x="4839929" y="1165364"/>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C</a:t>
              </a:r>
            </a:p>
          </p:txBody>
        </p:sp>
        <p:sp>
          <p:nvSpPr>
            <p:cNvPr id="78" name="TextBox 77">
              <a:extLst>
                <a:ext uri="{FF2B5EF4-FFF2-40B4-BE49-F238E27FC236}">
                  <a16:creationId xmlns:a16="http://schemas.microsoft.com/office/drawing/2014/main" id="{D2D213EC-691D-F848-B007-4CDFE3BBE487}"/>
                </a:ext>
              </a:extLst>
            </p:cNvPr>
            <p:cNvSpPr txBox="1"/>
            <p:nvPr/>
          </p:nvSpPr>
          <p:spPr>
            <a:xfrm>
              <a:off x="5206070" y="1165364"/>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D</a:t>
              </a:r>
            </a:p>
          </p:txBody>
        </p:sp>
        <p:sp>
          <p:nvSpPr>
            <p:cNvPr id="79" name="TextBox 78">
              <a:extLst>
                <a:ext uri="{FF2B5EF4-FFF2-40B4-BE49-F238E27FC236}">
                  <a16:creationId xmlns:a16="http://schemas.microsoft.com/office/drawing/2014/main" id="{4F8B67E0-23E8-5E4F-8564-73851C2A617B}"/>
                </a:ext>
              </a:extLst>
            </p:cNvPr>
            <p:cNvSpPr txBox="1"/>
            <p:nvPr/>
          </p:nvSpPr>
          <p:spPr>
            <a:xfrm>
              <a:off x="5600710" y="1173322"/>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E</a:t>
              </a:r>
            </a:p>
          </p:txBody>
        </p:sp>
        <p:cxnSp>
          <p:nvCxnSpPr>
            <p:cNvPr id="80" name="Straight Connector 79">
              <a:extLst>
                <a:ext uri="{FF2B5EF4-FFF2-40B4-BE49-F238E27FC236}">
                  <a16:creationId xmlns:a16="http://schemas.microsoft.com/office/drawing/2014/main" id="{D3B380BF-98D6-884A-BA16-3F970DC0A138}"/>
                </a:ext>
              </a:extLst>
            </p:cNvPr>
            <p:cNvCxnSpPr>
              <a:cxnSpLocks/>
            </p:cNvCxnSpPr>
            <p:nvPr/>
          </p:nvCxnSpPr>
          <p:spPr>
            <a:xfrm flipV="1">
              <a:off x="1405615" y="1682890"/>
              <a:ext cx="0" cy="122400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81" name="Picture 80" descr="A close up of a keyboard&#10;&#10;Description automatically generated">
              <a:extLst>
                <a:ext uri="{FF2B5EF4-FFF2-40B4-BE49-F238E27FC236}">
                  <a16:creationId xmlns:a16="http://schemas.microsoft.com/office/drawing/2014/main" id="{58C0FDFE-7A80-C64C-ADDA-4BA7B8578B4C}"/>
                </a:ext>
              </a:extLst>
            </p:cNvPr>
            <p:cNvPicPr>
              <a:picLocks noChangeAspect="1"/>
            </p:cNvPicPr>
            <p:nvPr/>
          </p:nvPicPr>
          <p:blipFill rotWithShape="1">
            <a:blip r:embed="rId3">
              <a:extLst>
                <a:ext uri="{28A0092B-C50C-407E-A947-70E740481C1C}">
                  <a14:useLocalDpi xmlns:a14="http://schemas.microsoft.com/office/drawing/2010/main" val="0"/>
                </a:ext>
              </a:extLst>
            </a:blip>
            <a:srcRect b="69208"/>
            <a:stretch/>
          </p:blipFill>
          <p:spPr>
            <a:xfrm>
              <a:off x="3950995" y="1444712"/>
              <a:ext cx="1948234" cy="473599"/>
            </a:xfrm>
            <a:prstGeom prst="rect">
              <a:avLst/>
            </a:prstGeom>
          </p:spPr>
        </p:pic>
      </p:grpSp>
    </p:spTree>
    <p:extLst>
      <p:ext uri="{BB962C8B-B14F-4D97-AF65-F5344CB8AC3E}">
        <p14:creationId xmlns:p14="http://schemas.microsoft.com/office/powerpoint/2010/main" val="123748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5" grpId="0"/>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3F8E01-4115-4B4D-9794-725870E0CAEB}"/>
              </a:ext>
            </a:extLst>
          </p:cNvPr>
          <p:cNvSpPr>
            <a:spLocks noGrp="1"/>
          </p:cNvSpPr>
          <p:nvPr>
            <p:ph type="title"/>
          </p:nvPr>
        </p:nvSpPr>
        <p:spPr/>
        <p:txBody>
          <a:bodyPr/>
          <a:lstStyle/>
          <a:p>
            <a:r>
              <a:rPr lang="en-CN" dirty="0"/>
              <a:t>Simple Key Ideas</a:t>
            </a:r>
          </a:p>
        </p:txBody>
      </p:sp>
      <p:sp>
        <p:nvSpPr>
          <p:cNvPr id="3" name="Content Placeholder 2">
            <a:extLst>
              <a:ext uri="{FF2B5EF4-FFF2-40B4-BE49-F238E27FC236}">
                <a16:creationId xmlns:a16="http://schemas.microsoft.com/office/drawing/2014/main" id="{DF2D0634-BC56-1A43-852A-BB3F45D2E35B}"/>
              </a:ext>
            </a:extLst>
          </p:cNvPr>
          <p:cNvSpPr>
            <a:spLocks noGrp="1"/>
          </p:cNvSpPr>
          <p:nvPr>
            <p:ph idx="1"/>
          </p:nvPr>
        </p:nvSpPr>
        <p:spPr>
          <a:xfrm>
            <a:off x="478800" y="1341620"/>
            <a:ext cx="11232000" cy="4778380"/>
          </a:xfrm>
        </p:spPr>
        <p:txBody>
          <a:bodyPr>
            <a:normAutofit/>
          </a:bodyPr>
          <a:lstStyle/>
          <a:p>
            <a:r>
              <a:rPr lang="en-US" altLang="zh-CN" b="1" dirty="0">
                <a:solidFill>
                  <a:srgbClr val="00B050"/>
                </a:solidFill>
              </a:rPr>
              <a:t>L</a:t>
            </a:r>
            <a:r>
              <a:rPr lang="en-US" b="1" dirty="0">
                <a:solidFill>
                  <a:srgbClr val="00B050"/>
                </a:solidFill>
              </a:rPr>
              <a:t>inear</a:t>
            </a:r>
            <a:r>
              <a:rPr lang="en-US" b="1" dirty="0">
                <a:solidFill>
                  <a:srgbClr val="333E48"/>
                </a:solidFill>
              </a:rPr>
              <a:t> </a:t>
            </a:r>
            <a:r>
              <a:rPr lang="en-US" dirty="0">
                <a:solidFill>
                  <a:srgbClr val="333E48"/>
                </a:solidFill>
              </a:rPr>
              <a:t>model</a:t>
            </a:r>
            <a:r>
              <a:rPr lang="en-US" b="1" dirty="0">
                <a:solidFill>
                  <a:srgbClr val="333E48"/>
                </a:solidFill>
              </a:rPr>
              <a:t> </a:t>
            </a:r>
            <a:r>
              <a:rPr lang="en-US" dirty="0">
                <a:solidFill>
                  <a:srgbClr val="333E48"/>
                </a:solidFill>
              </a:rPr>
              <a:t>can es</a:t>
            </a:r>
            <a:r>
              <a:rPr lang="en-US" altLang="zh-CN" dirty="0">
                <a:solidFill>
                  <a:srgbClr val="333E48"/>
                </a:solidFill>
              </a:rPr>
              <a:t>timate</a:t>
            </a:r>
            <a:r>
              <a:rPr lang="zh-CN" altLang="en-US" dirty="0">
                <a:solidFill>
                  <a:srgbClr val="333E48"/>
                </a:solidFill>
              </a:rPr>
              <a:t> </a:t>
            </a:r>
            <a:r>
              <a:rPr lang="en-US" altLang="zh-CN" dirty="0">
                <a:solidFill>
                  <a:srgbClr val="333E48"/>
                </a:solidFill>
              </a:rPr>
              <a:t>power</a:t>
            </a:r>
            <a:r>
              <a:rPr lang="zh-CN" altLang="en-US" dirty="0">
                <a:solidFill>
                  <a:srgbClr val="333E48"/>
                </a:solidFill>
              </a:rPr>
              <a:t> </a:t>
            </a:r>
            <a:r>
              <a:rPr lang="en-US" altLang="zh-CN" dirty="0">
                <a:solidFill>
                  <a:srgbClr val="333E48"/>
                </a:solidFill>
              </a:rPr>
              <a:t>accurately</a:t>
            </a:r>
          </a:p>
          <a:p>
            <a:r>
              <a:rPr lang="en-US" altLang="zh-CN" b="1" dirty="0">
                <a:solidFill>
                  <a:srgbClr val="00B050"/>
                </a:solidFill>
              </a:rPr>
              <a:t>Small</a:t>
            </a:r>
            <a:r>
              <a:rPr lang="zh-CN" altLang="en-US" b="1" dirty="0">
                <a:solidFill>
                  <a:srgbClr val="333E48"/>
                </a:solidFill>
              </a:rPr>
              <a:t> </a:t>
            </a:r>
            <a:r>
              <a:rPr lang="en-US" altLang="zh-CN" dirty="0">
                <a:solidFill>
                  <a:srgbClr val="333E48"/>
                </a:solidFill>
              </a:rPr>
              <a:t>portion</a:t>
            </a:r>
            <a:r>
              <a:rPr lang="zh-CN" altLang="en-US" dirty="0">
                <a:solidFill>
                  <a:srgbClr val="333E48"/>
                </a:solidFill>
              </a:rPr>
              <a:t> </a:t>
            </a:r>
            <a:r>
              <a:rPr lang="en-US" altLang="zh-CN" dirty="0">
                <a:solidFill>
                  <a:srgbClr val="333E48"/>
                </a:solidFill>
              </a:rPr>
              <a:t>of</a:t>
            </a:r>
            <a:r>
              <a:rPr lang="zh-CN" altLang="en-US" dirty="0">
                <a:solidFill>
                  <a:srgbClr val="333E48"/>
                </a:solidFill>
              </a:rPr>
              <a:t> </a:t>
            </a:r>
            <a:r>
              <a:rPr lang="en-US" altLang="zh-CN" dirty="0">
                <a:solidFill>
                  <a:srgbClr val="333E48"/>
                </a:solidFill>
              </a:rPr>
              <a:t>signals (proxies)</a:t>
            </a:r>
            <a:r>
              <a:rPr lang="zh-CN" altLang="en-US" dirty="0">
                <a:solidFill>
                  <a:srgbClr val="333E48"/>
                </a:solidFill>
              </a:rPr>
              <a:t> </a:t>
            </a:r>
            <a:r>
              <a:rPr lang="en-US" altLang="zh-CN" dirty="0">
                <a:solidFill>
                  <a:srgbClr val="333E48"/>
                </a:solidFill>
              </a:rPr>
              <a:t>can</a:t>
            </a:r>
            <a:r>
              <a:rPr lang="zh-CN" altLang="en-US" dirty="0">
                <a:solidFill>
                  <a:srgbClr val="333E48"/>
                </a:solidFill>
              </a:rPr>
              <a:t> </a:t>
            </a:r>
            <a:r>
              <a:rPr lang="en-US" altLang="zh-CN" dirty="0">
                <a:solidFill>
                  <a:srgbClr val="333E48"/>
                </a:solidFill>
              </a:rPr>
              <a:t>provide</a:t>
            </a:r>
            <a:r>
              <a:rPr lang="zh-CN" altLang="en-US" dirty="0">
                <a:solidFill>
                  <a:srgbClr val="333E48"/>
                </a:solidFill>
              </a:rPr>
              <a:t> </a:t>
            </a:r>
            <a:r>
              <a:rPr lang="en-US" altLang="zh-CN" dirty="0">
                <a:solidFill>
                  <a:srgbClr val="333E48"/>
                </a:solidFill>
              </a:rPr>
              <a:t>enough</a:t>
            </a:r>
            <a:r>
              <a:rPr lang="zh-CN" altLang="en-US" dirty="0">
                <a:solidFill>
                  <a:srgbClr val="333E48"/>
                </a:solidFill>
              </a:rPr>
              <a:t> </a:t>
            </a:r>
            <a:r>
              <a:rPr lang="en-US" altLang="zh-CN" dirty="0">
                <a:solidFill>
                  <a:srgbClr val="333E48"/>
                </a:solidFill>
              </a:rPr>
              <a:t>information</a:t>
            </a:r>
            <a:endParaRPr lang="en-US" altLang="zh-CN" sz="1200" i="1" u="sng" dirty="0">
              <a:solidFill>
                <a:srgbClr val="333E48"/>
              </a:solidFill>
            </a:endParaRPr>
          </a:p>
          <a:p>
            <a:pPr marL="414655" lvl="1" indent="0">
              <a:buNone/>
            </a:pPr>
            <a:endParaRPr lang="en-US" altLang="zh-CN" sz="1200" i="1" u="sng" dirty="0">
              <a:solidFill>
                <a:schemeClr val="tx1"/>
              </a:solidFill>
            </a:endParaRPr>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35FCF44E-0876-DE48-8A7E-F05529E687DD}"/>
                  </a:ext>
                </a:extLst>
              </p:cNvPr>
              <p:cNvSpPr txBox="1">
                <a:spLocks/>
              </p:cNvSpPr>
              <p:nvPr/>
            </p:nvSpPr>
            <p:spPr>
              <a:xfrm>
                <a:off x="735416" y="5060073"/>
                <a:ext cx="4249201"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r>
                  <a:rPr lang="en-US" altLang="zh-CN">
                    <a:solidFill>
                      <a:schemeClr val="tx1"/>
                    </a:solidFill>
                  </a:rPr>
                  <a:t>Linear model with </a:t>
                </a:r>
                <a14:m>
                  <m:oMath xmlns:m="http://schemas.openxmlformats.org/officeDocument/2006/math">
                    <m:r>
                      <a:rPr lang="en-US" altLang="zh-CN" b="1" i="1" smtClean="0">
                        <a:solidFill>
                          <a:schemeClr val="tx1"/>
                        </a:solidFill>
                        <a:latin typeface="Cambria Math" panose="02040503050406030204" pitchFamily="18" charset="0"/>
                      </a:rPr>
                      <m:t>𝑴</m:t>
                    </m:r>
                  </m:oMath>
                </a14:m>
                <a:r>
                  <a:rPr lang="en-US" altLang="zh-CN">
                    <a:solidFill>
                      <a:schemeClr val="tx1"/>
                    </a:solidFill>
                  </a:rPr>
                  <a:t> RTL signals</a:t>
                </a:r>
              </a:p>
              <a:p>
                <a:pPr marL="0" indent="0" algn="ctr">
                  <a:buFont typeface="Arial" charset="0"/>
                  <a:buNone/>
                </a:pPr>
                <a:r>
                  <a:rPr lang="en-US" altLang="zh-CN">
                    <a:solidFill>
                      <a:schemeClr val="tx1"/>
                    </a:solidFill>
                  </a:rPr>
                  <a:t> </a:t>
                </a:r>
                <a14:m>
                  <m:oMath xmlns:m="http://schemas.openxmlformats.org/officeDocument/2006/math">
                    <m:r>
                      <a:rPr lang="en-US" altLang="zh-CN" i="1" smtClean="0">
                        <a:solidFill>
                          <a:schemeClr val="tx1"/>
                        </a:solidFill>
                        <a:latin typeface="Cambria Math" panose="02040503050406030204" pitchFamily="18" charset="0"/>
                      </a:rPr>
                      <m:t>𝑃</m:t>
                    </m:r>
                    <m:r>
                      <a:rPr lang="en-US" altLang="zh-CN" i="1" smtClean="0">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smtClean="0">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b="1" i="1" smtClean="0">
                            <a:solidFill>
                              <a:schemeClr val="tx1"/>
                            </a:solidFill>
                            <a:latin typeface="Cambria Math" panose="02040503050406030204" pitchFamily="18" charset="0"/>
                          </a:rPr>
                          <m:t>𝑴</m:t>
                        </m:r>
                      </m:sup>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smtClean="0">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r>
                              <a:rPr lang="en-US" altLang="zh-CN" b="0" i="1" smtClean="0">
                                <a:solidFill>
                                  <a:schemeClr val="tx1"/>
                                </a:solidFill>
                                <a:latin typeface="Cambria Math" panose="02040503050406030204" pitchFamily="18" charset="0"/>
                              </a:rPr>
                              <m:t>′</m:t>
                            </m:r>
                          </m:e>
                          <m:sub>
                            <m:r>
                              <a:rPr lang="en-US" altLang="zh-CN" i="1" smtClean="0">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26" name="Content Placeholder 2">
                <a:extLst>
                  <a:ext uri="{FF2B5EF4-FFF2-40B4-BE49-F238E27FC236}">
                    <a16:creationId xmlns:a16="http://schemas.microsoft.com/office/drawing/2014/main" id="{35FCF44E-0876-DE48-8A7E-F05529E687DD}"/>
                  </a:ext>
                </a:extLst>
              </p:cNvPr>
              <p:cNvSpPr txBox="1">
                <a:spLocks noRot="1" noChangeAspect="1" noMove="1" noResize="1" noEditPoints="1" noAdjustHandles="1" noChangeArrowheads="1" noChangeShapeType="1" noTextEdit="1"/>
              </p:cNvSpPr>
              <p:nvPr/>
            </p:nvSpPr>
            <p:spPr>
              <a:xfrm>
                <a:off x="735416" y="5060073"/>
                <a:ext cx="4249201" cy="548421"/>
              </a:xfrm>
              <a:prstGeom prst="rect">
                <a:avLst/>
              </a:prstGeom>
              <a:blipFill>
                <a:blip r:embed="rId3"/>
                <a:stretch>
                  <a:fillRect l="-1493" t="-31818" r="-1194" b="-220455"/>
                </a:stretch>
              </a:blipFill>
            </p:spPr>
            <p:txBody>
              <a:bodyPr/>
              <a:lstStyle/>
              <a:p>
                <a:r>
                  <a:rPr lang="en-CN">
                    <a:noFill/>
                  </a:rPr>
                  <a:t> </a:t>
                </a:r>
              </a:p>
            </p:txBody>
          </p:sp>
        </mc:Fallback>
      </mc:AlternateContent>
      <p:grpSp>
        <p:nvGrpSpPr>
          <p:cNvPr id="5" name="Group 4">
            <a:extLst>
              <a:ext uri="{FF2B5EF4-FFF2-40B4-BE49-F238E27FC236}">
                <a16:creationId xmlns:a16="http://schemas.microsoft.com/office/drawing/2014/main" id="{2C6DE673-80AB-4A43-ADDF-8756A26D0A80}"/>
              </a:ext>
            </a:extLst>
          </p:cNvPr>
          <p:cNvGrpSpPr/>
          <p:nvPr/>
        </p:nvGrpSpPr>
        <p:grpSpPr>
          <a:xfrm>
            <a:off x="385934" y="3077388"/>
            <a:ext cx="4233571" cy="1775085"/>
            <a:chOff x="601520" y="3121992"/>
            <a:chExt cx="4233571" cy="1775085"/>
          </a:xfrm>
        </p:grpSpPr>
        <p:sp>
          <p:nvSpPr>
            <p:cNvPr id="17" name="TextBox 16">
              <a:extLst>
                <a:ext uri="{FF2B5EF4-FFF2-40B4-BE49-F238E27FC236}">
                  <a16:creationId xmlns:a16="http://schemas.microsoft.com/office/drawing/2014/main" id="{587B3A4B-1F7D-D94C-A27C-E177FC91113B}"/>
                </a:ext>
              </a:extLst>
            </p:cNvPr>
            <p:cNvSpPr txBox="1"/>
            <p:nvPr/>
          </p:nvSpPr>
          <p:spPr>
            <a:xfrm>
              <a:off x="601520" y="4183035"/>
              <a:ext cx="1362034" cy="3046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b="1">
                  <a:solidFill>
                    <a:srgbClr val="333E48"/>
                  </a:solidFill>
                  <a:latin typeface="+mn-lt"/>
                  <a:ea typeface="+mn-ea"/>
                </a:rPr>
                <a:t>E</a:t>
              </a:r>
              <a:r>
                <a:rPr lang="en-US" sz="2200" b="1" kern="1200">
                  <a:solidFill>
                    <a:srgbClr val="333E48"/>
                  </a:solidFill>
                  <a:latin typeface="+mn-lt"/>
                  <a:ea typeface="+mn-ea"/>
                  <a:cs typeface="+mn-cs"/>
                </a:rPr>
                <a:t>ach cycle:</a:t>
              </a:r>
            </a:p>
          </p:txBody>
        </p:sp>
        <p:sp>
          <p:nvSpPr>
            <p:cNvPr id="20" name="TextBox 19">
              <a:extLst>
                <a:ext uri="{FF2B5EF4-FFF2-40B4-BE49-F238E27FC236}">
                  <a16:creationId xmlns:a16="http://schemas.microsoft.com/office/drawing/2014/main" id="{B2F57677-A50A-A142-B002-81A7FBCF2F2C}"/>
                </a:ext>
              </a:extLst>
            </p:cNvPr>
            <p:cNvSpPr txBox="1"/>
            <p:nvPr/>
          </p:nvSpPr>
          <p:spPr>
            <a:xfrm>
              <a:off x="2216004" y="3805440"/>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A</a:t>
              </a:r>
            </a:p>
          </p:txBody>
        </p:sp>
        <p:sp>
          <p:nvSpPr>
            <p:cNvPr id="21" name="TextBox 20">
              <a:extLst>
                <a:ext uri="{FF2B5EF4-FFF2-40B4-BE49-F238E27FC236}">
                  <a16:creationId xmlns:a16="http://schemas.microsoft.com/office/drawing/2014/main" id="{3F70488F-0577-C94A-AEA6-0E64269A018A}"/>
                </a:ext>
              </a:extLst>
            </p:cNvPr>
            <p:cNvSpPr txBox="1"/>
            <p:nvPr/>
          </p:nvSpPr>
          <p:spPr>
            <a:xfrm>
              <a:off x="2570651" y="3813399"/>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B</a:t>
              </a:r>
            </a:p>
          </p:txBody>
        </p:sp>
        <p:sp>
          <p:nvSpPr>
            <p:cNvPr id="22" name="TextBox 21">
              <a:extLst>
                <a:ext uri="{FF2B5EF4-FFF2-40B4-BE49-F238E27FC236}">
                  <a16:creationId xmlns:a16="http://schemas.microsoft.com/office/drawing/2014/main" id="{7C6BD369-5E26-A14F-917A-8EF750ED724F}"/>
                </a:ext>
              </a:extLst>
            </p:cNvPr>
            <p:cNvSpPr txBox="1"/>
            <p:nvPr/>
          </p:nvSpPr>
          <p:spPr>
            <a:xfrm>
              <a:off x="2897669" y="3805440"/>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C</a:t>
              </a:r>
            </a:p>
          </p:txBody>
        </p:sp>
        <p:sp>
          <p:nvSpPr>
            <p:cNvPr id="23" name="TextBox 22">
              <a:extLst>
                <a:ext uri="{FF2B5EF4-FFF2-40B4-BE49-F238E27FC236}">
                  <a16:creationId xmlns:a16="http://schemas.microsoft.com/office/drawing/2014/main" id="{30B59ACF-8F86-5241-8132-F190A87B2E67}"/>
                </a:ext>
              </a:extLst>
            </p:cNvPr>
            <p:cNvSpPr txBox="1"/>
            <p:nvPr/>
          </p:nvSpPr>
          <p:spPr>
            <a:xfrm>
              <a:off x="3263810" y="3805440"/>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D</a:t>
              </a:r>
            </a:p>
          </p:txBody>
        </p:sp>
        <p:sp>
          <p:nvSpPr>
            <p:cNvPr id="24" name="TextBox 23">
              <a:extLst>
                <a:ext uri="{FF2B5EF4-FFF2-40B4-BE49-F238E27FC236}">
                  <a16:creationId xmlns:a16="http://schemas.microsoft.com/office/drawing/2014/main" id="{AD931AD7-39A6-2849-9934-0207BE0B021C}"/>
                </a:ext>
              </a:extLst>
            </p:cNvPr>
            <p:cNvSpPr txBox="1"/>
            <p:nvPr/>
          </p:nvSpPr>
          <p:spPr>
            <a:xfrm>
              <a:off x="3658450" y="3813398"/>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chemeClr val="accent1"/>
                  </a:solidFill>
                  <a:latin typeface="+mn-lt"/>
                  <a:ea typeface="+mn-ea"/>
                  <a:cs typeface="+mn-cs"/>
                </a:rPr>
                <a:t>E</a:t>
              </a:r>
            </a:p>
          </p:txBody>
        </p:sp>
        <p:pic>
          <p:nvPicPr>
            <p:cNvPr id="25" name="Picture 24" descr="A close up of a keyboard&#10;&#10;Description automatically generated">
              <a:extLst>
                <a:ext uri="{FF2B5EF4-FFF2-40B4-BE49-F238E27FC236}">
                  <a16:creationId xmlns:a16="http://schemas.microsoft.com/office/drawing/2014/main" id="{75799C39-448E-C845-AD4C-BAABBF8954DC}"/>
                </a:ext>
              </a:extLst>
            </p:cNvPr>
            <p:cNvPicPr>
              <a:picLocks noChangeAspect="1"/>
            </p:cNvPicPr>
            <p:nvPr/>
          </p:nvPicPr>
          <p:blipFill rotWithShape="1">
            <a:blip r:embed="rId4">
              <a:extLst>
                <a:ext uri="{28A0092B-C50C-407E-A947-70E740481C1C}">
                  <a14:useLocalDpi xmlns:a14="http://schemas.microsoft.com/office/drawing/2010/main" val="0"/>
                </a:ext>
              </a:extLst>
            </a:blip>
            <a:srcRect b="67617"/>
            <a:stretch/>
          </p:blipFill>
          <p:spPr>
            <a:xfrm>
              <a:off x="2008735" y="4084785"/>
              <a:ext cx="1948234" cy="49808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71E84F6-9FF8-D747-92A2-7F44B439B106}"/>
                    </a:ext>
                  </a:extLst>
                </p:cNvPr>
                <p:cNvSpPr txBox="1"/>
                <p:nvPr/>
              </p:nvSpPr>
              <p:spPr>
                <a:xfrm>
                  <a:off x="2950995" y="3121992"/>
                  <a:ext cx="1172885" cy="332399"/>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i="1">
                          <a:latin typeface="Cambria Math" panose="02040503050406030204" pitchFamily="18" charset="0"/>
                        </a:rPr>
                        <m:t>𝑀</m:t>
                      </m:r>
                    </m:oMath>
                  </a14:m>
                  <a:r>
                    <a:rPr lang="en-US" altLang="zh-CN" sz="2400"/>
                    <a:t> </a:t>
                  </a:r>
                  <a:r>
                    <a:rPr lang="en-US" sz="2400"/>
                    <a:t>signals</a:t>
                  </a:r>
                </a:p>
              </p:txBody>
            </p:sp>
          </mc:Choice>
          <mc:Fallback xmlns="">
            <p:sp>
              <p:nvSpPr>
                <p:cNvPr id="27" name="TextBox 26">
                  <a:extLst>
                    <a:ext uri="{FF2B5EF4-FFF2-40B4-BE49-F238E27FC236}">
                      <a16:creationId xmlns:a16="http://schemas.microsoft.com/office/drawing/2014/main" id="{C71E84F6-9FF8-D747-92A2-7F44B439B106}"/>
                    </a:ext>
                  </a:extLst>
                </p:cNvPr>
                <p:cNvSpPr txBox="1">
                  <a:spLocks noRot="1" noChangeAspect="1" noMove="1" noResize="1" noEditPoints="1" noAdjustHandles="1" noChangeArrowheads="1" noChangeShapeType="1" noTextEdit="1"/>
                </p:cNvSpPr>
                <p:nvPr/>
              </p:nvSpPr>
              <p:spPr>
                <a:xfrm>
                  <a:off x="2950995" y="3121992"/>
                  <a:ext cx="1172885" cy="332399"/>
                </a:xfrm>
                <a:prstGeom prst="rect">
                  <a:avLst/>
                </a:prstGeom>
                <a:blipFill>
                  <a:blip r:embed="rId5"/>
                  <a:stretch>
                    <a:fillRect l="-8602" t="-37037" r="-15054" b="-5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A85F260-223E-7B40-9120-F48774E9A9F6}"/>
                    </a:ext>
                  </a:extLst>
                </p:cNvPr>
                <p:cNvSpPr txBox="1"/>
                <p:nvPr/>
              </p:nvSpPr>
              <p:spPr>
                <a:xfrm>
                  <a:off x="4060663" y="4065754"/>
                  <a:ext cx="581891" cy="409343"/>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oMath>
                    </m:oMathPara>
                  </a14:m>
                  <a:endParaRPr lang="en-US" sz="2200" kern="1200">
                    <a:solidFill>
                      <a:schemeClr val="tx2"/>
                    </a:solidFill>
                    <a:latin typeface="+mn-lt"/>
                    <a:ea typeface="+mn-ea"/>
                    <a:cs typeface="+mn-cs"/>
                  </a:endParaRPr>
                </a:p>
              </p:txBody>
            </p:sp>
          </mc:Choice>
          <mc:Fallback xmlns="">
            <p:sp>
              <p:nvSpPr>
                <p:cNvPr id="28" name="TextBox 27">
                  <a:extLst>
                    <a:ext uri="{FF2B5EF4-FFF2-40B4-BE49-F238E27FC236}">
                      <a16:creationId xmlns:a16="http://schemas.microsoft.com/office/drawing/2014/main" id="{EA85F260-223E-7B40-9120-F48774E9A9F6}"/>
                    </a:ext>
                  </a:extLst>
                </p:cNvPr>
                <p:cNvSpPr txBox="1">
                  <a:spLocks noRot="1" noChangeAspect="1" noMove="1" noResize="1" noEditPoints="1" noAdjustHandles="1" noChangeArrowheads="1" noChangeShapeType="1" noTextEdit="1"/>
                </p:cNvSpPr>
                <p:nvPr/>
              </p:nvSpPr>
              <p:spPr>
                <a:xfrm>
                  <a:off x="4060663" y="4065754"/>
                  <a:ext cx="581891" cy="409343"/>
                </a:xfrm>
                <a:prstGeom prst="rect">
                  <a:avLst/>
                </a:prstGeom>
                <a:blipFill>
                  <a:blip r:embed="rId7"/>
                  <a:stretch>
                    <a:fillRect/>
                  </a:stretch>
                </a:blipFill>
              </p:spPr>
              <p:txBody>
                <a:bodyPr/>
                <a:lstStyle/>
                <a:p>
                  <a:r>
                    <a:rPr lang="en-US">
                      <a:noFill/>
                    </a:rPr>
                    <a:t> </a:t>
                  </a:r>
                </a:p>
              </p:txBody>
            </p:sp>
          </mc:Fallback>
        </mc:AlternateContent>
        <p:sp>
          <p:nvSpPr>
            <p:cNvPr id="11" name="Left Brace 10">
              <a:extLst>
                <a:ext uri="{FF2B5EF4-FFF2-40B4-BE49-F238E27FC236}">
                  <a16:creationId xmlns:a16="http://schemas.microsoft.com/office/drawing/2014/main" id="{830122FF-7B98-5340-A2FA-62594CC247B2}"/>
                </a:ext>
              </a:extLst>
            </p:cNvPr>
            <p:cNvSpPr/>
            <p:nvPr/>
          </p:nvSpPr>
          <p:spPr>
            <a:xfrm rot="5400000">
              <a:off x="3217242" y="2265936"/>
              <a:ext cx="409341" cy="2826356"/>
            </a:xfrm>
            <a:prstGeom prst="leftBrace">
              <a:avLst>
                <a:gd name="adj1" fmla="val 51437"/>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82A90ED2-0EB5-204C-8A40-E9A7F2151634}"/>
                    </a:ext>
                  </a:extLst>
                </p:cNvPr>
                <p:cNvSpPr txBox="1">
                  <a:spLocks/>
                </p:cNvSpPr>
                <p:nvPr/>
              </p:nvSpPr>
              <p:spPr>
                <a:xfrm>
                  <a:off x="2112369"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1</m:t>
                            </m:r>
                          </m:sub>
                        </m:sSub>
                      </m:oMath>
                    </m:oMathPara>
                  </a14:m>
                  <a:endParaRPr lang="en-US" altLang="zh-CN" sz="2100">
                    <a:solidFill>
                      <a:schemeClr val="tx1"/>
                    </a:solidFill>
                  </a:endParaRPr>
                </a:p>
              </p:txBody>
            </p:sp>
          </mc:Choice>
          <mc:Fallback xmlns="">
            <p:sp>
              <p:nvSpPr>
                <p:cNvPr id="29" name="Content Placeholder 2">
                  <a:extLst>
                    <a:ext uri="{FF2B5EF4-FFF2-40B4-BE49-F238E27FC236}">
                      <a16:creationId xmlns:a16="http://schemas.microsoft.com/office/drawing/2014/main" id="{82A90ED2-0EB5-204C-8A40-E9A7F2151634}"/>
                    </a:ext>
                  </a:extLst>
                </p:cNvPr>
                <p:cNvSpPr txBox="1">
                  <a:spLocks noRot="1" noChangeAspect="1" noMove="1" noResize="1" noEditPoints="1" noAdjustHandles="1" noChangeArrowheads="1" noChangeShapeType="1" noTextEdit="1"/>
                </p:cNvSpPr>
                <p:nvPr/>
              </p:nvSpPr>
              <p:spPr>
                <a:xfrm>
                  <a:off x="2112369" y="4487734"/>
                  <a:ext cx="385204" cy="409343"/>
                </a:xfrm>
                <a:prstGeom prst="rect">
                  <a:avLst/>
                </a:prstGeom>
                <a:blipFill>
                  <a:blip r:embed="rId8"/>
                  <a:stretch>
                    <a:fillRect l="-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B0513F0-A8C4-794F-AF89-F90C129DE52D}"/>
                    </a:ext>
                  </a:extLst>
                </p:cNvPr>
                <p:cNvSpPr txBox="1">
                  <a:spLocks/>
                </p:cNvSpPr>
                <p:nvPr/>
              </p:nvSpPr>
              <p:spPr>
                <a:xfrm>
                  <a:off x="2459343"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2</m:t>
                            </m:r>
                          </m:sub>
                        </m:sSub>
                      </m:oMath>
                    </m:oMathPara>
                  </a14:m>
                  <a:endParaRPr lang="en-US" altLang="zh-CN" sz="2100">
                    <a:solidFill>
                      <a:schemeClr val="tx1"/>
                    </a:solidFill>
                  </a:endParaRPr>
                </a:p>
              </p:txBody>
            </p:sp>
          </mc:Choice>
          <mc:Fallback xmlns="">
            <p:sp>
              <p:nvSpPr>
                <p:cNvPr id="30" name="Content Placeholder 2">
                  <a:extLst>
                    <a:ext uri="{FF2B5EF4-FFF2-40B4-BE49-F238E27FC236}">
                      <a16:creationId xmlns:a16="http://schemas.microsoft.com/office/drawing/2014/main" id="{0B0513F0-A8C4-794F-AF89-F90C129DE52D}"/>
                    </a:ext>
                  </a:extLst>
                </p:cNvPr>
                <p:cNvSpPr txBox="1">
                  <a:spLocks noRot="1" noChangeAspect="1" noMove="1" noResize="1" noEditPoints="1" noAdjustHandles="1" noChangeArrowheads="1" noChangeShapeType="1" noTextEdit="1"/>
                </p:cNvSpPr>
                <p:nvPr/>
              </p:nvSpPr>
              <p:spPr>
                <a:xfrm>
                  <a:off x="2459343" y="4487734"/>
                  <a:ext cx="385204" cy="409343"/>
                </a:xfrm>
                <a:prstGeom prst="rect">
                  <a:avLst/>
                </a:prstGeom>
                <a:blipFill>
                  <a:blip r:embed="rId9"/>
                  <a:stretch>
                    <a:fillRect l="-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906A57A8-5AE9-8948-9801-435C530D876F}"/>
                    </a:ext>
                  </a:extLst>
                </p:cNvPr>
                <p:cNvSpPr txBox="1">
                  <a:spLocks/>
                </p:cNvSpPr>
                <p:nvPr/>
              </p:nvSpPr>
              <p:spPr>
                <a:xfrm>
                  <a:off x="2825567"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3</m:t>
                            </m:r>
                          </m:sub>
                        </m:sSub>
                      </m:oMath>
                    </m:oMathPara>
                  </a14:m>
                  <a:endParaRPr lang="en-US" altLang="zh-CN" sz="2100">
                    <a:solidFill>
                      <a:schemeClr val="tx1"/>
                    </a:solidFill>
                  </a:endParaRPr>
                </a:p>
              </p:txBody>
            </p:sp>
          </mc:Choice>
          <mc:Fallback xmlns="">
            <p:sp>
              <p:nvSpPr>
                <p:cNvPr id="31" name="Content Placeholder 2">
                  <a:extLst>
                    <a:ext uri="{FF2B5EF4-FFF2-40B4-BE49-F238E27FC236}">
                      <a16:creationId xmlns:a16="http://schemas.microsoft.com/office/drawing/2014/main" id="{906A57A8-5AE9-8948-9801-435C530D876F}"/>
                    </a:ext>
                  </a:extLst>
                </p:cNvPr>
                <p:cNvSpPr txBox="1">
                  <a:spLocks noRot="1" noChangeAspect="1" noMove="1" noResize="1" noEditPoints="1" noAdjustHandles="1" noChangeArrowheads="1" noChangeShapeType="1" noTextEdit="1"/>
                </p:cNvSpPr>
                <p:nvPr/>
              </p:nvSpPr>
              <p:spPr>
                <a:xfrm>
                  <a:off x="2825567" y="4487734"/>
                  <a:ext cx="385204" cy="409343"/>
                </a:xfrm>
                <a:prstGeom prst="rect">
                  <a:avLst/>
                </a:prstGeom>
                <a:blipFill>
                  <a:blip r:embed="rId10"/>
                  <a:stretch>
                    <a:fillRect l="-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6F28ADF9-86C9-BB43-89A0-C18181961A8B}"/>
                    </a:ext>
                  </a:extLst>
                </p:cNvPr>
                <p:cNvSpPr txBox="1">
                  <a:spLocks/>
                </p:cNvSpPr>
                <p:nvPr/>
              </p:nvSpPr>
              <p:spPr>
                <a:xfrm>
                  <a:off x="3190604"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4</m:t>
                            </m:r>
                          </m:sub>
                        </m:sSub>
                      </m:oMath>
                    </m:oMathPara>
                  </a14:m>
                  <a:endParaRPr lang="en-US" altLang="zh-CN" sz="2100">
                    <a:solidFill>
                      <a:schemeClr val="tx1"/>
                    </a:solidFill>
                  </a:endParaRPr>
                </a:p>
              </p:txBody>
            </p:sp>
          </mc:Choice>
          <mc:Fallback xmlns="">
            <p:sp>
              <p:nvSpPr>
                <p:cNvPr id="32" name="Content Placeholder 2">
                  <a:extLst>
                    <a:ext uri="{FF2B5EF4-FFF2-40B4-BE49-F238E27FC236}">
                      <a16:creationId xmlns:a16="http://schemas.microsoft.com/office/drawing/2014/main" id="{6F28ADF9-86C9-BB43-89A0-C18181961A8B}"/>
                    </a:ext>
                  </a:extLst>
                </p:cNvPr>
                <p:cNvSpPr txBox="1">
                  <a:spLocks noRot="1" noChangeAspect="1" noMove="1" noResize="1" noEditPoints="1" noAdjustHandles="1" noChangeArrowheads="1" noChangeShapeType="1" noTextEdit="1"/>
                </p:cNvSpPr>
                <p:nvPr/>
              </p:nvSpPr>
              <p:spPr>
                <a:xfrm>
                  <a:off x="3190604" y="4487734"/>
                  <a:ext cx="385204" cy="409343"/>
                </a:xfrm>
                <a:prstGeom prst="rect">
                  <a:avLst/>
                </a:prstGeom>
                <a:blipFill>
                  <a:blip r:embed="rId11"/>
                  <a:stretch>
                    <a:fillRect l="-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4E51398F-7E42-1B4F-9F30-18F84B47D563}"/>
                    </a:ext>
                  </a:extLst>
                </p:cNvPr>
                <p:cNvSpPr txBox="1">
                  <a:spLocks/>
                </p:cNvSpPr>
                <p:nvPr/>
              </p:nvSpPr>
              <p:spPr>
                <a:xfrm>
                  <a:off x="3548120" y="4487734"/>
                  <a:ext cx="385204"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100" i="1" smtClean="0">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5</m:t>
                            </m:r>
                          </m:sub>
                        </m:sSub>
                      </m:oMath>
                    </m:oMathPara>
                  </a14:m>
                  <a:endParaRPr lang="en-US" altLang="zh-CN" sz="2100">
                    <a:solidFill>
                      <a:schemeClr val="tx1"/>
                    </a:solidFill>
                  </a:endParaRPr>
                </a:p>
              </p:txBody>
            </p:sp>
          </mc:Choice>
          <mc:Fallback xmlns="">
            <p:sp>
              <p:nvSpPr>
                <p:cNvPr id="33" name="Content Placeholder 2">
                  <a:extLst>
                    <a:ext uri="{FF2B5EF4-FFF2-40B4-BE49-F238E27FC236}">
                      <a16:creationId xmlns:a16="http://schemas.microsoft.com/office/drawing/2014/main" id="{4E51398F-7E42-1B4F-9F30-18F84B47D563}"/>
                    </a:ext>
                  </a:extLst>
                </p:cNvPr>
                <p:cNvSpPr txBox="1">
                  <a:spLocks noRot="1" noChangeAspect="1" noMove="1" noResize="1" noEditPoints="1" noAdjustHandles="1" noChangeArrowheads="1" noChangeShapeType="1" noTextEdit="1"/>
                </p:cNvSpPr>
                <p:nvPr/>
              </p:nvSpPr>
              <p:spPr>
                <a:xfrm>
                  <a:off x="3548120" y="4487734"/>
                  <a:ext cx="385204" cy="409343"/>
                </a:xfrm>
                <a:prstGeom prst="rect">
                  <a:avLst/>
                </a:prstGeom>
                <a:blipFill>
                  <a:blip r:embed="rId12"/>
                  <a:stretch>
                    <a:fillRect l="-15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FB4A895A-17E3-3B45-B6F8-B6748967E5F0}"/>
                  </a:ext>
                </a:extLst>
              </p:cNvPr>
              <p:cNvSpPr txBox="1">
                <a:spLocks/>
              </p:cNvSpPr>
              <p:nvPr/>
            </p:nvSpPr>
            <p:spPr>
              <a:xfrm>
                <a:off x="6481774" y="5060073"/>
                <a:ext cx="4955054"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r>
                  <a:rPr lang="en-US" altLang="zh-CN">
                    <a:solidFill>
                      <a:schemeClr val="tx1"/>
                    </a:solidFill>
                  </a:rPr>
                  <a:t>Linear model with </a:t>
                </a:r>
                <a14:m>
                  <m:oMath xmlns:m="http://schemas.openxmlformats.org/officeDocument/2006/math">
                    <m:r>
                      <a:rPr lang="en-US" altLang="zh-CN" b="1" i="1" smtClean="0">
                        <a:solidFill>
                          <a:srgbClr val="00B050"/>
                        </a:solidFill>
                        <a:latin typeface="Cambria Math" panose="02040503050406030204" pitchFamily="18" charset="0"/>
                      </a:rPr>
                      <m:t>𝑸</m:t>
                    </m:r>
                  </m:oMath>
                </a14:m>
                <a:r>
                  <a:rPr lang="en-US" altLang="zh-CN">
                    <a:solidFill>
                      <a:schemeClr val="tx1"/>
                    </a:solidFill>
                  </a:rPr>
                  <a:t> selected proxies </a:t>
                </a:r>
                <a14:m>
                  <m:oMath xmlns:m="http://schemas.openxmlformats.org/officeDocument/2006/math">
                    <m:r>
                      <a:rPr lang="en-US" altLang="zh-CN" i="1">
                        <a:solidFill>
                          <a:schemeClr val="tx1"/>
                        </a:solidFill>
                        <a:latin typeface="Cambria Math" panose="02040503050406030204" pitchFamily="18" charset="0"/>
                      </a:rPr>
                      <m:t>𝑃</m:t>
                    </m:r>
                    <m:r>
                      <a:rPr lang="en-US" altLang="zh-CN" i="1">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i="1" smtClean="0">
                            <a:solidFill>
                              <a:srgbClr val="00B050"/>
                            </a:solidFill>
                            <a:latin typeface="Cambria Math" panose="02040503050406030204" pitchFamily="18" charset="0"/>
                          </a:rPr>
                          <m:t>𝑸</m:t>
                        </m:r>
                      </m:sup>
                      <m:e>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e>
                          <m:sub>
                            <m:r>
                              <a:rPr lang="en-US" altLang="zh-CN" i="1">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34" name="Content Placeholder 2">
                <a:extLst>
                  <a:ext uri="{FF2B5EF4-FFF2-40B4-BE49-F238E27FC236}">
                    <a16:creationId xmlns:a16="http://schemas.microsoft.com/office/drawing/2014/main" id="{FB4A895A-17E3-3B45-B6F8-B6748967E5F0}"/>
                  </a:ext>
                </a:extLst>
              </p:cNvPr>
              <p:cNvSpPr txBox="1">
                <a:spLocks noRot="1" noChangeAspect="1" noMove="1" noResize="1" noEditPoints="1" noAdjustHandles="1" noChangeArrowheads="1" noChangeShapeType="1" noTextEdit="1"/>
              </p:cNvSpPr>
              <p:nvPr/>
            </p:nvSpPr>
            <p:spPr>
              <a:xfrm>
                <a:off x="6481774" y="5060073"/>
                <a:ext cx="4955054" cy="548421"/>
              </a:xfrm>
              <a:prstGeom prst="rect">
                <a:avLst/>
              </a:prstGeom>
              <a:blipFill>
                <a:blip r:embed="rId13"/>
                <a:stretch>
                  <a:fillRect t="-38636" r="-1535" b="-213636"/>
                </a:stretch>
              </a:blipFill>
            </p:spPr>
            <p:txBody>
              <a:bodyPr/>
              <a:lstStyle/>
              <a:p>
                <a:r>
                  <a:rPr lang="en-CN">
                    <a:noFill/>
                  </a:rPr>
                  <a:t> </a:t>
                </a:r>
              </a:p>
            </p:txBody>
          </p:sp>
        </mc:Fallback>
      </mc:AlternateContent>
      <p:grpSp>
        <p:nvGrpSpPr>
          <p:cNvPr id="6" name="Group 5">
            <a:extLst>
              <a:ext uri="{FF2B5EF4-FFF2-40B4-BE49-F238E27FC236}">
                <a16:creationId xmlns:a16="http://schemas.microsoft.com/office/drawing/2014/main" id="{97EFDF88-4FB6-D846-9A9F-212FAE842E5C}"/>
              </a:ext>
            </a:extLst>
          </p:cNvPr>
          <p:cNvGrpSpPr/>
          <p:nvPr/>
        </p:nvGrpSpPr>
        <p:grpSpPr>
          <a:xfrm>
            <a:off x="4977706" y="3322171"/>
            <a:ext cx="1049967" cy="1184442"/>
            <a:chOff x="5193292" y="3366775"/>
            <a:chExt cx="1049967" cy="1184442"/>
          </a:xfrm>
        </p:grpSpPr>
        <p:sp>
          <p:nvSpPr>
            <p:cNvPr id="50" name="Arrow: Right 76">
              <a:extLst>
                <a:ext uri="{FF2B5EF4-FFF2-40B4-BE49-F238E27FC236}">
                  <a16:creationId xmlns:a16="http://schemas.microsoft.com/office/drawing/2014/main" id="{A094A339-3F32-4941-9971-4A552F5BE711}"/>
                </a:ext>
              </a:extLst>
            </p:cNvPr>
            <p:cNvSpPr/>
            <p:nvPr/>
          </p:nvSpPr>
          <p:spPr>
            <a:xfrm>
              <a:off x="5446384" y="4091159"/>
              <a:ext cx="581892" cy="4600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D3AFF55-DCD5-C646-95DC-3E509327F0A9}"/>
                </a:ext>
              </a:extLst>
            </p:cNvPr>
            <p:cNvSpPr txBox="1"/>
            <p:nvPr/>
          </p:nvSpPr>
          <p:spPr>
            <a:xfrm>
              <a:off x="5193292" y="3366775"/>
              <a:ext cx="1049967" cy="686342"/>
            </a:xfrm>
            <a:prstGeom prst="rect">
              <a:avLst/>
            </a:prstGeom>
            <a:noFill/>
          </p:spPr>
          <p:txBody>
            <a:bodyPr wrap="none" lIns="0" tIns="0" rIns="0" bIns="0" rtlCol="0">
              <a:spAutoFit/>
            </a:bodyPr>
            <a:lstStyle/>
            <a:p>
              <a:pPr algn="ctr" eaLnBrk="1" hangingPunct="1">
                <a:lnSpc>
                  <a:spcPct val="90000"/>
                </a:lnSpc>
                <a:spcBef>
                  <a:spcPts val="0"/>
                </a:spcBef>
                <a:spcAft>
                  <a:spcPts val="600"/>
                </a:spcAft>
              </a:pPr>
              <a:r>
                <a:rPr lang="en-US" altLang="zh-CN" sz="2200" kern="1200">
                  <a:solidFill>
                    <a:schemeClr val="tx2"/>
                  </a:solidFill>
                  <a:latin typeface="+mn-lt"/>
                  <a:ea typeface="+mn-ea"/>
                  <a:cs typeface="+mn-cs"/>
                </a:rPr>
                <a:t>Auto-</a:t>
              </a:r>
            </a:p>
            <a:p>
              <a:pPr algn="ctr" eaLnBrk="1" hangingPunct="1">
                <a:lnSpc>
                  <a:spcPct val="90000"/>
                </a:lnSpc>
                <a:spcBef>
                  <a:spcPts val="0"/>
                </a:spcBef>
                <a:spcAft>
                  <a:spcPts val="600"/>
                </a:spcAft>
              </a:pPr>
              <a:r>
                <a:rPr lang="en-US" altLang="zh-CN" sz="2200">
                  <a:solidFill>
                    <a:schemeClr val="tx2"/>
                  </a:solidFill>
                  <a:latin typeface="+mn-lt"/>
                  <a:ea typeface="+mn-ea"/>
                </a:rPr>
                <a:t>Selection</a:t>
              </a:r>
              <a:endParaRPr lang="en-US" sz="2200" kern="1200">
                <a:solidFill>
                  <a:schemeClr val="tx2"/>
                </a:solidFill>
                <a:latin typeface="+mn-lt"/>
                <a:ea typeface="+mn-ea"/>
                <a:cs typeface="+mn-cs"/>
              </a:endParaRPr>
            </a:p>
          </p:txBody>
        </p:sp>
      </p:grpSp>
      <p:grpSp>
        <p:nvGrpSpPr>
          <p:cNvPr id="7" name="Group 6">
            <a:extLst>
              <a:ext uri="{FF2B5EF4-FFF2-40B4-BE49-F238E27FC236}">
                <a16:creationId xmlns:a16="http://schemas.microsoft.com/office/drawing/2014/main" id="{BA2195AF-896C-994E-8E40-79F0168A17AF}"/>
              </a:ext>
            </a:extLst>
          </p:cNvPr>
          <p:cNvGrpSpPr/>
          <p:nvPr/>
        </p:nvGrpSpPr>
        <p:grpSpPr>
          <a:xfrm>
            <a:off x="6329359" y="3083741"/>
            <a:ext cx="4233571" cy="1794363"/>
            <a:chOff x="6544945" y="3128345"/>
            <a:chExt cx="4233571" cy="1794363"/>
          </a:xfrm>
        </p:grpSpPr>
        <p:pic>
          <p:nvPicPr>
            <p:cNvPr id="41" name="Picture 40" descr="A close up of a keyboard&#10;&#10;Description automatically generated">
              <a:extLst>
                <a:ext uri="{FF2B5EF4-FFF2-40B4-BE49-F238E27FC236}">
                  <a16:creationId xmlns:a16="http://schemas.microsoft.com/office/drawing/2014/main" id="{8B495254-24BA-6C47-9922-2644DDC6EF9F}"/>
                </a:ext>
              </a:extLst>
            </p:cNvPr>
            <p:cNvPicPr>
              <a:picLocks noChangeAspect="1"/>
            </p:cNvPicPr>
            <p:nvPr/>
          </p:nvPicPr>
          <p:blipFill rotWithShape="1">
            <a:blip r:embed="rId4">
              <a:extLst>
                <a:ext uri="{28A0092B-C50C-407E-A947-70E740481C1C}">
                  <a14:useLocalDpi xmlns:a14="http://schemas.microsoft.com/office/drawing/2010/main" val="0"/>
                </a:ext>
              </a:extLst>
            </a:blip>
            <a:srcRect b="67617"/>
            <a:stretch/>
          </p:blipFill>
          <p:spPr>
            <a:xfrm>
              <a:off x="7952160" y="4072148"/>
              <a:ext cx="1948234" cy="498081"/>
            </a:xfrm>
            <a:prstGeom prst="rect">
              <a:avLst/>
            </a:prstGeom>
          </p:spPr>
        </p:pic>
        <p:pic>
          <p:nvPicPr>
            <p:cNvPr id="46" name="Picture 45" descr="A close up of a keyboard&#10;&#10;Description automatically generated">
              <a:extLst>
                <a:ext uri="{FF2B5EF4-FFF2-40B4-BE49-F238E27FC236}">
                  <a16:creationId xmlns:a16="http://schemas.microsoft.com/office/drawing/2014/main" id="{AE8066E6-87F4-3042-9BFD-2542A1D811D8}"/>
                </a:ext>
              </a:extLst>
            </p:cNvPr>
            <p:cNvPicPr>
              <a:picLocks noChangeAspect="1"/>
            </p:cNvPicPr>
            <p:nvPr/>
          </p:nvPicPr>
          <p:blipFill rotWithShape="1">
            <a:blip r:embed="rId4">
              <a:alphaModFix/>
              <a:lum bright="70000" contrast="-70000"/>
              <a:extLst>
                <a:ext uri="{28A0092B-C50C-407E-A947-70E740481C1C}">
                  <a14:useLocalDpi xmlns:a14="http://schemas.microsoft.com/office/drawing/2010/main" val="0"/>
                </a:ext>
              </a:extLst>
            </a:blip>
            <a:srcRect l="22186" t="3747" r="39413" b="70774"/>
            <a:stretch/>
          </p:blipFill>
          <p:spPr>
            <a:xfrm>
              <a:off x="8383143" y="4122697"/>
              <a:ext cx="748147" cy="391886"/>
            </a:xfrm>
            <a:prstGeom prst="rect">
              <a:avLst/>
            </a:prstGeom>
          </p:spPr>
        </p:pic>
        <p:sp>
          <p:nvSpPr>
            <p:cNvPr id="35" name="TextBox 34">
              <a:extLst>
                <a:ext uri="{FF2B5EF4-FFF2-40B4-BE49-F238E27FC236}">
                  <a16:creationId xmlns:a16="http://schemas.microsoft.com/office/drawing/2014/main" id="{7B66F26F-BE1F-B642-9B9B-C51C8C1D0124}"/>
                </a:ext>
              </a:extLst>
            </p:cNvPr>
            <p:cNvSpPr txBox="1"/>
            <p:nvPr/>
          </p:nvSpPr>
          <p:spPr>
            <a:xfrm>
              <a:off x="6544945" y="4170398"/>
              <a:ext cx="1362034" cy="3046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b="1">
                  <a:solidFill>
                    <a:srgbClr val="333E48"/>
                  </a:solidFill>
                  <a:latin typeface="+mn-lt"/>
                  <a:ea typeface="+mn-ea"/>
                </a:rPr>
                <a:t>E</a:t>
              </a:r>
              <a:r>
                <a:rPr lang="en-US" sz="2200" b="1" kern="1200">
                  <a:solidFill>
                    <a:srgbClr val="333E48"/>
                  </a:solidFill>
                  <a:latin typeface="+mn-lt"/>
                  <a:ea typeface="+mn-ea"/>
                  <a:cs typeface="+mn-cs"/>
                </a:rPr>
                <a:t>ach cycle:</a:t>
              </a:r>
            </a:p>
          </p:txBody>
        </p:sp>
        <p:sp>
          <p:nvSpPr>
            <p:cNvPr id="36" name="TextBox 35">
              <a:extLst>
                <a:ext uri="{FF2B5EF4-FFF2-40B4-BE49-F238E27FC236}">
                  <a16:creationId xmlns:a16="http://schemas.microsoft.com/office/drawing/2014/main" id="{877C1269-8698-9D47-8173-24123202BCF8}"/>
                </a:ext>
              </a:extLst>
            </p:cNvPr>
            <p:cNvSpPr txBox="1"/>
            <p:nvPr/>
          </p:nvSpPr>
          <p:spPr>
            <a:xfrm>
              <a:off x="8159429" y="3792803"/>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rgbClr val="00B050"/>
                  </a:solidFill>
                  <a:latin typeface="+mn-lt"/>
                  <a:ea typeface="+mn-ea"/>
                  <a:cs typeface="+mn-cs"/>
                </a:rPr>
                <a:t>A</a:t>
              </a:r>
            </a:p>
          </p:txBody>
        </p:sp>
        <p:sp>
          <p:nvSpPr>
            <p:cNvPr id="37" name="TextBox 36">
              <a:extLst>
                <a:ext uri="{FF2B5EF4-FFF2-40B4-BE49-F238E27FC236}">
                  <a16:creationId xmlns:a16="http://schemas.microsoft.com/office/drawing/2014/main" id="{F487201A-779D-8E4C-B05E-4A2970AA36BB}"/>
                </a:ext>
              </a:extLst>
            </p:cNvPr>
            <p:cNvSpPr txBox="1"/>
            <p:nvPr/>
          </p:nvSpPr>
          <p:spPr>
            <a:xfrm>
              <a:off x="8514076" y="3800762"/>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kern="1200">
                  <a:solidFill>
                    <a:srgbClr val="C00000"/>
                  </a:solidFill>
                  <a:latin typeface="+mn-lt"/>
                  <a:ea typeface="+mn-ea"/>
                  <a:cs typeface="+mn-cs"/>
                </a:rPr>
                <a:t>B</a:t>
              </a:r>
            </a:p>
          </p:txBody>
        </p:sp>
        <p:sp>
          <p:nvSpPr>
            <p:cNvPr id="38" name="TextBox 37">
              <a:extLst>
                <a:ext uri="{FF2B5EF4-FFF2-40B4-BE49-F238E27FC236}">
                  <a16:creationId xmlns:a16="http://schemas.microsoft.com/office/drawing/2014/main" id="{F3DE58AB-371D-FF47-8596-3A7703854C6F}"/>
                </a:ext>
              </a:extLst>
            </p:cNvPr>
            <p:cNvSpPr txBox="1"/>
            <p:nvPr/>
          </p:nvSpPr>
          <p:spPr>
            <a:xfrm>
              <a:off x="8841094" y="3792803"/>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kern="1200">
                  <a:solidFill>
                    <a:srgbClr val="C00000"/>
                  </a:solidFill>
                  <a:latin typeface="+mn-lt"/>
                  <a:ea typeface="+mn-ea"/>
                  <a:cs typeface="+mn-cs"/>
                </a:rPr>
                <a:t>C</a:t>
              </a:r>
            </a:p>
          </p:txBody>
        </p:sp>
        <p:sp>
          <p:nvSpPr>
            <p:cNvPr id="39" name="TextBox 38">
              <a:extLst>
                <a:ext uri="{FF2B5EF4-FFF2-40B4-BE49-F238E27FC236}">
                  <a16:creationId xmlns:a16="http://schemas.microsoft.com/office/drawing/2014/main" id="{8357686D-7FFA-CE4C-B9BB-569C88C6ED2A}"/>
                </a:ext>
              </a:extLst>
            </p:cNvPr>
            <p:cNvSpPr txBox="1"/>
            <p:nvPr/>
          </p:nvSpPr>
          <p:spPr>
            <a:xfrm>
              <a:off x="9207235" y="3792803"/>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b="1" kern="1200">
                  <a:solidFill>
                    <a:srgbClr val="00B050"/>
                  </a:solidFill>
                  <a:latin typeface="+mn-lt"/>
                  <a:ea typeface="+mn-ea"/>
                  <a:cs typeface="+mn-cs"/>
                </a:rPr>
                <a:t>D</a:t>
              </a:r>
            </a:p>
          </p:txBody>
        </p:sp>
        <p:sp>
          <p:nvSpPr>
            <p:cNvPr id="40" name="TextBox 39">
              <a:extLst>
                <a:ext uri="{FF2B5EF4-FFF2-40B4-BE49-F238E27FC236}">
                  <a16:creationId xmlns:a16="http://schemas.microsoft.com/office/drawing/2014/main" id="{B4A7B872-BBEC-7E47-BC66-E5B551FE4ED0}"/>
                </a:ext>
              </a:extLst>
            </p:cNvPr>
            <p:cNvSpPr txBox="1"/>
            <p:nvPr/>
          </p:nvSpPr>
          <p:spPr>
            <a:xfrm>
              <a:off x="9601875" y="3800761"/>
              <a:ext cx="177934" cy="3185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300" kern="1200">
                  <a:solidFill>
                    <a:srgbClr val="C00000"/>
                  </a:solidFill>
                  <a:latin typeface="+mn-lt"/>
                  <a:ea typeface="+mn-ea"/>
                  <a:cs typeface="+mn-cs"/>
                </a:rPr>
                <a:t>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4F6D531-A781-FA44-B823-9B9FA8597BF0}"/>
                    </a:ext>
                  </a:extLst>
                </p:cNvPr>
                <p:cNvSpPr txBox="1"/>
                <p:nvPr/>
              </p:nvSpPr>
              <p:spPr>
                <a:xfrm>
                  <a:off x="8289325" y="3128345"/>
                  <a:ext cx="2323328" cy="332399"/>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b="0" i="1" smtClean="0">
                          <a:latin typeface="Cambria Math" panose="02040503050406030204" pitchFamily="18" charset="0"/>
                        </a:rPr>
                        <m:t>𝑄</m:t>
                      </m:r>
                    </m:oMath>
                  </a14:m>
                  <a:r>
                    <a:rPr lang="en-US" altLang="zh-CN" sz="2400"/>
                    <a:t> selected </a:t>
                  </a:r>
                  <a:r>
                    <a:rPr lang="en-US" altLang="zh-CN" sz="2400" b="1">
                      <a:solidFill>
                        <a:srgbClr val="00B050"/>
                      </a:solidFill>
                    </a:rPr>
                    <a:t>proxies</a:t>
                  </a:r>
                  <a:endParaRPr lang="en-US" sz="2200" b="1" kern="1200">
                    <a:solidFill>
                      <a:srgbClr val="00B050"/>
                    </a:solidFill>
                    <a:latin typeface="+mn-lt"/>
                  </a:endParaRPr>
                </a:p>
              </p:txBody>
            </p:sp>
          </mc:Choice>
          <mc:Fallback xmlns="">
            <p:sp>
              <p:nvSpPr>
                <p:cNvPr id="42" name="TextBox 41">
                  <a:extLst>
                    <a:ext uri="{FF2B5EF4-FFF2-40B4-BE49-F238E27FC236}">
                      <a16:creationId xmlns:a16="http://schemas.microsoft.com/office/drawing/2014/main" id="{64F6D531-A781-FA44-B823-9B9FA8597BF0}"/>
                    </a:ext>
                  </a:extLst>
                </p:cNvPr>
                <p:cNvSpPr txBox="1">
                  <a:spLocks noRot="1" noChangeAspect="1" noMove="1" noResize="1" noEditPoints="1" noAdjustHandles="1" noChangeArrowheads="1" noChangeShapeType="1" noTextEdit="1"/>
                </p:cNvSpPr>
                <p:nvPr/>
              </p:nvSpPr>
              <p:spPr>
                <a:xfrm>
                  <a:off x="8289325" y="3128345"/>
                  <a:ext cx="2323328" cy="332399"/>
                </a:xfrm>
                <a:prstGeom prst="rect">
                  <a:avLst/>
                </a:prstGeom>
                <a:blipFill>
                  <a:blip r:embed="rId14"/>
                  <a:stretch>
                    <a:fillRect l="-5435" t="-33333" r="-7065" b="-5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650E5BA-7926-0843-A63E-1033945A54F2}"/>
                    </a:ext>
                  </a:extLst>
                </p:cNvPr>
                <p:cNvSpPr txBox="1"/>
                <p:nvPr/>
              </p:nvSpPr>
              <p:spPr>
                <a:xfrm>
                  <a:off x="10004088" y="4053117"/>
                  <a:ext cx="581891" cy="409343"/>
                </a:xfrm>
                <a:prstGeom prst="rect">
                  <a:avLst/>
                </a:prstGeom>
                <a:noFill/>
              </p:spPr>
              <p:txBody>
                <a:bodyPr wrap="none" lIns="0" tIns="0" rIns="0" bIns="0" rtlCol="0">
                  <a:spAutoFit/>
                </a:bodyPr>
                <a:lstStyle/>
                <a:p>
                  <a:pPr eaLnBrk="1" hangingPunct="1">
                    <a:lnSpc>
                      <a:spcPct val="90000"/>
                    </a:lnSpc>
                    <a:spcBef>
                      <a:spcPts val="0"/>
                    </a:spcBef>
                    <a:spcAft>
                      <a:spcPts val="6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oMath>
                    </m:oMathPara>
                  </a14:m>
                  <a:endParaRPr lang="en-US" sz="2200" kern="1200">
                    <a:solidFill>
                      <a:schemeClr val="tx2"/>
                    </a:solidFill>
                    <a:latin typeface="+mn-lt"/>
                    <a:ea typeface="+mn-ea"/>
                    <a:cs typeface="+mn-cs"/>
                  </a:endParaRPr>
                </a:p>
              </p:txBody>
            </p:sp>
          </mc:Choice>
          <mc:Fallback xmlns="">
            <p:sp>
              <p:nvSpPr>
                <p:cNvPr id="43" name="TextBox 42">
                  <a:extLst>
                    <a:ext uri="{FF2B5EF4-FFF2-40B4-BE49-F238E27FC236}">
                      <a16:creationId xmlns:a16="http://schemas.microsoft.com/office/drawing/2014/main" id="{B650E5BA-7926-0843-A63E-1033945A54F2}"/>
                    </a:ext>
                  </a:extLst>
                </p:cNvPr>
                <p:cNvSpPr txBox="1">
                  <a:spLocks noRot="1" noChangeAspect="1" noMove="1" noResize="1" noEditPoints="1" noAdjustHandles="1" noChangeArrowheads="1" noChangeShapeType="1" noTextEdit="1"/>
                </p:cNvSpPr>
                <p:nvPr/>
              </p:nvSpPr>
              <p:spPr>
                <a:xfrm>
                  <a:off x="10004088" y="4053117"/>
                  <a:ext cx="581891" cy="409343"/>
                </a:xfrm>
                <a:prstGeom prst="rect">
                  <a:avLst/>
                </a:prstGeom>
                <a:blipFill>
                  <a:blip r:embed="rId15"/>
                  <a:stretch>
                    <a:fillRect/>
                  </a:stretch>
                </a:blipFill>
              </p:spPr>
              <p:txBody>
                <a:bodyPr/>
                <a:lstStyle/>
                <a:p>
                  <a:r>
                    <a:rPr lang="en-US">
                      <a:noFill/>
                    </a:rPr>
                    <a:t> </a:t>
                  </a:r>
                </a:p>
              </p:txBody>
            </p:sp>
          </mc:Fallback>
        </mc:AlternateContent>
        <p:sp>
          <p:nvSpPr>
            <p:cNvPr id="44" name="Left Brace 43">
              <a:extLst>
                <a:ext uri="{FF2B5EF4-FFF2-40B4-BE49-F238E27FC236}">
                  <a16:creationId xmlns:a16="http://schemas.microsoft.com/office/drawing/2014/main" id="{3C0ACA6F-D5DE-5242-8000-3C8E9C7DA3EA}"/>
                </a:ext>
              </a:extLst>
            </p:cNvPr>
            <p:cNvSpPr/>
            <p:nvPr/>
          </p:nvSpPr>
          <p:spPr>
            <a:xfrm rot="5400000">
              <a:off x="9160667" y="2253299"/>
              <a:ext cx="409341" cy="2826356"/>
            </a:xfrm>
            <a:prstGeom prst="leftBrace">
              <a:avLst>
                <a:gd name="adj1" fmla="val 51437"/>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BB359ED-3D61-ED40-9DC4-7DDA267181A2}"/>
                    </a:ext>
                  </a:extLst>
                </p:cNvPr>
                <p:cNvSpPr txBox="1">
                  <a:spLocks/>
                </p:cNvSpPr>
                <p:nvPr/>
              </p:nvSpPr>
              <p:spPr>
                <a:xfrm>
                  <a:off x="7920480" y="4513365"/>
                  <a:ext cx="771530"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 xmlns:m="http://schemas.openxmlformats.org/officeDocument/2006/math">
                      <m:sSub>
                        <m:sSubPr>
                          <m:ctrlPr>
                            <a:rPr lang="en-US" altLang="zh-CN" sz="2100" b="1" i="1" smtClean="0">
                              <a:solidFill>
                                <a:srgbClr val="00B050"/>
                              </a:solidFill>
                              <a:latin typeface="Cambria Math" panose="02040503050406030204" pitchFamily="18" charset="0"/>
                            </a:rPr>
                          </m:ctrlPr>
                        </m:sSubPr>
                        <m:e>
                          <m:r>
                            <a:rPr lang="en-US" altLang="zh-CN" sz="2100" b="1" i="1" smtClean="0">
                              <a:solidFill>
                                <a:srgbClr val="00B050"/>
                              </a:solidFill>
                              <a:latin typeface="Cambria Math" panose="02040503050406030204" pitchFamily="18" charset="0"/>
                            </a:rPr>
                            <m:t>𝒔</m:t>
                          </m:r>
                        </m:e>
                        <m:sub>
                          <m:r>
                            <a:rPr lang="en-US" altLang="zh-CN" sz="2100" b="1" i="1" smtClean="0">
                              <a:solidFill>
                                <a:srgbClr val="00B050"/>
                              </a:solidFill>
                              <a:latin typeface="Cambria Math" panose="02040503050406030204" pitchFamily="18" charset="0"/>
                            </a:rPr>
                            <m:t>𝟏</m:t>
                          </m:r>
                        </m:sub>
                      </m:sSub>
                    </m:oMath>
                  </a14:m>
                  <a:r>
                    <a:rPr lang="en-US" altLang="zh-CN" sz="2100">
                      <a:solidFill>
                        <a:schemeClr val="tx1"/>
                      </a:solidFill>
                    </a:rPr>
                    <a:t>=</a:t>
                  </a:r>
                  <a14:m>
                    <m:oMath xmlns:m="http://schemas.openxmlformats.org/officeDocument/2006/math">
                      <m:sSub>
                        <m:sSubPr>
                          <m:ctrlPr>
                            <a:rPr lang="en-US" altLang="zh-CN" sz="2100" i="1">
                              <a:solidFill>
                                <a:schemeClr val="tx1"/>
                              </a:solidFill>
                              <a:latin typeface="Cambria Math" panose="02040503050406030204" pitchFamily="18" charset="0"/>
                            </a:rPr>
                          </m:ctrlPr>
                        </m:sSubPr>
                        <m:e>
                          <m:r>
                            <a:rPr lang="en-US" altLang="zh-CN" sz="2100" b="0" i="1">
                              <a:solidFill>
                                <a:schemeClr val="tx1"/>
                              </a:solidFill>
                              <a:latin typeface="Cambria Math" panose="02040503050406030204" pitchFamily="18" charset="0"/>
                            </a:rPr>
                            <m:t>𝑥</m:t>
                          </m:r>
                        </m:e>
                        <m:sub>
                          <m:r>
                            <a:rPr lang="en-US" altLang="zh-CN" sz="2100" b="0" i="1">
                              <a:solidFill>
                                <a:schemeClr val="tx1"/>
                              </a:solidFill>
                              <a:latin typeface="Cambria Math" panose="02040503050406030204" pitchFamily="18" charset="0"/>
                            </a:rPr>
                            <m:t>1</m:t>
                          </m:r>
                        </m:sub>
                      </m:sSub>
                    </m:oMath>
                  </a14:m>
                  <a:endParaRPr lang="en-US" altLang="zh-CN" sz="2100" i="1">
                    <a:solidFill>
                      <a:schemeClr val="tx1"/>
                    </a:solidFill>
                    <a:latin typeface="Cambria Math" panose="02040503050406030204" pitchFamily="18" charset="0"/>
                  </a:endParaRPr>
                </a:p>
              </p:txBody>
            </p:sp>
          </mc:Choice>
          <mc:Fallback xmlns="">
            <p:sp>
              <p:nvSpPr>
                <p:cNvPr id="47" name="Content Placeholder 2">
                  <a:extLst>
                    <a:ext uri="{FF2B5EF4-FFF2-40B4-BE49-F238E27FC236}">
                      <a16:creationId xmlns:a16="http://schemas.microsoft.com/office/drawing/2014/main" id="{4BB359ED-3D61-ED40-9DC4-7DDA267181A2}"/>
                    </a:ext>
                  </a:extLst>
                </p:cNvPr>
                <p:cNvSpPr txBox="1">
                  <a:spLocks noRot="1" noChangeAspect="1" noMove="1" noResize="1" noEditPoints="1" noAdjustHandles="1" noChangeArrowheads="1" noChangeShapeType="1" noTextEdit="1"/>
                </p:cNvSpPr>
                <p:nvPr/>
              </p:nvSpPr>
              <p:spPr>
                <a:xfrm>
                  <a:off x="7920480" y="4513365"/>
                  <a:ext cx="771530" cy="409343"/>
                </a:xfrm>
                <a:prstGeom prst="rect">
                  <a:avLst/>
                </a:prstGeom>
                <a:blipFill>
                  <a:blip r:embed="rId16"/>
                  <a:stretch>
                    <a:fillRect l="-8661" t="-191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6E69ABFB-E059-964B-9064-D33EF6DEA851}"/>
                    </a:ext>
                  </a:extLst>
                </p:cNvPr>
                <p:cNvSpPr txBox="1">
                  <a:spLocks/>
                </p:cNvSpPr>
                <p:nvPr/>
              </p:nvSpPr>
              <p:spPr>
                <a:xfrm>
                  <a:off x="9004192" y="4513365"/>
                  <a:ext cx="819790" cy="409343"/>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None/>
                  </a:pPr>
                  <a14:m>
                    <m:oMath xmlns:m="http://schemas.openxmlformats.org/officeDocument/2006/math">
                      <m:sSub>
                        <m:sSubPr>
                          <m:ctrlPr>
                            <a:rPr lang="en-US" altLang="zh-CN" sz="2100" b="1" i="1" smtClean="0">
                              <a:solidFill>
                                <a:srgbClr val="00B050"/>
                              </a:solidFill>
                              <a:latin typeface="Cambria Math" panose="02040503050406030204" pitchFamily="18" charset="0"/>
                            </a:rPr>
                          </m:ctrlPr>
                        </m:sSubPr>
                        <m:e>
                          <m:r>
                            <a:rPr lang="en-US" altLang="zh-CN" sz="2100" b="1" i="1" smtClean="0">
                              <a:solidFill>
                                <a:srgbClr val="00B050"/>
                              </a:solidFill>
                              <a:latin typeface="Cambria Math" panose="02040503050406030204" pitchFamily="18" charset="0"/>
                            </a:rPr>
                            <m:t>𝒔</m:t>
                          </m:r>
                        </m:e>
                        <m:sub>
                          <m:r>
                            <a:rPr lang="en-US" altLang="zh-CN" sz="2100" b="1" i="1" smtClean="0">
                              <a:solidFill>
                                <a:srgbClr val="00B050"/>
                              </a:solidFill>
                              <a:latin typeface="Cambria Math" panose="02040503050406030204" pitchFamily="18" charset="0"/>
                            </a:rPr>
                            <m:t>𝟐</m:t>
                          </m:r>
                        </m:sub>
                      </m:sSub>
                    </m:oMath>
                  </a14:m>
                  <a:r>
                    <a:rPr lang="en-US" altLang="zh-CN" sz="2100">
                      <a:solidFill>
                        <a:schemeClr val="tx1"/>
                      </a:solidFill>
                    </a:rPr>
                    <a:t>=</a:t>
                  </a:r>
                  <a14:m>
                    <m:oMath xmlns:m="http://schemas.openxmlformats.org/officeDocument/2006/math">
                      <m:sSub>
                        <m:sSubPr>
                          <m:ctrlPr>
                            <a:rPr lang="en-US" altLang="zh-CN" sz="2100" i="1">
                              <a:solidFill>
                                <a:schemeClr val="tx1"/>
                              </a:solidFill>
                              <a:latin typeface="Cambria Math" panose="02040503050406030204" pitchFamily="18" charset="0"/>
                            </a:rPr>
                          </m:ctrlPr>
                        </m:sSubPr>
                        <m:e>
                          <m:r>
                            <a:rPr lang="en-US" altLang="zh-CN" sz="2100" i="1">
                              <a:solidFill>
                                <a:schemeClr val="tx1"/>
                              </a:solidFill>
                              <a:latin typeface="Cambria Math" panose="02040503050406030204" pitchFamily="18" charset="0"/>
                            </a:rPr>
                            <m:t>𝑥</m:t>
                          </m:r>
                        </m:e>
                        <m:sub>
                          <m:r>
                            <a:rPr lang="en-US" altLang="zh-CN" sz="2100" b="0" i="1" smtClean="0">
                              <a:solidFill>
                                <a:schemeClr val="tx1"/>
                              </a:solidFill>
                              <a:latin typeface="Cambria Math" panose="02040503050406030204" pitchFamily="18" charset="0"/>
                            </a:rPr>
                            <m:t>4</m:t>
                          </m:r>
                        </m:sub>
                      </m:sSub>
                    </m:oMath>
                  </a14:m>
                  <a:endParaRPr lang="en-US" altLang="zh-CN" sz="2100" b="1">
                    <a:solidFill>
                      <a:srgbClr val="00B050"/>
                    </a:solidFill>
                  </a:endParaRPr>
                </a:p>
              </p:txBody>
            </p:sp>
          </mc:Choice>
          <mc:Fallback xmlns="">
            <p:sp>
              <p:nvSpPr>
                <p:cNvPr id="49" name="Content Placeholder 2">
                  <a:extLst>
                    <a:ext uri="{FF2B5EF4-FFF2-40B4-BE49-F238E27FC236}">
                      <a16:creationId xmlns:a16="http://schemas.microsoft.com/office/drawing/2014/main" id="{6E69ABFB-E059-964B-9064-D33EF6DEA851}"/>
                    </a:ext>
                  </a:extLst>
                </p:cNvPr>
                <p:cNvSpPr txBox="1">
                  <a:spLocks noRot="1" noChangeAspect="1" noMove="1" noResize="1" noEditPoints="1" noAdjustHandles="1" noChangeArrowheads="1" noChangeShapeType="1" noTextEdit="1"/>
                </p:cNvSpPr>
                <p:nvPr/>
              </p:nvSpPr>
              <p:spPr>
                <a:xfrm>
                  <a:off x="9004192" y="4513365"/>
                  <a:ext cx="819790" cy="409343"/>
                </a:xfrm>
                <a:prstGeom prst="rect">
                  <a:avLst/>
                </a:prstGeom>
                <a:blipFill>
                  <a:blip r:embed="rId17"/>
                  <a:stretch>
                    <a:fillRect l="-8148" t="-19118" b="-17647"/>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5852E200-C5BD-AB4D-A90B-74EBA3912481}"/>
                </a:ext>
              </a:extLst>
            </p:cNvPr>
            <p:cNvCxnSpPr/>
            <p:nvPr/>
          </p:nvCxnSpPr>
          <p:spPr>
            <a:xfrm>
              <a:off x="8407065" y="3743961"/>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6622DA-AEAF-1B44-872B-93675EB435CB}"/>
                </a:ext>
              </a:extLst>
            </p:cNvPr>
            <p:cNvCxnSpPr/>
            <p:nvPr/>
          </p:nvCxnSpPr>
          <p:spPr>
            <a:xfrm>
              <a:off x="8687821" y="3732454"/>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20CAED-C0A4-654A-AC55-5CDB32D8F8F1}"/>
                </a:ext>
              </a:extLst>
            </p:cNvPr>
            <p:cNvCxnSpPr/>
            <p:nvPr/>
          </p:nvCxnSpPr>
          <p:spPr>
            <a:xfrm>
              <a:off x="9460243" y="3730101"/>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1A22C9B-03D9-2442-B5C3-5D986EB7EB24}"/>
                </a:ext>
              </a:extLst>
            </p:cNvPr>
            <p:cNvSpPr>
              <a:spLocks noChangeAspect="1"/>
            </p:cNvSpPr>
            <p:nvPr/>
          </p:nvSpPr>
          <p:spPr>
            <a:xfrm>
              <a:off x="8027596" y="4137827"/>
              <a:ext cx="360234" cy="370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1" name="Picture 50" descr="A close up of a keyboard&#10;&#10;Description automatically generated">
              <a:extLst>
                <a:ext uri="{FF2B5EF4-FFF2-40B4-BE49-F238E27FC236}">
                  <a16:creationId xmlns:a16="http://schemas.microsoft.com/office/drawing/2014/main" id="{7C034263-5AA0-654F-B730-FD312E559218}"/>
                </a:ext>
              </a:extLst>
            </p:cNvPr>
            <p:cNvPicPr>
              <a:picLocks noChangeAspect="1"/>
            </p:cNvPicPr>
            <p:nvPr/>
          </p:nvPicPr>
          <p:blipFill rotWithShape="1">
            <a:blip r:embed="rId4">
              <a:alphaModFix/>
              <a:lum bright="70000" contrast="-70000"/>
              <a:extLst>
                <a:ext uri="{28A0092B-C50C-407E-A947-70E740481C1C}">
                  <a14:useLocalDpi xmlns:a14="http://schemas.microsoft.com/office/drawing/2010/main" val="0"/>
                </a:ext>
              </a:extLst>
            </a:blip>
            <a:srcRect l="22203" t="2076" r="58597" b="72446"/>
            <a:stretch/>
          </p:blipFill>
          <p:spPr>
            <a:xfrm>
              <a:off x="9491055" y="4118243"/>
              <a:ext cx="374073" cy="391886"/>
            </a:xfrm>
            <a:prstGeom prst="rect">
              <a:avLst/>
            </a:prstGeom>
          </p:spPr>
        </p:pic>
        <p:sp>
          <p:nvSpPr>
            <p:cNvPr id="63" name="Rectangle 62">
              <a:extLst>
                <a:ext uri="{FF2B5EF4-FFF2-40B4-BE49-F238E27FC236}">
                  <a16:creationId xmlns:a16="http://schemas.microsoft.com/office/drawing/2014/main" id="{34C09212-F996-B54D-A50C-7CE642F61A54}"/>
                </a:ext>
              </a:extLst>
            </p:cNvPr>
            <p:cNvSpPr>
              <a:spLocks noChangeAspect="1"/>
            </p:cNvSpPr>
            <p:nvPr/>
          </p:nvSpPr>
          <p:spPr>
            <a:xfrm>
              <a:off x="9126317" y="4138165"/>
              <a:ext cx="360234" cy="370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ADAC67B9-8E2A-E244-98A9-0E68B3E0DCA9}"/>
                  </a:ext>
                </a:extLst>
              </p:cNvPr>
              <p:cNvSpPr txBox="1">
                <a:spLocks/>
              </p:cNvSpPr>
              <p:nvPr/>
            </p:nvSpPr>
            <p:spPr>
              <a:xfrm>
                <a:off x="734814" y="5060196"/>
                <a:ext cx="4249201"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r>
                  <a:rPr lang="en-US" altLang="zh-CN">
                    <a:solidFill>
                      <a:schemeClr val="tx1"/>
                    </a:solidFill>
                  </a:rPr>
                  <a:t>Linear model with </a:t>
                </a:r>
                <a14:m>
                  <m:oMath xmlns:m="http://schemas.openxmlformats.org/officeDocument/2006/math">
                    <m:r>
                      <a:rPr lang="en-US" altLang="zh-CN" b="1" i="1" smtClean="0">
                        <a:solidFill>
                          <a:srgbClr val="C00000"/>
                        </a:solidFill>
                        <a:latin typeface="Cambria Math" panose="02040503050406030204" pitchFamily="18" charset="0"/>
                      </a:rPr>
                      <m:t>𝑴</m:t>
                    </m:r>
                  </m:oMath>
                </a14:m>
                <a:r>
                  <a:rPr lang="en-US" altLang="zh-CN">
                    <a:solidFill>
                      <a:schemeClr val="tx1"/>
                    </a:solidFill>
                  </a:rPr>
                  <a:t> RTL signals</a:t>
                </a:r>
              </a:p>
              <a:p>
                <a:pPr marL="0" indent="0" algn="ctr">
                  <a:buFont typeface="Arial" charset="0"/>
                  <a:buNone/>
                </a:pPr>
                <a:r>
                  <a:rPr lang="en-US" altLang="zh-CN">
                    <a:solidFill>
                      <a:schemeClr val="tx1"/>
                    </a:solidFill>
                  </a:rPr>
                  <a:t> </a:t>
                </a:r>
                <a14:m>
                  <m:oMath xmlns:m="http://schemas.openxmlformats.org/officeDocument/2006/math">
                    <m:r>
                      <a:rPr lang="en-US" altLang="zh-CN" i="1" smtClean="0">
                        <a:solidFill>
                          <a:schemeClr val="tx1"/>
                        </a:solidFill>
                        <a:latin typeface="Cambria Math" panose="02040503050406030204" pitchFamily="18" charset="0"/>
                      </a:rPr>
                      <m:t>𝑃</m:t>
                    </m:r>
                    <m:r>
                      <a:rPr lang="en-US" altLang="zh-CN" i="1" smtClean="0">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smtClean="0">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b="1" i="1" smtClean="0">
                            <a:solidFill>
                              <a:srgbClr val="D80000"/>
                            </a:solidFill>
                            <a:latin typeface="Cambria Math" panose="02040503050406030204" pitchFamily="18" charset="0"/>
                          </a:rPr>
                          <m:t>𝑴</m:t>
                        </m:r>
                      </m:sup>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smtClean="0">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r>
                              <a:rPr lang="en-US" altLang="zh-CN" b="0" i="1" smtClean="0">
                                <a:solidFill>
                                  <a:schemeClr val="tx1"/>
                                </a:solidFill>
                                <a:latin typeface="Cambria Math" panose="02040503050406030204" pitchFamily="18" charset="0"/>
                              </a:rPr>
                              <m:t>′</m:t>
                            </m:r>
                          </m:e>
                          <m:sub>
                            <m:r>
                              <a:rPr lang="en-US" altLang="zh-CN" i="1" smtClean="0">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48" name="Content Placeholder 2">
                <a:extLst>
                  <a:ext uri="{FF2B5EF4-FFF2-40B4-BE49-F238E27FC236}">
                    <a16:creationId xmlns:a16="http://schemas.microsoft.com/office/drawing/2014/main" id="{ADAC67B9-8E2A-E244-98A9-0E68B3E0DCA9}"/>
                  </a:ext>
                </a:extLst>
              </p:cNvPr>
              <p:cNvSpPr txBox="1">
                <a:spLocks noRot="1" noChangeAspect="1" noMove="1" noResize="1" noEditPoints="1" noAdjustHandles="1" noChangeArrowheads="1" noChangeShapeType="1" noTextEdit="1"/>
              </p:cNvSpPr>
              <p:nvPr/>
            </p:nvSpPr>
            <p:spPr>
              <a:xfrm>
                <a:off x="734814" y="5060196"/>
                <a:ext cx="4249201" cy="548421"/>
              </a:xfrm>
              <a:prstGeom prst="rect">
                <a:avLst/>
              </a:prstGeom>
              <a:blipFill>
                <a:blip r:embed="rId18"/>
                <a:stretch>
                  <a:fillRect l="-1493" t="-31818" r="-1194" b="-220455"/>
                </a:stretch>
              </a:blipFill>
            </p:spPr>
            <p:txBody>
              <a:bodyPr/>
              <a:lstStyle/>
              <a:p>
                <a:r>
                  <a:rPr lang="en-CN">
                    <a:noFill/>
                  </a:rPr>
                  <a:t> </a:t>
                </a:r>
              </a:p>
            </p:txBody>
          </p:sp>
        </mc:Fallback>
      </mc:AlternateContent>
      <p:sp>
        <p:nvSpPr>
          <p:cNvPr id="56" name="Slide Number Placeholder 3">
            <a:extLst>
              <a:ext uri="{FF2B5EF4-FFF2-40B4-BE49-F238E27FC236}">
                <a16:creationId xmlns:a16="http://schemas.microsoft.com/office/drawing/2014/main" id="{FD0C99A8-692A-2247-A7CF-77B26B9C7120}"/>
              </a:ext>
            </a:extLst>
          </p:cNvPr>
          <p:cNvSpPr>
            <a:spLocks noGrp="1"/>
          </p:cNvSpPr>
          <p:nvPr>
            <p:ph type="sldNum" sz="quarter" idx="10"/>
          </p:nvPr>
        </p:nvSpPr>
        <p:spPr>
          <a:xfrm>
            <a:off x="479425" y="6439218"/>
            <a:ext cx="2743200" cy="231775"/>
          </a:xfrm>
          <a:prstGeom prst="rect">
            <a:avLst/>
          </a:prstGeom>
        </p:spPr>
        <p:txBody>
          <a:bodyPr/>
          <a:lstStyle/>
          <a:p>
            <a:fld id="{9C1FE395-130A-CC4A-A58D-E351BC2E311E}" type="slidenum">
              <a:rPr lang="en-CN" smtClean="0"/>
              <a:t>35</a:t>
            </a:fld>
            <a:endParaRPr lang="en-CN"/>
          </a:p>
        </p:txBody>
      </p:sp>
    </p:spTree>
    <p:extLst>
      <p:ext uri="{BB962C8B-B14F-4D97-AF65-F5344CB8AC3E}">
        <p14:creationId xmlns:p14="http://schemas.microsoft.com/office/powerpoint/2010/main" val="36525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075C49-2539-4E46-AF84-1AE9975D6832}"/>
              </a:ext>
            </a:extLst>
          </p:cNvPr>
          <p:cNvSpPr>
            <a:spLocks noGrp="1"/>
          </p:cNvSpPr>
          <p:nvPr>
            <p:ph type="title"/>
          </p:nvPr>
        </p:nvSpPr>
        <p:spPr/>
        <p:txBody>
          <a:bodyPr>
            <a:normAutofit fontScale="90000"/>
          </a:bodyPr>
          <a:lstStyle/>
          <a:p>
            <a:r>
              <a:rPr lang="en-CN"/>
              <a:t>ML-Based Power Proxies Selection</a:t>
            </a:r>
          </a:p>
        </p:txBody>
      </p:sp>
      <p:sp>
        <p:nvSpPr>
          <p:cNvPr id="4" name="Slide Number Placeholder 3">
            <a:extLst>
              <a:ext uri="{FF2B5EF4-FFF2-40B4-BE49-F238E27FC236}">
                <a16:creationId xmlns:a16="http://schemas.microsoft.com/office/drawing/2014/main" id="{B163CE02-B329-EA43-BE32-06D794422241}"/>
              </a:ext>
            </a:extLst>
          </p:cNvPr>
          <p:cNvSpPr>
            <a:spLocks noGrp="1"/>
          </p:cNvSpPr>
          <p:nvPr>
            <p:ph type="sldNum" sz="quarter" idx="10"/>
          </p:nvPr>
        </p:nvSpPr>
        <p:spPr>
          <a:prstGeom prst="rect">
            <a:avLst/>
          </a:prstGeom>
        </p:spPr>
        <p:txBody>
          <a:bodyPr/>
          <a:lstStyle/>
          <a:p>
            <a:fld id="{9C1FE395-130A-CC4A-A58D-E351BC2E311E}" type="slidenum">
              <a:rPr lang="en-CN" smtClean="0"/>
              <a:t>36</a:t>
            </a:fld>
            <a:endParaRPr lang="en-CN"/>
          </a:p>
        </p:txBody>
      </p:sp>
      <p:grpSp>
        <p:nvGrpSpPr>
          <p:cNvPr id="8" name="Group 7">
            <a:extLst>
              <a:ext uri="{FF2B5EF4-FFF2-40B4-BE49-F238E27FC236}">
                <a16:creationId xmlns:a16="http://schemas.microsoft.com/office/drawing/2014/main" id="{AA31FF98-EFE8-F94E-BDE6-F3C5DD3639F4}"/>
              </a:ext>
            </a:extLst>
          </p:cNvPr>
          <p:cNvGrpSpPr/>
          <p:nvPr/>
        </p:nvGrpSpPr>
        <p:grpSpPr>
          <a:xfrm>
            <a:off x="2691976" y="2933685"/>
            <a:ext cx="2137972" cy="2509715"/>
            <a:chOff x="2691976" y="2933685"/>
            <a:chExt cx="2137972" cy="2509715"/>
          </a:xfrm>
        </p:grpSpPr>
        <p:sp>
          <p:nvSpPr>
            <p:cNvPr id="9" name="Arrow: Right 67">
              <a:extLst>
                <a:ext uri="{FF2B5EF4-FFF2-40B4-BE49-F238E27FC236}">
                  <a16:creationId xmlns:a16="http://schemas.microsoft.com/office/drawing/2014/main" id="{DE61B736-50FB-C54D-91D3-E7A1C4174798}"/>
                </a:ext>
              </a:extLst>
            </p:cNvPr>
            <p:cNvSpPr/>
            <p:nvPr/>
          </p:nvSpPr>
          <p:spPr>
            <a:xfrm>
              <a:off x="3056349" y="3589987"/>
              <a:ext cx="1344621" cy="3323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79EF54A-67D5-CB42-BB5B-8596440798A2}"/>
                </a:ext>
              </a:extLst>
            </p:cNvPr>
            <p:cNvSpPr txBox="1"/>
            <p:nvPr/>
          </p:nvSpPr>
          <p:spPr>
            <a:xfrm>
              <a:off x="2691976" y="4203060"/>
              <a:ext cx="2137972" cy="1240340"/>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b="1" kern="1200">
                  <a:solidFill>
                    <a:srgbClr val="333E48"/>
                  </a:solidFill>
                  <a:latin typeface="+mn-lt"/>
                  <a:ea typeface="+mn-ea"/>
                  <a:cs typeface="+mn-cs"/>
                </a:rPr>
                <a:t>Step1: Pruning</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a:solidFill>
                    <a:srgbClr val="333E48"/>
                  </a:solidFill>
                  <a:latin typeface="+mn-lt"/>
                  <a:ea typeface="+mn-ea"/>
                  <a:cs typeface="+mn-cs"/>
                </a:rPr>
                <a:t>Training</a:t>
              </a:r>
              <a:r>
                <a:rPr lang="en-US" sz="2100" b="1" kern="1200">
                  <a:solidFill>
                    <a:srgbClr val="333E48"/>
                  </a:solidFill>
                  <a:latin typeface="+mn-lt"/>
                  <a:ea typeface="+mn-ea"/>
                  <a:cs typeface="+mn-cs"/>
                </a:rPr>
                <a:t> </a:t>
              </a:r>
              <a:r>
                <a:rPr lang="en-US" sz="2100">
                  <a:solidFill>
                    <a:srgbClr val="333E48"/>
                  </a:solidFill>
                  <a:latin typeface="+mn-lt"/>
                  <a:ea typeface="+mn-ea"/>
                </a:rPr>
                <a:t>with </a:t>
              </a:r>
              <a:r>
                <a:rPr lang="en-US" sz="2100" b="1">
                  <a:solidFill>
                    <a:srgbClr val="333E48"/>
                  </a:solidFill>
                  <a:latin typeface="+mn-lt"/>
                  <a:ea typeface="+mn-ea"/>
                </a:rPr>
                <a:t>strong</a:t>
              </a:r>
              <a:r>
                <a:rPr lang="en-US" sz="2100">
                  <a:solidFill>
                    <a:srgbClr val="333E48"/>
                  </a:solidFill>
                  <a:latin typeface="+mn-lt"/>
                  <a:ea typeface="+mn-ea"/>
                </a:rPr>
                <a:t> penalty</a:t>
              </a:r>
              <a:r>
                <a:rPr lang="zh-CN" altLang="en-US" sz="2100">
                  <a:solidFill>
                    <a:srgbClr val="333E48"/>
                  </a:solidFill>
                  <a:latin typeface="+mn-lt"/>
                  <a:ea typeface="+mn-ea"/>
                </a:rPr>
                <a:t> </a:t>
              </a:r>
              <a:r>
                <a:rPr lang="en-US" sz="2100" kern="1200">
                  <a:solidFill>
                    <a:srgbClr val="333E48"/>
                  </a:solidFill>
                  <a:latin typeface="+mn-lt"/>
                  <a:ea typeface="+mn-ea"/>
                  <a:cs typeface="+mn-cs"/>
                </a:rPr>
                <a:t>strength</a:t>
              </a:r>
            </a:p>
          </p:txBody>
        </p:sp>
        <p:pic>
          <p:nvPicPr>
            <p:cNvPr id="11" name="Picture 10" descr="A close up of a logo&#10;&#10;Description automatically generated">
              <a:extLst>
                <a:ext uri="{FF2B5EF4-FFF2-40B4-BE49-F238E27FC236}">
                  <a16:creationId xmlns:a16="http://schemas.microsoft.com/office/drawing/2014/main" id="{34E3C15E-6958-F844-A8FE-0F6EDDDAE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072598">
              <a:off x="3425680" y="2935074"/>
              <a:ext cx="680529" cy="677751"/>
            </a:xfrm>
            <a:prstGeom prst="rect">
              <a:avLst/>
            </a:prstGeom>
          </p:spPr>
        </p:pic>
      </p:grpSp>
      <p:grpSp>
        <p:nvGrpSpPr>
          <p:cNvPr id="12" name="Group 11">
            <a:extLst>
              <a:ext uri="{FF2B5EF4-FFF2-40B4-BE49-F238E27FC236}">
                <a16:creationId xmlns:a16="http://schemas.microsoft.com/office/drawing/2014/main" id="{309B0216-490D-514A-B8C6-45E7F6C5922A}"/>
              </a:ext>
            </a:extLst>
          </p:cNvPr>
          <p:cNvGrpSpPr/>
          <p:nvPr/>
        </p:nvGrpSpPr>
        <p:grpSpPr>
          <a:xfrm>
            <a:off x="6804360" y="3127325"/>
            <a:ext cx="1892160" cy="1744189"/>
            <a:chOff x="6804360" y="3127325"/>
            <a:chExt cx="1892160" cy="1744189"/>
          </a:xfrm>
        </p:grpSpPr>
        <p:sp>
          <p:nvSpPr>
            <p:cNvPr id="13" name="Arrow: Right 73">
              <a:extLst>
                <a:ext uri="{FF2B5EF4-FFF2-40B4-BE49-F238E27FC236}">
                  <a16:creationId xmlns:a16="http://schemas.microsoft.com/office/drawing/2014/main" id="{930D3716-0692-7B41-99F0-B36163045BA2}"/>
                </a:ext>
              </a:extLst>
            </p:cNvPr>
            <p:cNvSpPr/>
            <p:nvPr/>
          </p:nvSpPr>
          <p:spPr>
            <a:xfrm>
              <a:off x="7023604" y="3614890"/>
              <a:ext cx="1344621" cy="3323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4197039-2AB2-834C-B3B6-38610495B379}"/>
                </a:ext>
              </a:extLst>
            </p:cNvPr>
            <p:cNvSpPr txBox="1"/>
            <p:nvPr/>
          </p:nvSpPr>
          <p:spPr>
            <a:xfrm>
              <a:off x="6804360" y="4212872"/>
              <a:ext cx="1892160" cy="658642"/>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sz="2100" b="1" kern="1200">
                  <a:solidFill>
                    <a:srgbClr val="333E48"/>
                  </a:solidFill>
                  <a:latin typeface="+mn-lt"/>
                  <a:ea typeface="+mn-ea"/>
                  <a:cs typeface="+mn-cs"/>
                </a:rPr>
                <a:t>Step2: ‘Relax’</a:t>
              </a:r>
              <a:endParaRPr lang="en-US" sz="2100" b="1">
                <a:solidFill>
                  <a:srgbClr val="333E48"/>
                </a:solidFill>
                <a:latin typeface="+mn-lt"/>
                <a:ea typeface="+mn-ea"/>
              </a:endParaRP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a:solidFill>
                    <a:srgbClr val="333E48"/>
                  </a:solidFill>
                  <a:latin typeface="+mn-lt"/>
                  <a:ea typeface="+mn-ea"/>
                </a:rPr>
                <a:t>Retraining</a:t>
              </a:r>
              <a:endParaRPr lang="en-US" sz="2100" kern="1200">
                <a:solidFill>
                  <a:srgbClr val="333E48"/>
                </a:solidFill>
                <a:latin typeface="+mn-lt"/>
                <a:ea typeface="+mn-ea"/>
                <a:cs typeface="+mn-cs"/>
              </a:endParaRPr>
            </a:p>
          </p:txBody>
        </p:sp>
        <p:pic>
          <p:nvPicPr>
            <p:cNvPr id="15" name="Picture 14" descr="A picture containing photo, apple, table, old&#10;&#10;Description automatically generated">
              <a:extLst>
                <a:ext uri="{FF2B5EF4-FFF2-40B4-BE49-F238E27FC236}">
                  <a16:creationId xmlns:a16="http://schemas.microsoft.com/office/drawing/2014/main" id="{B74F2EF4-A855-7D40-917F-B7062DC75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995" y="3127325"/>
              <a:ext cx="541563" cy="454891"/>
            </a:xfrm>
            <a:prstGeom prst="rect">
              <a:avLst/>
            </a:prstGeom>
          </p:spPr>
        </p:pic>
      </p:grpSp>
      <p:grpSp>
        <p:nvGrpSpPr>
          <p:cNvPr id="16" name="Group 15">
            <a:extLst>
              <a:ext uri="{FF2B5EF4-FFF2-40B4-BE49-F238E27FC236}">
                <a16:creationId xmlns:a16="http://schemas.microsoft.com/office/drawing/2014/main" id="{81DAC489-D6C9-3046-BB36-A6344F4ADE37}"/>
              </a:ext>
            </a:extLst>
          </p:cNvPr>
          <p:cNvGrpSpPr/>
          <p:nvPr/>
        </p:nvGrpSpPr>
        <p:grpSpPr>
          <a:xfrm>
            <a:off x="150533" y="1639119"/>
            <a:ext cx="2753978" cy="4535333"/>
            <a:chOff x="150533" y="1639119"/>
            <a:chExt cx="2753978" cy="4535333"/>
          </a:xfrm>
        </p:grpSpPr>
        <p:sp>
          <p:nvSpPr>
            <p:cNvPr id="17" name="Oval 16">
              <a:extLst>
                <a:ext uri="{FF2B5EF4-FFF2-40B4-BE49-F238E27FC236}">
                  <a16:creationId xmlns:a16="http://schemas.microsoft.com/office/drawing/2014/main" id="{7E74CDF8-B5DF-7745-AFD0-417C26057F70}"/>
                </a:ext>
              </a:extLst>
            </p:cNvPr>
            <p:cNvSpPr>
              <a:spLocks noChangeAspect="1"/>
            </p:cNvSpPr>
            <p:nvPr/>
          </p:nvSpPr>
          <p:spPr>
            <a:xfrm>
              <a:off x="1257478" y="2667648"/>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73449208-00CD-D042-86CF-7139DC6B7FB0}"/>
                </a:ext>
              </a:extLst>
            </p:cNvPr>
            <p:cNvSpPr>
              <a:spLocks noChangeAspect="1"/>
            </p:cNvSpPr>
            <p:nvPr/>
          </p:nvSpPr>
          <p:spPr>
            <a:xfrm>
              <a:off x="1237000" y="3173198"/>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9C014F22-2792-7048-B44C-1AD24DBDF112}"/>
                </a:ext>
              </a:extLst>
            </p:cNvPr>
            <p:cNvSpPr>
              <a:spLocks noChangeAspect="1"/>
            </p:cNvSpPr>
            <p:nvPr/>
          </p:nvSpPr>
          <p:spPr>
            <a:xfrm>
              <a:off x="1237000" y="4110482"/>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882DBB1D-FDDF-624A-A8B3-062687926923}"/>
                </a:ext>
              </a:extLst>
            </p:cNvPr>
            <p:cNvSpPr>
              <a:spLocks noChangeAspect="1"/>
            </p:cNvSpPr>
            <p:nvPr/>
          </p:nvSpPr>
          <p:spPr>
            <a:xfrm>
              <a:off x="1237000" y="4602247"/>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EFEBBE05-F37F-9349-A6E5-F29015A4D0D8}"/>
                </a:ext>
              </a:extLst>
            </p:cNvPr>
            <p:cNvSpPr>
              <a:spLocks noChangeAspect="1"/>
            </p:cNvSpPr>
            <p:nvPr/>
          </p:nvSpPr>
          <p:spPr>
            <a:xfrm rot="1978724">
              <a:off x="2399050" y="3544674"/>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 name="Straight Arrow Connector 21">
              <a:extLst>
                <a:ext uri="{FF2B5EF4-FFF2-40B4-BE49-F238E27FC236}">
                  <a16:creationId xmlns:a16="http://schemas.microsoft.com/office/drawing/2014/main" id="{C31199AC-3366-8E46-8D95-2500B7BD6111}"/>
                </a:ext>
              </a:extLst>
            </p:cNvPr>
            <p:cNvCxnSpPr>
              <a:cxnSpLocks/>
              <a:stCxn id="17" idx="5"/>
              <a:endCxn id="21" idx="2"/>
            </p:cNvCxnSpPr>
            <p:nvPr/>
          </p:nvCxnSpPr>
          <p:spPr>
            <a:xfrm>
              <a:off x="1574553" y="2984723"/>
              <a:ext cx="854424" cy="6445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425C45-1D18-1B4E-AF3B-A0409A3DED0D}"/>
                </a:ext>
              </a:extLst>
            </p:cNvPr>
            <p:cNvCxnSpPr>
              <a:cxnSpLocks/>
              <a:stCxn id="18" idx="6"/>
              <a:endCxn id="21" idx="2"/>
            </p:cNvCxnSpPr>
            <p:nvPr/>
          </p:nvCxnSpPr>
          <p:spPr>
            <a:xfrm>
              <a:off x="1608476" y="3358936"/>
              <a:ext cx="820501" cy="2703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30B52A5-F2BF-0341-A389-3A0AC54A279F}"/>
                </a:ext>
              </a:extLst>
            </p:cNvPr>
            <p:cNvCxnSpPr>
              <a:cxnSpLocks/>
              <a:stCxn id="19" idx="6"/>
              <a:endCxn id="21" idx="3"/>
            </p:cNvCxnSpPr>
            <p:nvPr/>
          </p:nvCxnSpPr>
          <p:spPr>
            <a:xfrm flipV="1">
              <a:off x="1608476" y="3769097"/>
              <a:ext cx="794647" cy="527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782E45-15AC-C54E-B673-226211CA9D2B}"/>
                </a:ext>
              </a:extLst>
            </p:cNvPr>
            <p:cNvCxnSpPr>
              <a:cxnSpLocks/>
              <a:stCxn id="20" idx="7"/>
              <a:endCxn id="21" idx="3"/>
            </p:cNvCxnSpPr>
            <p:nvPr/>
          </p:nvCxnSpPr>
          <p:spPr>
            <a:xfrm flipV="1">
              <a:off x="1554075" y="3769097"/>
              <a:ext cx="849048" cy="88755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9E9317-12C6-5748-A494-8DC6D6871DAC}"/>
                </a:ext>
              </a:extLst>
            </p:cNvPr>
            <p:cNvSpPr txBox="1"/>
            <p:nvPr/>
          </p:nvSpPr>
          <p:spPr>
            <a:xfrm>
              <a:off x="1257479" y="3639060"/>
              <a:ext cx="426399"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400" kern="1200">
                  <a:latin typeface="+mn-lt"/>
                  <a:ea typeface="+mn-ea"/>
                  <a:cs typeface="+mn-cs"/>
                </a:rPr>
                <a:t>……</a:t>
              </a:r>
            </a:p>
          </p:txBody>
        </p:sp>
        <p:sp>
          <p:nvSpPr>
            <p:cNvPr id="27" name="Oval 26">
              <a:extLst>
                <a:ext uri="{FF2B5EF4-FFF2-40B4-BE49-F238E27FC236}">
                  <a16:creationId xmlns:a16="http://schemas.microsoft.com/office/drawing/2014/main" id="{CE39830E-8859-AC40-89C6-303D9753E50C}"/>
                </a:ext>
              </a:extLst>
            </p:cNvPr>
            <p:cNvSpPr>
              <a:spLocks noChangeAspect="1"/>
            </p:cNvSpPr>
            <p:nvPr/>
          </p:nvSpPr>
          <p:spPr>
            <a:xfrm>
              <a:off x="1237000" y="5121294"/>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Arrow Connector 27">
              <a:extLst>
                <a:ext uri="{FF2B5EF4-FFF2-40B4-BE49-F238E27FC236}">
                  <a16:creationId xmlns:a16="http://schemas.microsoft.com/office/drawing/2014/main" id="{FF3DE0BE-6854-AC43-830A-ABAEF7D68DFD}"/>
                </a:ext>
              </a:extLst>
            </p:cNvPr>
            <p:cNvCxnSpPr>
              <a:cxnSpLocks/>
              <a:stCxn id="27" idx="7"/>
              <a:endCxn id="21" idx="4"/>
            </p:cNvCxnSpPr>
            <p:nvPr/>
          </p:nvCxnSpPr>
          <p:spPr>
            <a:xfrm flipV="1">
              <a:off x="1554075" y="3886223"/>
              <a:ext cx="929611" cy="12894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C179F18-4159-0E4F-800C-967324640B83}"/>
                </a:ext>
              </a:extLst>
            </p:cNvPr>
            <p:cNvSpPr>
              <a:spLocks noChangeAspect="1"/>
            </p:cNvSpPr>
            <p:nvPr/>
          </p:nvSpPr>
          <p:spPr>
            <a:xfrm>
              <a:off x="1257479" y="2133262"/>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a:extLst>
                <a:ext uri="{FF2B5EF4-FFF2-40B4-BE49-F238E27FC236}">
                  <a16:creationId xmlns:a16="http://schemas.microsoft.com/office/drawing/2014/main" id="{2984A1CB-A98D-8642-8FFB-570B0A5730F9}"/>
                </a:ext>
              </a:extLst>
            </p:cNvPr>
            <p:cNvCxnSpPr>
              <a:cxnSpLocks/>
              <a:stCxn id="29" idx="5"/>
              <a:endCxn id="21" idx="1"/>
            </p:cNvCxnSpPr>
            <p:nvPr/>
          </p:nvCxnSpPr>
          <p:spPr>
            <a:xfrm>
              <a:off x="1574554" y="2450337"/>
              <a:ext cx="971549" cy="10984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3C028C-6C88-FD41-999B-199C8D3B5A21}"/>
                    </a:ext>
                  </a:extLst>
                </p:cNvPr>
                <p:cNvSpPr txBox="1"/>
                <p:nvPr/>
              </p:nvSpPr>
              <p:spPr>
                <a:xfrm>
                  <a:off x="891156" y="1639119"/>
                  <a:ext cx="2013355" cy="324704"/>
                </a:xfrm>
                <a:prstGeom prst="rect">
                  <a:avLst/>
                </a:prstGeom>
                <a:noFill/>
              </p:spPr>
              <p:txBody>
                <a:bodyPr wrap="square" lIns="0" tIns="0" rIns="0" bIns="0" rtlCol="0">
                  <a:spAutoFit/>
                </a:bodyPr>
                <a:lstStyle/>
                <a:p>
                  <a:pPr>
                    <a:lnSpc>
                      <a:spcPct val="90000"/>
                    </a:lnSpc>
                    <a:spcAft>
                      <a:spcPts val="600"/>
                    </a:spcAft>
                  </a:pPr>
                  <a14:m>
                    <m:oMath xmlns:m="http://schemas.openxmlformats.org/officeDocument/2006/math">
                      <m:r>
                        <a:rPr lang="en-US" altLang="zh-CN" sz="2400" b="1" i="1">
                          <a:latin typeface="Cambria Math" panose="02040503050406030204" pitchFamily="18" charset="0"/>
                        </a:rPr>
                        <m:t>𝑴</m:t>
                      </m:r>
                      <m:r>
                        <a:rPr lang="en-US" altLang="zh-CN" sz="2400" b="1" i="1">
                          <a:latin typeface="Cambria Math" panose="02040503050406030204" pitchFamily="18" charset="0"/>
                        </a:rPr>
                        <m:t> </m:t>
                      </m:r>
                    </m:oMath>
                  </a14:m>
                  <a:r>
                    <a:rPr lang="en-US" sz="2100">
                      <a:solidFill>
                        <a:schemeClr val="tx2"/>
                      </a:solidFill>
                      <a:latin typeface="+mn-lt"/>
                      <a:ea typeface="+mn-ea"/>
                    </a:rPr>
                    <a:t>Features </a:t>
                  </a:r>
                  <a:endParaRPr lang="en-US" sz="2100" kern="1200">
                    <a:solidFill>
                      <a:schemeClr val="tx2"/>
                    </a:solidFill>
                    <a:latin typeface="+mn-lt"/>
                    <a:ea typeface="+mn-ea"/>
                    <a:cs typeface="+mn-cs"/>
                  </a:endParaRPr>
                </a:p>
              </p:txBody>
            </p:sp>
          </mc:Choice>
          <mc:Fallback xmlns="">
            <p:sp>
              <p:nvSpPr>
                <p:cNvPr id="27" name="TextBox 26">
                  <a:extLst>
                    <a:ext uri="{FF2B5EF4-FFF2-40B4-BE49-F238E27FC236}">
                      <a16:creationId xmlns:a16="http://schemas.microsoft.com/office/drawing/2014/main" id="{4DBDA798-D34B-0C45-A61F-2BFE4BF7D10D}"/>
                    </a:ext>
                  </a:extLst>
                </p:cNvPr>
                <p:cNvSpPr txBox="1">
                  <a:spLocks noRot="1" noChangeAspect="1" noMove="1" noResize="1" noEditPoints="1" noAdjustHandles="1" noChangeArrowheads="1" noChangeShapeType="1" noTextEdit="1"/>
                </p:cNvSpPr>
                <p:nvPr/>
              </p:nvSpPr>
              <p:spPr>
                <a:xfrm>
                  <a:off x="891156" y="1639119"/>
                  <a:ext cx="2013355" cy="324704"/>
                </a:xfrm>
                <a:prstGeom prst="rect">
                  <a:avLst/>
                </a:prstGeom>
                <a:blipFill>
                  <a:blip r:embed="rId5"/>
                  <a:stretch>
                    <a:fillRect l="-5152" t="-26415" b="-50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5E2A34C-8AF2-4249-8A08-ACEF5DEE4264}"/>
                    </a:ext>
                  </a:extLst>
                </p:cNvPr>
                <p:cNvSpPr txBox="1"/>
                <p:nvPr/>
              </p:nvSpPr>
              <p:spPr>
                <a:xfrm>
                  <a:off x="819896" y="2122929"/>
                  <a:ext cx="319703"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𝑥</m:t>
                            </m:r>
                          </m:e>
                          <m:sub>
                            <m:r>
                              <a:rPr lang="en-US" sz="2100" b="0" i="1" kern="1200" smtClean="0">
                                <a:solidFill>
                                  <a:schemeClr val="tx1"/>
                                </a:solidFill>
                                <a:latin typeface="Cambria Math" panose="02040503050406030204" pitchFamily="18" charset="0"/>
                                <a:ea typeface="+mn-ea"/>
                                <a:cs typeface="+mn-cs"/>
                              </a:rPr>
                              <m:t>1</m:t>
                            </m:r>
                          </m:sub>
                        </m:sSub>
                      </m:oMath>
                    </m:oMathPara>
                  </a14:m>
                  <a:endParaRPr lang="en-US" sz="2100" kern="1200">
                    <a:solidFill>
                      <a:schemeClr val="tx1"/>
                    </a:solidFill>
                    <a:latin typeface="+mn-lt"/>
                    <a:ea typeface="+mn-ea"/>
                    <a:cs typeface="+mn-cs"/>
                  </a:endParaRPr>
                </a:p>
              </p:txBody>
            </p:sp>
          </mc:Choice>
          <mc:Fallback xmlns="">
            <p:sp>
              <p:nvSpPr>
                <p:cNvPr id="55" name="TextBox 54">
                  <a:extLst>
                    <a:ext uri="{FF2B5EF4-FFF2-40B4-BE49-F238E27FC236}">
                      <a16:creationId xmlns:a16="http://schemas.microsoft.com/office/drawing/2014/main" id="{313619B2-6120-C94B-B566-B4446AE41F13}"/>
                    </a:ext>
                  </a:extLst>
                </p:cNvPr>
                <p:cNvSpPr txBox="1">
                  <a:spLocks noRot="1" noChangeAspect="1" noMove="1" noResize="1" noEditPoints="1" noAdjustHandles="1" noChangeArrowheads="1" noChangeShapeType="1" noTextEdit="1"/>
                </p:cNvSpPr>
                <p:nvPr/>
              </p:nvSpPr>
              <p:spPr>
                <a:xfrm>
                  <a:off x="819896" y="2122929"/>
                  <a:ext cx="319703" cy="367793"/>
                </a:xfrm>
                <a:prstGeom prst="rect">
                  <a:avLst/>
                </a:prstGeom>
                <a:blipFill>
                  <a:blip r:embed="rId6"/>
                  <a:stretch>
                    <a:fillRect l="-11321" r="-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9DE7472-B7BE-2A40-8622-5FD245B48FC0}"/>
                    </a:ext>
                  </a:extLst>
                </p:cNvPr>
                <p:cNvSpPr txBox="1"/>
                <p:nvPr/>
              </p:nvSpPr>
              <p:spPr>
                <a:xfrm>
                  <a:off x="828327" y="5163657"/>
                  <a:ext cx="390043"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𝑥</m:t>
                            </m:r>
                          </m:e>
                          <m:sub>
                            <m:r>
                              <a:rPr lang="en-US" sz="2100" b="0" i="1" kern="1200" smtClean="0">
                                <a:solidFill>
                                  <a:schemeClr val="tx1"/>
                                </a:solidFill>
                                <a:latin typeface="Cambria Math" panose="02040503050406030204" pitchFamily="18" charset="0"/>
                                <a:ea typeface="+mn-ea"/>
                                <a:cs typeface="+mn-cs"/>
                              </a:rPr>
                              <m:t>𝑀</m:t>
                            </m:r>
                          </m:sub>
                        </m:sSub>
                      </m:oMath>
                    </m:oMathPara>
                  </a14:m>
                  <a:endParaRPr lang="en-US" sz="2100" kern="1200">
                    <a:solidFill>
                      <a:schemeClr val="tx1"/>
                    </a:solidFill>
                    <a:latin typeface="+mn-lt"/>
                    <a:ea typeface="+mn-ea"/>
                    <a:cs typeface="+mn-cs"/>
                  </a:endParaRPr>
                </a:p>
              </p:txBody>
            </p:sp>
          </mc:Choice>
          <mc:Fallback xmlns="">
            <p:sp>
              <p:nvSpPr>
                <p:cNvPr id="56" name="TextBox 55">
                  <a:extLst>
                    <a:ext uri="{FF2B5EF4-FFF2-40B4-BE49-F238E27FC236}">
                      <a16:creationId xmlns:a16="http://schemas.microsoft.com/office/drawing/2014/main" id="{4819C1A6-D5B9-C347-9729-0B649389E4AD}"/>
                    </a:ext>
                  </a:extLst>
                </p:cNvPr>
                <p:cNvSpPr txBox="1">
                  <a:spLocks noRot="1" noChangeAspect="1" noMove="1" noResize="1" noEditPoints="1" noAdjustHandles="1" noChangeArrowheads="1" noChangeShapeType="1" noTextEdit="1"/>
                </p:cNvSpPr>
                <p:nvPr/>
              </p:nvSpPr>
              <p:spPr>
                <a:xfrm>
                  <a:off x="828327" y="5163657"/>
                  <a:ext cx="390043" cy="367793"/>
                </a:xfrm>
                <a:prstGeom prst="rect">
                  <a:avLst/>
                </a:prstGeom>
                <a:blipFill>
                  <a:blip r:embed="rId7"/>
                  <a:stretch>
                    <a:fillRect l="-9375" r="-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11C2F86-C6F2-2747-B16B-47ACC3DF4E8E}"/>
                    </a:ext>
                  </a:extLst>
                </p:cNvPr>
                <p:cNvSpPr txBox="1"/>
                <p:nvPr/>
              </p:nvSpPr>
              <p:spPr>
                <a:xfrm>
                  <a:off x="1836458" y="4697574"/>
                  <a:ext cx="517706"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𝑀</m:t>
                            </m:r>
                          </m:sub>
                        </m:sSub>
                      </m:oMath>
                    </m:oMathPara>
                  </a14:m>
                  <a:endParaRPr lang="en-US" sz="2100" kern="1200">
                    <a:solidFill>
                      <a:schemeClr val="tx1"/>
                    </a:solidFill>
                    <a:latin typeface="+mn-lt"/>
                    <a:ea typeface="+mn-ea"/>
                    <a:cs typeface="+mn-cs"/>
                  </a:endParaRPr>
                </a:p>
              </p:txBody>
            </p:sp>
          </mc:Choice>
          <mc:Fallback xmlns="">
            <p:sp>
              <p:nvSpPr>
                <p:cNvPr id="57" name="TextBox 56">
                  <a:extLst>
                    <a:ext uri="{FF2B5EF4-FFF2-40B4-BE49-F238E27FC236}">
                      <a16:creationId xmlns:a16="http://schemas.microsoft.com/office/drawing/2014/main" id="{28B6876A-92D8-7A41-9710-4CB1D7CCD312}"/>
                    </a:ext>
                  </a:extLst>
                </p:cNvPr>
                <p:cNvSpPr txBox="1">
                  <a:spLocks noRot="1" noChangeAspect="1" noMove="1" noResize="1" noEditPoints="1" noAdjustHandles="1" noChangeArrowheads="1" noChangeShapeType="1" noTextEdit="1"/>
                </p:cNvSpPr>
                <p:nvPr/>
              </p:nvSpPr>
              <p:spPr>
                <a:xfrm>
                  <a:off x="1836458" y="4697574"/>
                  <a:ext cx="517706" cy="367793"/>
                </a:xfrm>
                <a:prstGeom prst="rect">
                  <a:avLst/>
                </a:prstGeom>
                <a:blipFill>
                  <a:blip r:embed="rId8"/>
                  <a:stretch>
                    <a:fillRect l="-14118" t="-11667" r="-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2A1FD45-B639-6F49-9714-F744E3406D50}"/>
                    </a:ext>
                  </a:extLst>
                </p:cNvPr>
                <p:cNvSpPr txBox="1"/>
                <p:nvPr/>
              </p:nvSpPr>
              <p:spPr>
                <a:xfrm>
                  <a:off x="1889178" y="2585303"/>
                  <a:ext cx="447367"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1</m:t>
                            </m:r>
                          </m:sub>
                        </m:sSub>
                      </m:oMath>
                    </m:oMathPara>
                  </a14:m>
                  <a:endParaRPr lang="en-US" sz="2100" kern="1200">
                    <a:solidFill>
                      <a:schemeClr val="tx1"/>
                    </a:solidFill>
                    <a:latin typeface="+mn-lt"/>
                    <a:ea typeface="+mn-ea"/>
                    <a:cs typeface="+mn-cs"/>
                  </a:endParaRPr>
                </a:p>
              </p:txBody>
            </p:sp>
          </mc:Choice>
          <mc:Fallback xmlns="">
            <p:sp>
              <p:nvSpPr>
                <p:cNvPr id="58" name="TextBox 57">
                  <a:extLst>
                    <a:ext uri="{FF2B5EF4-FFF2-40B4-BE49-F238E27FC236}">
                      <a16:creationId xmlns:a16="http://schemas.microsoft.com/office/drawing/2014/main" id="{3EDC0574-AACE-ED43-AFA7-8307F5C5685C}"/>
                    </a:ext>
                  </a:extLst>
                </p:cNvPr>
                <p:cNvSpPr txBox="1">
                  <a:spLocks noRot="1" noChangeAspect="1" noMove="1" noResize="1" noEditPoints="1" noAdjustHandles="1" noChangeArrowheads="1" noChangeShapeType="1" noTextEdit="1"/>
                </p:cNvSpPr>
                <p:nvPr/>
              </p:nvSpPr>
              <p:spPr>
                <a:xfrm>
                  <a:off x="1889178" y="2585303"/>
                  <a:ext cx="447367" cy="367793"/>
                </a:xfrm>
                <a:prstGeom prst="rect">
                  <a:avLst/>
                </a:prstGeom>
                <a:blipFill>
                  <a:blip r:embed="rId9"/>
                  <a:stretch>
                    <a:fillRect l="-17808" t="-11667" r="-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6095029-DD15-3E47-9608-719836B8CCBA}"/>
                    </a:ext>
                  </a:extLst>
                </p:cNvPr>
                <p:cNvSpPr txBox="1"/>
                <p:nvPr/>
              </p:nvSpPr>
              <p:spPr>
                <a:xfrm>
                  <a:off x="815793" y="2616930"/>
                  <a:ext cx="325922"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𝑥</m:t>
                            </m:r>
                          </m:e>
                          <m:sub>
                            <m:r>
                              <a:rPr lang="en-US" sz="2100" b="0" i="1" kern="1200" smtClean="0">
                                <a:solidFill>
                                  <a:schemeClr val="tx1"/>
                                </a:solidFill>
                                <a:latin typeface="Cambria Math" panose="02040503050406030204" pitchFamily="18" charset="0"/>
                                <a:ea typeface="+mn-ea"/>
                                <a:cs typeface="+mn-cs"/>
                              </a:rPr>
                              <m:t>2</m:t>
                            </m:r>
                          </m:sub>
                        </m:sSub>
                      </m:oMath>
                    </m:oMathPara>
                  </a14:m>
                  <a:endParaRPr lang="en-US" sz="2100" kern="1200">
                    <a:solidFill>
                      <a:schemeClr val="tx1"/>
                    </a:solidFill>
                    <a:latin typeface="+mn-lt"/>
                    <a:ea typeface="+mn-ea"/>
                    <a:cs typeface="+mn-cs"/>
                  </a:endParaRPr>
                </a:p>
              </p:txBody>
            </p:sp>
          </mc:Choice>
          <mc:Fallback xmlns="">
            <p:sp>
              <p:nvSpPr>
                <p:cNvPr id="59" name="TextBox 58">
                  <a:extLst>
                    <a:ext uri="{FF2B5EF4-FFF2-40B4-BE49-F238E27FC236}">
                      <a16:creationId xmlns:a16="http://schemas.microsoft.com/office/drawing/2014/main" id="{79C8CE27-7C6A-1346-AAA5-AD3B633A2481}"/>
                    </a:ext>
                  </a:extLst>
                </p:cNvPr>
                <p:cNvSpPr txBox="1">
                  <a:spLocks noRot="1" noChangeAspect="1" noMove="1" noResize="1" noEditPoints="1" noAdjustHandles="1" noChangeArrowheads="1" noChangeShapeType="1" noTextEdit="1"/>
                </p:cNvSpPr>
                <p:nvPr/>
              </p:nvSpPr>
              <p:spPr>
                <a:xfrm>
                  <a:off x="815793" y="2616930"/>
                  <a:ext cx="325922" cy="367793"/>
                </a:xfrm>
                <a:prstGeom prst="rect">
                  <a:avLst/>
                </a:prstGeom>
                <a:blipFill>
                  <a:blip r:embed="rId10"/>
                  <a:stretch>
                    <a:fillRect l="-11321" r="-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869825-49B2-184B-B306-641AD5541BE5}"/>
                    </a:ext>
                  </a:extLst>
                </p:cNvPr>
                <p:cNvSpPr txBox="1"/>
                <p:nvPr/>
              </p:nvSpPr>
              <p:spPr>
                <a:xfrm>
                  <a:off x="2324927" y="3570443"/>
                  <a:ext cx="499367"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l-GR" altLang="zh-CN" sz="2400" b="1" i="1" smtClean="0">
                            <a:solidFill>
                              <a:schemeClr val="tx1"/>
                            </a:solidFill>
                            <a:latin typeface="Cambria Math" panose="02040503050406030204" pitchFamily="18" charset="0"/>
                            <a:ea typeface="Cambria Math" panose="02040503050406030204" pitchFamily="18" charset="0"/>
                          </a:rPr>
                          <m:t>𝜮</m:t>
                        </m:r>
                      </m:oMath>
                    </m:oMathPara>
                  </a14:m>
                  <a:endParaRPr lang="en-US" sz="2100" i="1" kern="1200">
                    <a:solidFill>
                      <a:schemeClr val="tx1"/>
                    </a:solidFill>
                  </a:endParaRPr>
                </a:p>
              </p:txBody>
            </p:sp>
          </mc:Choice>
          <mc:Fallback xmlns="">
            <p:sp>
              <p:nvSpPr>
                <p:cNvPr id="73" name="TextBox 72">
                  <a:extLst>
                    <a:ext uri="{FF2B5EF4-FFF2-40B4-BE49-F238E27FC236}">
                      <a16:creationId xmlns:a16="http://schemas.microsoft.com/office/drawing/2014/main" id="{FD0A93B1-1BA1-EE45-A4BE-9ED4BD6BC723}"/>
                    </a:ext>
                  </a:extLst>
                </p:cNvPr>
                <p:cNvSpPr txBox="1">
                  <a:spLocks noRot="1" noChangeAspect="1" noMove="1" noResize="1" noEditPoints="1" noAdjustHandles="1" noChangeArrowheads="1" noChangeShapeType="1" noTextEdit="1"/>
                </p:cNvSpPr>
                <p:nvPr/>
              </p:nvSpPr>
              <p:spPr>
                <a:xfrm>
                  <a:off x="2324927" y="3570443"/>
                  <a:ext cx="499367" cy="4093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B2F841ED-3D89-9E48-B6AC-268B8A51DD93}"/>
                    </a:ext>
                  </a:extLst>
                </p:cNvPr>
                <p:cNvSpPr txBox="1">
                  <a:spLocks/>
                </p:cNvSpPr>
                <p:nvPr/>
              </p:nvSpPr>
              <p:spPr>
                <a:xfrm>
                  <a:off x="150533" y="5626031"/>
                  <a:ext cx="2753978"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14:m>
                    <m:oMath xmlns:m="http://schemas.openxmlformats.org/officeDocument/2006/math">
                      <m:r>
                        <a:rPr lang="en-US" altLang="zh-CN" i="1" smtClean="0">
                          <a:solidFill>
                            <a:schemeClr val="tx1"/>
                          </a:solidFill>
                          <a:latin typeface="Cambria Math" panose="02040503050406030204" pitchFamily="18" charset="0"/>
                        </a:rPr>
                        <m:t>𝑃</m:t>
                      </m:r>
                      <m:r>
                        <a:rPr lang="en-US" altLang="zh-CN" i="1" smtClean="0">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smtClean="0">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b="1" i="1" smtClean="0">
                              <a:solidFill>
                                <a:srgbClr val="D80000"/>
                              </a:solidFill>
                              <a:latin typeface="Cambria Math" panose="02040503050406030204" pitchFamily="18" charset="0"/>
                            </a:rPr>
                            <m:t>𝑴</m:t>
                          </m:r>
                        </m:sup>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smtClean="0">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r>
                                <a:rPr lang="en-US" altLang="zh-CN" b="0" i="1" smtClean="0">
                                  <a:solidFill>
                                    <a:schemeClr val="tx1"/>
                                  </a:solidFill>
                                  <a:latin typeface="Cambria Math" panose="02040503050406030204" pitchFamily="18" charset="0"/>
                                </a:rPr>
                                <m:t>′</m:t>
                              </m:r>
                            </m:e>
                            <m:sub>
                              <m:r>
                                <a:rPr lang="en-US" altLang="zh-CN" i="1" smtClean="0">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77" name="Content Placeholder 2">
                  <a:extLst>
                    <a:ext uri="{FF2B5EF4-FFF2-40B4-BE49-F238E27FC236}">
                      <a16:creationId xmlns:a16="http://schemas.microsoft.com/office/drawing/2014/main" id="{6819DB70-3EA1-4E4A-91C1-33003A2D5B97}"/>
                    </a:ext>
                  </a:extLst>
                </p:cNvPr>
                <p:cNvSpPr txBox="1">
                  <a:spLocks noRot="1" noChangeAspect="1" noMove="1" noResize="1" noEditPoints="1" noAdjustHandles="1" noChangeArrowheads="1" noChangeShapeType="1" noTextEdit="1"/>
                </p:cNvSpPr>
                <p:nvPr/>
              </p:nvSpPr>
              <p:spPr>
                <a:xfrm>
                  <a:off x="150533" y="5626031"/>
                  <a:ext cx="2753978" cy="548421"/>
                </a:xfrm>
                <a:prstGeom prst="rect">
                  <a:avLst/>
                </a:prstGeom>
                <a:blipFill>
                  <a:blip r:embed="rId12"/>
                  <a:stretch>
                    <a:fillRect/>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B9301079-410F-8045-9E26-5732C7FAFCDB}"/>
              </a:ext>
            </a:extLst>
          </p:cNvPr>
          <p:cNvGrpSpPr/>
          <p:nvPr/>
        </p:nvGrpSpPr>
        <p:grpSpPr>
          <a:xfrm>
            <a:off x="8597130" y="2208316"/>
            <a:ext cx="2822931" cy="3658553"/>
            <a:chOff x="8597130" y="2208316"/>
            <a:chExt cx="2822931" cy="3658553"/>
          </a:xfrm>
        </p:grpSpPr>
        <p:sp>
          <p:nvSpPr>
            <p:cNvPr id="40" name="Oval 39">
              <a:extLst>
                <a:ext uri="{FF2B5EF4-FFF2-40B4-BE49-F238E27FC236}">
                  <a16:creationId xmlns:a16="http://schemas.microsoft.com/office/drawing/2014/main" id="{44C37643-D3CD-3841-B90A-966ED538383B}"/>
                </a:ext>
              </a:extLst>
            </p:cNvPr>
            <p:cNvSpPr>
              <a:spLocks noChangeAspect="1"/>
            </p:cNvSpPr>
            <p:nvPr/>
          </p:nvSpPr>
          <p:spPr>
            <a:xfrm>
              <a:off x="9073452" y="3428253"/>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D191340-0640-2D4B-AC27-123369D62B15}"/>
                </a:ext>
              </a:extLst>
            </p:cNvPr>
            <p:cNvSpPr>
              <a:spLocks noChangeAspect="1"/>
            </p:cNvSpPr>
            <p:nvPr/>
          </p:nvSpPr>
          <p:spPr>
            <a:xfrm>
              <a:off x="9073452" y="4020204"/>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6FB4C6C-7CD2-5645-8873-614596D150CE}"/>
                </a:ext>
              </a:extLst>
            </p:cNvPr>
            <p:cNvSpPr>
              <a:spLocks noChangeAspect="1"/>
            </p:cNvSpPr>
            <p:nvPr/>
          </p:nvSpPr>
          <p:spPr>
            <a:xfrm rot="2514217">
              <a:off x="10235502" y="3585214"/>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ED41A53-8423-DB47-AD7F-8568BB4BB05A}"/>
                </a:ext>
              </a:extLst>
            </p:cNvPr>
            <p:cNvCxnSpPr>
              <a:cxnSpLocks/>
              <a:stCxn id="41" idx="6"/>
              <a:endCxn id="42" idx="3"/>
            </p:cNvCxnSpPr>
            <p:nvPr/>
          </p:nvCxnSpPr>
          <p:spPr>
            <a:xfrm flipV="1">
              <a:off x="9444928" y="3780985"/>
              <a:ext cx="790845" cy="4249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009E499-A470-964C-A118-E1F39504D310}"/>
                </a:ext>
              </a:extLst>
            </p:cNvPr>
            <p:cNvSpPr>
              <a:spLocks noChangeAspect="1"/>
            </p:cNvSpPr>
            <p:nvPr/>
          </p:nvSpPr>
          <p:spPr>
            <a:xfrm>
              <a:off x="9075849" y="4602247"/>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D1F6495-581D-0348-9DBF-2A1A9B269BDF}"/>
                </a:ext>
              </a:extLst>
            </p:cNvPr>
            <p:cNvSpPr>
              <a:spLocks noChangeAspect="1"/>
            </p:cNvSpPr>
            <p:nvPr/>
          </p:nvSpPr>
          <p:spPr>
            <a:xfrm>
              <a:off x="9073452" y="2807035"/>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9185DF4-3476-C24F-84E6-BF84A75CCFDB}"/>
                </a:ext>
              </a:extLst>
            </p:cNvPr>
            <p:cNvCxnSpPr>
              <a:cxnSpLocks/>
              <a:stCxn id="45" idx="5"/>
              <a:endCxn id="42" idx="2"/>
            </p:cNvCxnSpPr>
            <p:nvPr/>
          </p:nvCxnSpPr>
          <p:spPr>
            <a:xfrm>
              <a:off x="9390527" y="3124110"/>
              <a:ext cx="892474" cy="5227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7417EA2-C8B8-844B-86E1-917F9A50B646}"/>
                </a:ext>
              </a:extLst>
            </p:cNvPr>
            <p:cNvCxnSpPr>
              <a:cxnSpLocks/>
              <a:stCxn id="40" idx="6"/>
              <a:endCxn id="42" idx="3"/>
            </p:cNvCxnSpPr>
            <p:nvPr/>
          </p:nvCxnSpPr>
          <p:spPr>
            <a:xfrm>
              <a:off x="9444928" y="3613991"/>
              <a:ext cx="790845" cy="1669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C870DCD-A2CE-1646-9B27-5597F67931F5}"/>
                </a:ext>
              </a:extLst>
            </p:cNvPr>
            <p:cNvCxnSpPr>
              <a:cxnSpLocks/>
              <a:stCxn id="44" idx="7"/>
              <a:endCxn id="42" idx="4"/>
            </p:cNvCxnSpPr>
            <p:nvPr/>
          </p:nvCxnSpPr>
          <p:spPr>
            <a:xfrm flipV="1">
              <a:off x="9392924" y="3909191"/>
              <a:ext cx="904265" cy="7474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06896C9-9EBE-674E-8DFF-B004FC7D6725}"/>
                    </a:ext>
                  </a:extLst>
                </p:cNvPr>
                <p:cNvSpPr txBox="1"/>
                <p:nvPr/>
              </p:nvSpPr>
              <p:spPr>
                <a:xfrm>
                  <a:off x="8597130" y="2208316"/>
                  <a:ext cx="2822931" cy="324704"/>
                </a:xfrm>
                <a:prstGeom prst="rect">
                  <a:avLst/>
                </a:prstGeom>
                <a:noFill/>
              </p:spPr>
              <p:txBody>
                <a:bodyPr wrap="square" lIns="0" tIns="0" rIns="0" bIns="0" rtlCol="0">
                  <a:spAutoFit/>
                </a:bodyPr>
                <a:lstStyle/>
                <a:p>
                  <a:pPr>
                    <a:lnSpc>
                      <a:spcPct val="90000"/>
                    </a:lnSpc>
                    <a:spcAft>
                      <a:spcPts val="600"/>
                    </a:spcAft>
                  </a:pPr>
                  <a14:m>
                    <m:oMath xmlns:m="http://schemas.openxmlformats.org/officeDocument/2006/math">
                      <m:r>
                        <a:rPr lang="en-US" altLang="zh-CN" sz="2400" b="1" i="1" smtClean="0">
                          <a:latin typeface="Cambria Math" panose="02040503050406030204" pitchFamily="18" charset="0"/>
                        </a:rPr>
                        <m:t>𝑸</m:t>
                      </m:r>
                      <m:r>
                        <a:rPr lang="en-US" altLang="zh-CN" sz="2400" b="1" i="1" smtClean="0">
                          <a:latin typeface="Cambria Math" panose="02040503050406030204" pitchFamily="18" charset="0"/>
                        </a:rPr>
                        <m:t> </m:t>
                      </m:r>
                    </m:oMath>
                  </a14:m>
                  <a:r>
                    <a:rPr lang="en-US" altLang="zh-CN" sz="2100">
                      <a:solidFill>
                        <a:schemeClr val="tx2"/>
                      </a:solidFill>
                      <a:latin typeface="+mn-lt"/>
                      <a:ea typeface="+mn-ea"/>
                    </a:rPr>
                    <a:t>r</a:t>
                  </a:r>
                  <a:r>
                    <a:rPr lang="en-US" sz="2100">
                      <a:solidFill>
                        <a:schemeClr val="tx2"/>
                      </a:solidFill>
                      <a:latin typeface="+mn-lt"/>
                      <a:ea typeface="+mn-ea"/>
                    </a:rPr>
                    <a:t>etrained</a:t>
                  </a:r>
                  <a:r>
                    <a:rPr lang="en-US" sz="2100">
                      <a:solidFill>
                        <a:schemeClr val="tx2"/>
                      </a:solidFill>
                    </a:rPr>
                    <a:t> </a:t>
                  </a:r>
                  <a:r>
                    <a:rPr lang="en-US" altLang="zh-CN" sz="2100">
                      <a:solidFill>
                        <a:schemeClr val="tx2"/>
                      </a:solidFill>
                      <a:latin typeface="+mn-lt"/>
                      <a:ea typeface="+mn-ea"/>
                    </a:rPr>
                    <a:t>w</a:t>
                  </a:r>
                  <a:r>
                    <a:rPr lang="en-US" sz="2100">
                      <a:solidFill>
                        <a:schemeClr val="tx2"/>
                      </a:solidFill>
                      <a:latin typeface="+mn-lt"/>
                      <a:ea typeface="+mn-ea"/>
                    </a:rPr>
                    <a:t>eights </a:t>
                  </a:r>
                  <a:endParaRPr lang="en-US" sz="2100" kern="1200">
                    <a:solidFill>
                      <a:schemeClr val="tx2"/>
                    </a:solidFill>
                    <a:latin typeface="+mn-lt"/>
                    <a:ea typeface="+mn-ea"/>
                    <a:cs typeface="+mn-cs"/>
                  </a:endParaRPr>
                </a:p>
              </p:txBody>
            </p:sp>
          </mc:Choice>
          <mc:Fallback xmlns="">
            <p:sp>
              <p:nvSpPr>
                <p:cNvPr id="52" name="TextBox 51">
                  <a:extLst>
                    <a:ext uri="{FF2B5EF4-FFF2-40B4-BE49-F238E27FC236}">
                      <a16:creationId xmlns:a16="http://schemas.microsoft.com/office/drawing/2014/main" id="{19E381B8-A30E-6449-A045-07C57D8F7961}"/>
                    </a:ext>
                  </a:extLst>
                </p:cNvPr>
                <p:cNvSpPr txBox="1">
                  <a:spLocks noRot="1" noChangeAspect="1" noMove="1" noResize="1" noEditPoints="1" noAdjustHandles="1" noChangeArrowheads="1" noChangeShapeType="1" noTextEdit="1"/>
                </p:cNvSpPr>
                <p:nvPr/>
              </p:nvSpPr>
              <p:spPr>
                <a:xfrm>
                  <a:off x="8597130" y="2208316"/>
                  <a:ext cx="2822931" cy="324704"/>
                </a:xfrm>
                <a:prstGeom prst="rect">
                  <a:avLst/>
                </a:prstGeom>
                <a:blipFill>
                  <a:blip r:embed="rId13"/>
                  <a:stretch>
                    <a:fillRect l="-4752" t="-24074" b="-4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A897AA5-D1B8-FF49-B02E-AAC2639576B0}"/>
                    </a:ext>
                  </a:extLst>
                </p:cNvPr>
                <p:cNvSpPr txBox="1"/>
                <p:nvPr/>
              </p:nvSpPr>
              <p:spPr>
                <a:xfrm>
                  <a:off x="10171556" y="3613049"/>
                  <a:ext cx="499367"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l-GR" altLang="zh-CN" sz="2400" b="1" i="1" smtClean="0">
                            <a:latin typeface="Cambria Math" panose="02040503050406030204" pitchFamily="18" charset="0"/>
                            <a:ea typeface="Cambria Math" panose="02040503050406030204" pitchFamily="18" charset="0"/>
                          </a:rPr>
                          <m:t>𝜮</m:t>
                        </m:r>
                      </m:oMath>
                    </m:oMathPara>
                  </a14:m>
                  <a:endParaRPr lang="en-US" sz="2100" i="1" kern="1200">
                    <a:solidFill>
                      <a:schemeClr val="tx2"/>
                    </a:solidFill>
                  </a:endParaRPr>
                </a:p>
              </p:txBody>
            </p:sp>
          </mc:Choice>
          <mc:Fallback xmlns="">
            <p:sp>
              <p:nvSpPr>
                <p:cNvPr id="75" name="TextBox 74">
                  <a:extLst>
                    <a:ext uri="{FF2B5EF4-FFF2-40B4-BE49-F238E27FC236}">
                      <a16:creationId xmlns:a16="http://schemas.microsoft.com/office/drawing/2014/main" id="{758BD26E-8233-7E4D-BB63-DF1ECFD41C0D}"/>
                    </a:ext>
                  </a:extLst>
                </p:cNvPr>
                <p:cNvSpPr txBox="1">
                  <a:spLocks noRot="1" noChangeAspect="1" noMove="1" noResize="1" noEditPoints="1" noAdjustHandles="1" noChangeArrowheads="1" noChangeShapeType="1" noTextEdit="1"/>
                </p:cNvSpPr>
                <p:nvPr/>
              </p:nvSpPr>
              <p:spPr>
                <a:xfrm>
                  <a:off x="10171556" y="3613049"/>
                  <a:ext cx="499367" cy="4093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FE194A8-B4AC-CC48-82EB-C668E6D8E0C0}"/>
                    </a:ext>
                  </a:extLst>
                </p:cNvPr>
                <p:cNvSpPr txBox="1"/>
                <p:nvPr/>
              </p:nvSpPr>
              <p:spPr>
                <a:xfrm>
                  <a:off x="9615402" y="2983219"/>
                  <a:ext cx="369525"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e>
                          <m:sub>
                            <m:r>
                              <a:rPr lang="en-US" sz="2100" b="0" i="1" kern="1200" smtClean="0">
                                <a:solidFill>
                                  <a:schemeClr val="tx1"/>
                                </a:solidFill>
                                <a:latin typeface="Cambria Math" panose="02040503050406030204" pitchFamily="18" charset="0"/>
                                <a:ea typeface="+mn-ea"/>
                                <a:cs typeface="+mn-cs"/>
                              </a:rPr>
                              <m:t>1</m:t>
                            </m:r>
                          </m:sub>
                        </m:sSub>
                      </m:oMath>
                    </m:oMathPara>
                  </a14:m>
                  <a:endParaRPr lang="en-US" sz="2100" kern="1200">
                    <a:solidFill>
                      <a:schemeClr val="tx1"/>
                    </a:solidFill>
                    <a:latin typeface="+mn-lt"/>
                    <a:ea typeface="+mn-ea"/>
                    <a:cs typeface="+mn-cs"/>
                  </a:endParaRPr>
                </a:p>
              </p:txBody>
            </p:sp>
          </mc:Choice>
          <mc:Fallback xmlns="">
            <p:sp>
              <p:nvSpPr>
                <p:cNvPr id="76" name="TextBox 75">
                  <a:extLst>
                    <a:ext uri="{FF2B5EF4-FFF2-40B4-BE49-F238E27FC236}">
                      <a16:creationId xmlns:a16="http://schemas.microsoft.com/office/drawing/2014/main" id="{65DCB301-33BD-2046-BF22-B63BA5C98822}"/>
                    </a:ext>
                  </a:extLst>
                </p:cNvPr>
                <p:cNvSpPr txBox="1">
                  <a:spLocks noRot="1" noChangeAspect="1" noMove="1" noResize="1" noEditPoints="1" noAdjustHandles="1" noChangeArrowheads="1" noChangeShapeType="1" noTextEdit="1"/>
                </p:cNvSpPr>
                <p:nvPr/>
              </p:nvSpPr>
              <p:spPr>
                <a:xfrm>
                  <a:off x="9615402" y="2983219"/>
                  <a:ext cx="369525" cy="367793"/>
                </a:xfrm>
                <a:prstGeom prst="rect">
                  <a:avLst/>
                </a:prstGeom>
                <a:blipFill>
                  <a:blip r:embed="rId15"/>
                  <a:stretch>
                    <a:fillRect l="-9836" r="-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525AA5-AE68-5040-9A11-8A730ED3B03D}"/>
                    </a:ext>
                  </a:extLst>
                </p:cNvPr>
                <p:cNvSpPr txBox="1"/>
                <p:nvPr/>
              </p:nvSpPr>
              <p:spPr>
                <a:xfrm>
                  <a:off x="9634241" y="4483561"/>
                  <a:ext cx="405046" cy="388311"/>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e>
                          <m:sub>
                            <m:r>
                              <a:rPr lang="en-US" sz="2100" b="0" i="1" kern="1200" smtClean="0">
                                <a:solidFill>
                                  <a:schemeClr val="tx1"/>
                                </a:solidFill>
                                <a:latin typeface="Cambria Math" panose="02040503050406030204" pitchFamily="18" charset="0"/>
                                <a:ea typeface="+mn-ea"/>
                                <a:cs typeface="+mn-cs"/>
                              </a:rPr>
                              <m:t>𝑄</m:t>
                            </m:r>
                          </m:sub>
                        </m:sSub>
                      </m:oMath>
                    </m:oMathPara>
                  </a14:m>
                  <a:endParaRPr lang="en-US" sz="2100" kern="1200">
                    <a:solidFill>
                      <a:schemeClr val="tx1"/>
                    </a:solidFill>
                    <a:latin typeface="+mn-lt"/>
                    <a:ea typeface="+mn-ea"/>
                    <a:cs typeface="+mn-cs"/>
                  </a:endParaRPr>
                </a:p>
              </p:txBody>
            </p:sp>
          </mc:Choice>
          <mc:Fallback xmlns="">
            <p:sp>
              <p:nvSpPr>
                <p:cNvPr id="78" name="TextBox 77">
                  <a:extLst>
                    <a:ext uri="{FF2B5EF4-FFF2-40B4-BE49-F238E27FC236}">
                      <a16:creationId xmlns:a16="http://schemas.microsoft.com/office/drawing/2014/main" id="{82E55149-F147-4C47-916B-BEB5C9950ADD}"/>
                    </a:ext>
                  </a:extLst>
                </p:cNvPr>
                <p:cNvSpPr txBox="1">
                  <a:spLocks noRot="1" noChangeAspect="1" noMove="1" noResize="1" noEditPoints="1" noAdjustHandles="1" noChangeArrowheads="1" noChangeShapeType="1" noTextEdit="1"/>
                </p:cNvSpPr>
                <p:nvPr/>
              </p:nvSpPr>
              <p:spPr>
                <a:xfrm>
                  <a:off x="9634241" y="4483561"/>
                  <a:ext cx="405046" cy="388311"/>
                </a:xfrm>
                <a:prstGeom prst="rect">
                  <a:avLst/>
                </a:prstGeom>
                <a:blipFill>
                  <a:blip r:embed="rId16"/>
                  <a:stretch>
                    <a:fillRect l="-8955" r="-8955"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FAD9C004-68C4-CF4D-8FBC-4DF6028468FB}"/>
                    </a:ext>
                  </a:extLst>
                </p:cNvPr>
                <p:cNvSpPr txBox="1">
                  <a:spLocks/>
                </p:cNvSpPr>
                <p:nvPr/>
              </p:nvSpPr>
              <p:spPr>
                <a:xfrm>
                  <a:off x="8825053" y="5318448"/>
                  <a:ext cx="2528989" cy="548421"/>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lgn="ctr">
                    <a:buFont typeface="Arial" charset="0"/>
                    <a:buNone/>
                  </a:pPr>
                  <a14:m>
                    <m:oMath xmlns:m="http://schemas.openxmlformats.org/officeDocument/2006/math">
                      <m:r>
                        <a:rPr lang="en-US" altLang="zh-CN" i="1">
                          <a:solidFill>
                            <a:schemeClr val="tx1"/>
                          </a:solidFill>
                          <a:latin typeface="Cambria Math" panose="02040503050406030204" pitchFamily="18" charset="0"/>
                        </a:rPr>
                        <m:t>𝑃</m:t>
                      </m:r>
                      <m:r>
                        <a:rPr lang="en-US" altLang="zh-CN" i="1">
                          <a:solidFill>
                            <a:schemeClr val="tx1"/>
                          </a:solidFill>
                          <a:latin typeface="Cambria Math" panose="02040503050406030204" pitchFamily="18" charset="0"/>
                        </a:rPr>
                        <m:t>=</m:t>
                      </m:r>
                      <m:nary>
                        <m:naryPr>
                          <m:chr m:val="∑"/>
                          <m:limLoc m:val="subSup"/>
                          <m:ctrlPr>
                            <a:rPr lang="en-US" altLang="zh-CN" i="1">
                              <a:solidFill>
                                <a:schemeClr val="tx1"/>
                              </a:solidFill>
                              <a:latin typeface="Cambria Math" panose="02040503050406030204" pitchFamily="18" charset="0"/>
                            </a:rPr>
                          </m:ctrlPr>
                        </m:naryPr>
                        <m:sub>
                          <m:r>
                            <m:rPr>
                              <m:brk m:alnAt="1"/>
                            </m:rP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up>
                          <m:r>
                            <a:rPr lang="en-US" altLang="zh-CN" i="1" smtClean="0">
                              <a:solidFill>
                                <a:srgbClr val="00B050"/>
                              </a:solidFill>
                              <a:latin typeface="Cambria Math" panose="02040503050406030204" pitchFamily="18" charset="0"/>
                            </a:rPr>
                            <m:t>𝑸</m:t>
                          </m:r>
                        </m:sup>
                        <m:e>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𝑤</m:t>
                              </m:r>
                            </m:e>
                            <m:sub>
                              <m:r>
                                <a:rPr lang="en-US" altLang="zh-CN" i="1">
                                  <a:solidFill>
                                    <a:schemeClr val="tx1"/>
                                  </a:solidFill>
                                  <a:latin typeface="Cambria Math" panose="02040503050406030204" pitchFamily="18" charset="0"/>
                                </a:rPr>
                                <m:t>𝑖</m:t>
                              </m:r>
                            </m:sub>
                          </m:sSub>
                        </m:e>
                      </m:nary>
                    </m:oMath>
                  </a14:m>
                  <a:r>
                    <a:rPr lang="en-US" altLang="zh-CN">
                      <a:solidFill>
                        <a:schemeClr val="tx1"/>
                      </a:solidFill>
                    </a:rPr>
                    <a:t> </a:t>
                  </a:r>
                </a:p>
              </p:txBody>
            </p:sp>
          </mc:Choice>
          <mc:Fallback xmlns="">
            <p:sp>
              <p:nvSpPr>
                <p:cNvPr id="79" name="Content Placeholder 2">
                  <a:extLst>
                    <a:ext uri="{FF2B5EF4-FFF2-40B4-BE49-F238E27FC236}">
                      <a16:creationId xmlns:a16="http://schemas.microsoft.com/office/drawing/2014/main" id="{AB5D941D-8950-8A43-B267-543DCA10F9AB}"/>
                    </a:ext>
                  </a:extLst>
                </p:cNvPr>
                <p:cNvSpPr txBox="1">
                  <a:spLocks noRot="1" noChangeAspect="1" noMove="1" noResize="1" noEditPoints="1" noAdjustHandles="1" noChangeArrowheads="1" noChangeShapeType="1" noTextEdit="1"/>
                </p:cNvSpPr>
                <p:nvPr/>
              </p:nvSpPr>
              <p:spPr>
                <a:xfrm>
                  <a:off x="8825053" y="5318448"/>
                  <a:ext cx="2528989" cy="548421"/>
                </a:xfrm>
                <a:prstGeom prst="rect">
                  <a:avLst/>
                </a:prstGeom>
                <a:blipFill>
                  <a:blip r:embed="rId17"/>
                  <a:stretch>
                    <a:fillRect/>
                  </a:stretch>
                </a:blipFill>
              </p:spPr>
              <p:txBody>
                <a:bodyPr/>
                <a:lstStyle/>
                <a:p>
                  <a:r>
                    <a:rPr lang="en-US">
                      <a:noFill/>
                    </a:rPr>
                    <a:t> </a:t>
                  </a:r>
                </a:p>
              </p:txBody>
            </p:sp>
          </mc:Fallback>
        </mc:AlternateContent>
      </p:grpSp>
      <p:grpSp>
        <p:nvGrpSpPr>
          <p:cNvPr id="54" name="Group 53">
            <a:extLst>
              <a:ext uri="{FF2B5EF4-FFF2-40B4-BE49-F238E27FC236}">
                <a16:creationId xmlns:a16="http://schemas.microsoft.com/office/drawing/2014/main" id="{65224B5D-B989-D341-9FA9-063895C8CCD6}"/>
              </a:ext>
            </a:extLst>
          </p:cNvPr>
          <p:cNvGrpSpPr/>
          <p:nvPr/>
        </p:nvGrpSpPr>
        <p:grpSpPr>
          <a:xfrm>
            <a:off x="4319518" y="1695312"/>
            <a:ext cx="3100478" cy="4111142"/>
            <a:chOff x="4319518" y="1695312"/>
            <a:chExt cx="3100478" cy="4111142"/>
          </a:xfrm>
        </p:grpSpPr>
        <p:sp>
          <p:nvSpPr>
            <p:cNvPr id="55" name="Oval 54">
              <a:extLst>
                <a:ext uri="{FF2B5EF4-FFF2-40B4-BE49-F238E27FC236}">
                  <a16:creationId xmlns:a16="http://schemas.microsoft.com/office/drawing/2014/main" id="{0A7D5DF2-40C4-6A43-BAB8-5862C564285A}"/>
                </a:ext>
              </a:extLst>
            </p:cNvPr>
            <p:cNvSpPr>
              <a:spLocks noChangeAspect="1"/>
            </p:cNvSpPr>
            <p:nvPr/>
          </p:nvSpPr>
          <p:spPr>
            <a:xfrm>
              <a:off x="4963464" y="4643173"/>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EA7D8F-DA6D-324E-9C53-02A020E0BD87}"/>
                </a:ext>
              </a:extLst>
            </p:cNvPr>
            <p:cNvSpPr>
              <a:spLocks noChangeAspect="1"/>
            </p:cNvSpPr>
            <p:nvPr/>
          </p:nvSpPr>
          <p:spPr>
            <a:xfrm rot="1978724">
              <a:off x="6125514" y="3585600"/>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5DFAE856-E6B5-0142-8F39-6BD9F8E01B9C}"/>
                </a:ext>
              </a:extLst>
            </p:cNvPr>
            <p:cNvCxnSpPr>
              <a:cxnSpLocks/>
              <a:stCxn id="55" idx="7"/>
              <a:endCxn id="56" idx="3"/>
            </p:cNvCxnSpPr>
            <p:nvPr/>
          </p:nvCxnSpPr>
          <p:spPr>
            <a:xfrm flipV="1">
              <a:off x="5280539" y="3810023"/>
              <a:ext cx="849048" cy="88755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CD7DBE9-7F7B-1349-B69F-0FDB2A3D0548}"/>
                </a:ext>
              </a:extLst>
            </p:cNvPr>
            <p:cNvSpPr txBox="1"/>
            <p:nvPr/>
          </p:nvSpPr>
          <p:spPr>
            <a:xfrm>
              <a:off x="4983943" y="3679986"/>
              <a:ext cx="426399"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400" kern="1200">
                  <a:latin typeface="+mn-lt"/>
                  <a:ea typeface="+mn-ea"/>
                  <a:cs typeface="+mn-cs"/>
                </a:rPr>
                <a:t>……</a:t>
              </a:r>
            </a:p>
          </p:txBody>
        </p:sp>
        <p:sp>
          <p:nvSpPr>
            <p:cNvPr id="59" name="Oval 58">
              <a:extLst>
                <a:ext uri="{FF2B5EF4-FFF2-40B4-BE49-F238E27FC236}">
                  <a16:creationId xmlns:a16="http://schemas.microsoft.com/office/drawing/2014/main" id="{895196A6-50DB-0840-8EF1-8A7B2151C642}"/>
                </a:ext>
              </a:extLst>
            </p:cNvPr>
            <p:cNvSpPr>
              <a:spLocks noChangeAspect="1"/>
            </p:cNvSpPr>
            <p:nvPr/>
          </p:nvSpPr>
          <p:spPr>
            <a:xfrm>
              <a:off x="4963464" y="5162220"/>
              <a:ext cx="371476" cy="371476"/>
            </a:xfrm>
            <a:prstGeom prst="ellipse">
              <a:avLst/>
            </a:prstGeom>
            <a:noFill/>
            <a:ln w="12700">
              <a:solidFill>
                <a:srgbClr val="D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BCB7DD2-C5F0-F848-943A-7B5C83DEE815}"/>
                </a:ext>
              </a:extLst>
            </p:cNvPr>
            <p:cNvSpPr>
              <a:spLocks noChangeAspect="1"/>
            </p:cNvSpPr>
            <p:nvPr/>
          </p:nvSpPr>
          <p:spPr>
            <a:xfrm>
              <a:off x="4983943" y="2176590"/>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9C48EF91-6087-A449-AB23-CD2B83E1B250}"/>
                </a:ext>
              </a:extLst>
            </p:cNvPr>
            <p:cNvCxnSpPr>
              <a:cxnSpLocks/>
              <a:stCxn id="60" idx="5"/>
              <a:endCxn id="56" idx="1"/>
            </p:cNvCxnSpPr>
            <p:nvPr/>
          </p:nvCxnSpPr>
          <p:spPr>
            <a:xfrm>
              <a:off x="5301018" y="2493665"/>
              <a:ext cx="971549" cy="109600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5A01721-0E9E-3A43-91F1-380E584825CE}"/>
                    </a:ext>
                  </a:extLst>
                </p:cNvPr>
                <p:cNvSpPr txBox="1"/>
                <p:nvPr/>
              </p:nvSpPr>
              <p:spPr>
                <a:xfrm>
                  <a:off x="4319518" y="1695312"/>
                  <a:ext cx="3100478" cy="290849"/>
                </a:xfrm>
                <a:prstGeom prst="rect">
                  <a:avLst/>
                </a:prstGeom>
                <a:noFill/>
              </p:spPr>
              <p:txBody>
                <a:bodyPr wrap="square" lIns="0" tIns="0" rIns="0" bIns="0" rtlCol="0">
                  <a:spAutoFit/>
                </a:bodyPr>
                <a:lstStyle/>
                <a:p>
                  <a:pPr>
                    <a:lnSpc>
                      <a:spcPct val="90000"/>
                    </a:lnSpc>
                    <a:spcAft>
                      <a:spcPts val="600"/>
                    </a:spcAft>
                  </a:pPr>
                  <a:r>
                    <a:rPr lang="en-US" sz="2100" kern="1200">
                      <a:solidFill>
                        <a:schemeClr val="tx2"/>
                      </a:solidFill>
                      <a:latin typeface="+mn-lt"/>
                      <a:ea typeface="+mn-ea"/>
                      <a:cs typeface="+mn-cs"/>
                    </a:rPr>
                    <a:t>Reach </a:t>
                  </a:r>
                  <a14:m>
                    <m:oMath xmlns:m="http://schemas.openxmlformats.org/officeDocument/2006/math">
                      <m:r>
                        <a:rPr lang="en-US" altLang="zh-CN" sz="2000" b="1" i="1" smtClean="0">
                          <a:latin typeface="Cambria Math" panose="02040503050406030204" pitchFamily="18" charset="0"/>
                        </a:rPr>
                        <m:t>𝑸</m:t>
                      </m:r>
                    </m:oMath>
                  </a14:m>
                  <a:r>
                    <a:rPr lang="en-US" sz="2100" kern="1200">
                      <a:solidFill>
                        <a:schemeClr val="tx2"/>
                      </a:solidFill>
                      <a:latin typeface="+mn-lt"/>
                      <a:ea typeface="+mn-ea"/>
                      <a:cs typeface="+mn-cs"/>
                    </a:rPr>
                    <a:t> </a:t>
                  </a:r>
                  <a:r>
                    <a:rPr lang="en-US" sz="2100" kern="1200">
                      <a:solidFill>
                        <a:schemeClr val="tx2"/>
                      </a:solidFill>
                      <a:cs typeface="+mn-cs"/>
                    </a:rPr>
                    <a:t>n</a:t>
                  </a:r>
                  <a:r>
                    <a:rPr lang="en-US" sz="2100">
                      <a:solidFill>
                        <a:schemeClr val="tx2"/>
                      </a:solidFill>
                      <a:latin typeface="+mn-lt"/>
                      <a:ea typeface="+mn-ea"/>
                    </a:rPr>
                    <a:t>on-zero </a:t>
                  </a:r>
                  <a:r>
                    <a:rPr lang="en-US" altLang="zh-CN" sz="2100">
                      <a:solidFill>
                        <a:schemeClr val="tx2"/>
                      </a:solidFill>
                      <a:latin typeface="+mn-lt"/>
                      <a:ea typeface="+mn-ea"/>
                    </a:rPr>
                    <a:t>w</a:t>
                  </a:r>
                  <a:r>
                    <a:rPr lang="en-US" sz="2100">
                      <a:solidFill>
                        <a:schemeClr val="tx2"/>
                      </a:solidFill>
                      <a:latin typeface="+mn-lt"/>
                      <a:ea typeface="+mn-ea"/>
                    </a:rPr>
                    <a:t>eights </a:t>
                  </a:r>
                  <a:endParaRPr lang="en-US" sz="2100" kern="1200">
                    <a:solidFill>
                      <a:schemeClr val="tx2"/>
                    </a:solidFill>
                    <a:latin typeface="+mn-lt"/>
                    <a:ea typeface="+mn-ea"/>
                    <a:cs typeface="+mn-cs"/>
                  </a:endParaRPr>
                </a:p>
              </p:txBody>
            </p:sp>
          </mc:Choice>
          <mc:Fallback xmlns="">
            <p:sp>
              <p:nvSpPr>
                <p:cNvPr id="38" name="TextBox 37">
                  <a:extLst>
                    <a:ext uri="{FF2B5EF4-FFF2-40B4-BE49-F238E27FC236}">
                      <a16:creationId xmlns:a16="http://schemas.microsoft.com/office/drawing/2014/main" id="{C453F517-CB1A-2A4E-9DEB-B9D0264EE0EB}"/>
                    </a:ext>
                  </a:extLst>
                </p:cNvPr>
                <p:cNvSpPr txBox="1">
                  <a:spLocks noRot="1" noChangeAspect="1" noMove="1" noResize="1" noEditPoints="1" noAdjustHandles="1" noChangeArrowheads="1" noChangeShapeType="1" noTextEdit="1"/>
                </p:cNvSpPr>
                <p:nvPr/>
              </p:nvSpPr>
              <p:spPr>
                <a:xfrm>
                  <a:off x="4319518" y="1695312"/>
                  <a:ext cx="3100478" cy="290849"/>
                </a:xfrm>
                <a:prstGeom prst="rect">
                  <a:avLst/>
                </a:prstGeom>
                <a:blipFill>
                  <a:blip r:embed="rId18"/>
                  <a:stretch>
                    <a:fillRect l="-5315" t="-39583" b="-5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6014621-244C-4441-86B9-EC329A8B9F98}"/>
                    </a:ext>
                  </a:extLst>
                </p:cNvPr>
                <p:cNvSpPr txBox="1"/>
                <p:nvPr/>
              </p:nvSpPr>
              <p:spPr>
                <a:xfrm>
                  <a:off x="5619220" y="2658770"/>
                  <a:ext cx="948080"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1</m:t>
                            </m:r>
                          </m:sub>
                        </m:sSub>
                        <m:r>
                          <a:rPr lang="en-US" sz="2100" b="0" i="1" kern="1200" smtClean="0">
                            <a:solidFill>
                              <a:schemeClr val="tx1"/>
                            </a:solidFill>
                            <a:latin typeface="Cambria Math" panose="02040503050406030204" pitchFamily="18" charset="0"/>
                            <a:ea typeface="Cambria Math" panose="02040503050406030204" pitchFamily="18" charset="0"/>
                          </a:rPr>
                          <m:t>≠</m:t>
                        </m:r>
                        <m:r>
                          <a:rPr lang="en-US" sz="2100" b="0" i="1" kern="1200" smtClean="0">
                            <a:solidFill>
                              <a:schemeClr val="tx1"/>
                            </a:solidFill>
                            <a:latin typeface="Cambria Math" panose="02040503050406030204" pitchFamily="18" charset="0"/>
                            <a:ea typeface="+mn-ea"/>
                            <a:cs typeface="+mn-cs"/>
                          </a:rPr>
                          <m:t>0</m:t>
                        </m:r>
                      </m:oMath>
                    </m:oMathPara>
                  </a14:m>
                  <a:endParaRPr lang="en-US" sz="2100" kern="1200">
                    <a:solidFill>
                      <a:schemeClr val="tx1"/>
                    </a:solidFill>
                    <a:latin typeface="+mn-lt"/>
                    <a:ea typeface="+mn-ea"/>
                    <a:cs typeface="+mn-cs"/>
                  </a:endParaRPr>
                </a:p>
              </p:txBody>
            </p:sp>
          </mc:Choice>
          <mc:Fallback xmlns="">
            <p:sp>
              <p:nvSpPr>
                <p:cNvPr id="69" name="TextBox 68">
                  <a:extLst>
                    <a:ext uri="{FF2B5EF4-FFF2-40B4-BE49-F238E27FC236}">
                      <a16:creationId xmlns:a16="http://schemas.microsoft.com/office/drawing/2014/main" id="{A9DCD541-5053-F44F-AC1F-5CCA02FA7D5A}"/>
                    </a:ext>
                  </a:extLst>
                </p:cNvPr>
                <p:cNvSpPr txBox="1">
                  <a:spLocks noRot="1" noChangeAspect="1" noMove="1" noResize="1" noEditPoints="1" noAdjustHandles="1" noChangeArrowheads="1" noChangeShapeType="1" noTextEdit="1"/>
                </p:cNvSpPr>
                <p:nvPr/>
              </p:nvSpPr>
              <p:spPr>
                <a:xfrm>
                  <a:off x="5619220" y="2658770"/>
                  <a:ext cx="948080" cy="367793"/>
                </a:xfrm>
                <a:prstGeom prst="rect">
                  <a:avLst/>
                </a:prstGeom>
                <a:blipFill>
                  <a:blip r:embed="rId19"/>
                  <a:stretch>
                    <a:fillRect l="-7742" t="-1166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E3FD1FB-A582-4644-9544-FB90E512A4A4}"/>
                    </a:ext>
                  </a:extLst>
                </p:cNvPr>
                <p:cNvSpPr txBox="1"/>
                <p:nvPr/>
              </p:nvSpPr>
              <p:spPr>
                <a:xfrm>
                  <a:off x="5506408" y="4459818"/>
                  <a:ext cx="1274901"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𝑀</m:t>
                            </m:r>
                            <m:r>
                              <a:rPr lang="en-US" sz="2100" b="0" i="1" kern="1200" smtClean="0">
                                <a:solidFill>
                                  <a:schemeClr val="tx1"/>
                                </a:solidFill>
                                <a:latin typeface="Cambria Math" panose="02040503050406030204" pitchFamily="18" charset="0"/>
                                <a:ea typeface="+mn-ea"/>
                                <a:cs typeface="+mn-cs"/>
                              </a:rPr>
                              <m:t>−1</m:t>
                            </m:r>
                          </m:sub>
                        </m:sSub>
                        <m:r>
                          <a:rPr lang="en-US" sz="2100" b="0" i="1" kern="1200" smtClean="0">
                            <a:solidFill>
                              <a:schemeClr val="tx1"/>
                            </a:solidFill>
                            <a:latin typeface="Cambria Math" panose="02040503050406030204" pitchFamily="18" charset="0"/>
                            <a:ea typeface="Cambria Math" panose="02040503050406030204" pitchFamily="18" charset="0"/>
                          </a:rPr>
                          <m:t>≠</m:t>
                        </m:r>
                        <m:r>
                          <a:rPr lang="en-US" sz="2100" b="0" i="1" kern="1200" smtClean="0">
                            <a:solidFill>
                              <a:schemeClr val="tx1"/>
                            </a:solidFill>
                            <a:latin typeface="Cambria Math" panose="02040503050406030204" pitchFamily="18" charset="0"/>
                            <a:ea typeface="+mn-ea"/>
                            <a:cs typeface="+mn-cs"/>
                          </a:rPr>
                          <m:t>0</m:t>
                        </m:r>
                      </m:oMath>
                    </m:oMathPara>
                  </a14:m>
                  <a:endParaRPr lang="en-US" sz="2100" kern="1200">
                    <a:solidFill>
                      <a:schemeClr val="tx1"/>
                    </a:solidFill>
                    <a:latin typeface="+mn-lt"/>
                    <a:ea typeface="+mn-ea"/>
                    <a:cs typeface="+mn-cs"/>
                  </a:endParaRPr>
                </a:p>
              </p:txBody>
            </p:sp>
          </mc:Choice>
          <mc:Fallback xmlns="">
            <p:sp>
              <p:nvSpPr>
                <p:cNvPr id="72" name="TextBox 71">
                  <a:extLst>
                    <a:ext uri="{FF2B5EF4-FFF2-40B4-BE49-F238E27FC236}">
                      <a16:creationId xmlns:a16="http://schemas.microsoft.com/office/drawing/2014/main" id="{7F2B4DA7-AFB5-2F40-AF93-2566E1BBC20D}"/>
                    </a:ext>
                  </a:extLst>
                </p:cNvPr>
                <p:cNvSpPr txBox="1">
                  <a:spLocks noRot="1" noChangeAspect="1" noMove="1" noResize="1" noEditPoints="1" noAdjustHandles="1" noChangeArrowheads="1" noChangeShapeType="1" noTextEdit="1"/>
                </p:cNvSpPr>
                <p:nvPr/>
              </p:nvSpPr>
              <p:spPr>
                <a:xfrm>
                  <a:off x="5506408" y="4459818"/>
                  <a:ext cx="1274901" cy="367793"/>
                </a:xfrm>
                <a:prstGeom prst="rect">
                  <a:avLst/>
                </a:prstGeom>
                <a:blipFill>
                  <a:blip r:embed="rId20"/>
                  <a:stretch>
                    <a:fillRect l="-5263" t="-11667" r="-4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EB9FAA6-FC32-A148-8EFA-9D3C611D2C7D}"/>
                    </a:ext>
                  </a:extLst>
                </p:cNvPr>
                <p:cNvSpPr txBox="1"/>
                <p:nvPr/>
              </p:nvSpPr>
              <p:spPr>
                <a:xfrm>
                  <a:off x="6061019" y="3613049"/>
                  <a:ext cx="499367"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l-GR" altLang="zh-CN" sz="2400" b="1" i="1" smtClean="0">
                            <a:latin typeface="Cambria Math" panose="02040503050406030204" pitchFamily="18" charset="0"/>
                            <a:ea typeface="Cambria Math" panose="02040503050406030204" pitchFamily="18" charset="0"/>
                          </a:rPr>
                          <m:t>𝜮</m:t>
                        </m:r>
                      </m:oMath>
                    </m:oMathPara>
                  </a14:m>
                  <a:endParaRPr lang="en-US" sz="2100" i="1" kern="1200">
                    <a:solidFill>
                      <a:schemeClr val="tx2"/>
                    </a:solidFill>
                  </a:endParaRPr>
                </a:p>
              </p:txBody>
            </p:sp>
          </mc:Choice>
          <mc:Fallback xmlns="">
            <p:sp>
              <p:nvSpPr>
                <p:cNvPr id="74" name="TextBox 73">
                  <a:extLst>
                    <a:ext uri="{FF2B5EF4-FFF2-40B4-BE49-F238E27FC236}">
                      <a16:creationId xmlns:a16="http://schemas.microsoft.com/office/drawing/2014/main" id="{1A4EBFF2-B9C2-D849-9469-DF0B72BA1F27}"/>
                    </a:ext>
                  </a:extLst>
                </p:cNvPr>
                <p:cNvSpPr txBox="1">
                  <a:spLocks noRot="1" noChangeAspect="1" noMove="1" noResize="1" noEditPoints="1" noAdjustHandles="1" noChangeArrowheads="1" noChangeShapeType="1" noTextEdit="1"/>
                </p:cNvSpPr>
                <p:nvPr/>
              </p:nvSpPr>
              <p:spPr>
                <a:xfrm>
                  <a:off x="6061019" y="3613049"/>
                  <a:ext cx="499367" cy="409343"/>
                </a:xfrm>
                <a:prstGeom prst="rect">
                  <a:avLst/>
                </a:prstGeom>
                <a:blipFill>
                  <a:blip r:embed="rId21"/>
                  <a:stretch>
                    <a:fillRect/>
                  </a:stretch>
                </a:blipFill>
              </p:spPr>
              <p:txBody>
                <a:bodyPr/>
                <a:lstStyle/>
                <a:p>
                  <a:r>
                    <a:rPr lang="en-US">
                      <a:noFill/>
                    </a:rPr>
                    <a:t> </a:t>
                  </a:r>
                </a:p>
              </p:txBody>
            </p:sp>
          </mc:Fallback>
        </mc:AlternateContent>
        <p:cxnSp>
          <p:nvCxnSpPr>
            <p:cNvPr id="66" name="Straight Connector 65">
              <a:extLst>
                <a:ext uri="{FF2B5EF4-FFF2-40B4-BE49-F238E27FC236}">
                  <a16:creationId xmlns:a16="http://schemas.microsoft.com/office/drawing/2014/main" id="{88931DFB-79F0-D347-98F8-A70893241D00}"/>
                </a:ext>
              </a:extLst>
            </p:cNvPr>
            <p:cNvCxnSpPr/>
            <p:nvPr/>
          </p:nvCxnSpPr>
          <p:spPr>
            <a:xfrm>
              <a:off x="4963464" y="5162220"/>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624B93DC-0195-3D40-B78A-346E08B892FE}"/>
                </a:ext>
              </a:extLst>
            </p:cNvPr>
            <p:cNvSpPr>
              <a:spLocks noChangeAspect="1"/>
            </p:cNvSpPr>
            <p:nvPr/>
          </p:nvSpPr>
          <p:spPr>
            <a:xfrm>
              <a:off x="4961285" y="4098729"/>
              <a:ext cx="371476" cy="371476"/>
            </a:xfrm>
            <a:prstGeom prst="ellipse">
              <a:avLst/>
            </a:prstGeom>
            <a:noFill/>
            <a:ln w="12700">
              <a:solidFill>
                <a:srgbClr val="D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C4B1F243-A2CD-9042-8F80-32BC1FDC8125}"/>
                </a:ext>
              </a:extLst>
            </p:cNvPr>
            <p:cNvCxnSpPr/>
            <p:nvPr/>
          </p:nvCxnSpPr>
          <p:spPr>
            <a:xfrm>
              <a:off x="4961285" y="4098729"/>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B0DFD9F7-B37D-014A-8DF9-A8D244474986}"/>
                </a:ext>
              </a:extLst>
            </p:cNvPr>
            <p:cNvSpPr>
              <a:spLocks noChangeAspect="1"/>
            </p:cNvSpPr>
            <p:nvPr/>
          </p:nvSpPr>
          <p:spPr>
            <a:xfrm>
              <a:off x="4961285" y="3268998"/>
              <a:ext cx="371476" cy="371476"/>
            </a:xfrm>
            <a:prstGeom prst="ellipse">
              <a:avLst/>
            </a:prstGeom>
            <a:noFill/>
            <a:ln w="12700">
              <a:solidFill>
                <a:srgbClr val="D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0B3B07CE-F787-8E4F-9E5A-D0215554908F}"/>
                </a:ext>
              </a:extLst>
            </p:cNvPr>
            <p:cNvCxnSpPr/>
            <p:nvPr/>
          </p:nvCxnSpPr>
          <p:spPr>
            <a:xfrm>
              <a:off x="4961285" y="3268998"/>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442D179-81DB-F542-92A9-A06CC378E1A3}"/>
                </a:ext>
              </a:extLst>
            </p:cNvPr>
            <p:cNvSpPr>
              <a:spLocks noChangeAspect="1"/>
            </p:cNvSpPr>
            <p:nvPr/>
          </p:nvSpPr>
          <p:spPr>
            <a:xfrm>
              <a:off x="4967257" y="2721034"/>
              <a:ext cx="371476" cy="371476"/>
            </a:xfrm>
            <a:prstGeom prst="ellipse">
              <a:avLst/>
            </a:prstGeom>
            <a:noFill/>
            <a:ln w="12700">
              <a:solidFill>
                <a:srgbClr val="D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912675F8-D855-B640-A45D-4B43600CE585}"/>
                </a:ext>
              </a:extLst>
            </p:cNvPr>
            <p:cNvCxnSpPr/>
            <p:nvPr/>
          </p:nvCxnSpPr>
          <p:spPr>
            <a:xfrm>
              <a:off x="4967257" y="2721034"/>
              <a:ext cx="391955" cy="36923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09F946C-7B61-4A45-8D82-561A80D9A7EF}"/>
                    </a:ext>
                  </a:extLst>
                </p:cNvPr>
                <p:cNvSpPr txBox="1"/>
                <p:nvPr/>
              </p:nvSpPr>
              <p:spPr>
                <a:xfrm>
                  <a:off x="5432200" y="5438661"/>
                  <a:ext cx="1018419"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r>
                              <a:rPr lang="en-US" sz="2100" b="0" i="1" kern="1200" smtClean="0">
                                <a:solidFill>
                                  <a:schemeClr val="tx1"/>
                                </a:solidFill>
                                <a:latin typeface="Cambria Math" panose="02040503050406030204" pitchFamily="18" charset="0"/>
                                <a:ea typeface="+mn-ea"/>
                                <a:cs typeface="+mn-cs"/>
                              </a:rPr>
                              <m:t>′</m:t>
                            </m:r>
                          </m:e>
                          <m:sub>
                            <m:r>
                              <a:rPr lang="en-US" sz="2100" b="0" i="1" kern="1200" smtClean="0">
                                <a:solidFill>
                                  <a:schemeClr val="tx1"/>
                                </a:solidFill>
                                <a:latin typeface="Cambria Math" panose="02040503050406030204" pitchFamily="18" charset="0"/>
                                <a:ea typeface="+mn-ea"/>
                                <a:cs typeface="+mn-cs"/>
                              </a:rPr>
                              <m:t>𝑀</m:t>
                            </m:r>
                          </m:sub>
                        </m:sSub>
                        <m:r>
                          <a:rPr lang="en-US" sz="2100" b="0" i="1" kern="1200" smtClean="0">
                            <a:solidFill>
                              <a:schemeClr val="tx1"/>
                            </a:solidFill>
                            <a:latin typeface="Cambria Math" panose="02040503050406030204" pitchFamily="18" charset="0"/>
                            <a:ea typeface="+mn-ea"/>
                            <a:cs typeface="+mn-cs"/>
                          </a:rPr>
                          <m:t>=0</m:t>
                        </m:r>
                      </m:oMath>
                    </m:oMathPara>
                  </a14:m>
                  <a:endParaRPr lang="en-US" sz="2100" kern="1200">
                    <a:solidFill>
                      <a:schemeClr val="tx1"/>
                    </a:solidFill>
                    <a:latin typeface="+mn-lt"/>
                    <a:ea typeface="+mn-ea"/>
                    <a:cs typeface="+mn-cs"/>
                  </a:endParaRPr>
                </a:p>
              </p:txBody>
            </p:sp>
          </mc:Choice>
          <mc:Fallback xmlns="">
            <p:sp>
              <p:nvSpPr>
                <p:cNvPr id="67" name="TextBox 66">
                  <a:extLst>
                    <a:ext uri="{FF2B5EF4-FFF2-40B4-BE49-F238E27FC236}">
                      <a16:creationId xmlns:a16="http://schemas.microsoft.com/office/drawing/2014/main" id="{B0050E30-C954-D54C-B4C6-FA24DA5A03B7}"/>
                    </a:ext>
                  </a:extLst>
                </p:cNvPr>
                <p:cNvSpPr txBox="1">
                  <a:spLocks noRot="1" noChangeAspect="1" noMove="1" noResize="1" noEditPoints="1" noAdjustHandles="1" noChangeArrowheads="1" noChangeShapeType="1" noTextEdit="1"/>
                </p:cNvSpPr>
                <p:nvPr/>
              </p:nvSpPr>
              <p:spPr>
                <a:xfrm>
                  <a:off x="5432200" y="5438661"/>
                  <a:ext cx="1018419" cy="367793"/>
                </a:xfrm>
                <a:prstGeom prst="rect">
                  <a:avLst/>
                </a:prstGeom>
                <a:blipFill>
                  <a:blip r:embed="rId22"/>
                  <a:stretch>
                    <a:fillRect l="-6587" t="-11475" r="-5988"/>
                  </a:stretch>
                </a:blipFill>
              </p:spPr>
              <p:txBody>
                <a:bodyPr/>
                <a:lstStyle/>
                <a:p>
                  <a:r>
                    <a:rPr lang="en-US">
                      <a:noFill/>
                    </a:rPr>
                    <a:t> </a:t>
                  </a:r>
                </a:p>
              </p:txBody>
            </p:sp>
          </mc:Fallback>
        </mc:AlternateContent>
      </p:grpSp>
      <p:sp>
        <p:nvSpPr>
          <p:cNvPr id="74" name="TextBox 73">
            <a:extLst>
              <a:ext uri="{FF2B5EF4-FFF2-40B4-BE49-F238E27FC236}">
                <a16:creationId xmlns:a16="http://schemas.microsoft.com/office/drawing/2014/main" id="{11D4E9D2-3A40-B549-8245-BF221E4BACB2}"/>
              </a:ext>
            </a:extLst>
          </p:cNvPr>
          <p:cNvSpPr txBox="1"/>
          <p:nvPr/>
        </p:nvSpPr>
        <p:spPr>
          <a:xfrm>
            <a:off x="3090696" y="6165659"/>
            <a:ext cx="5057047" cy="3046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200"/>
              <a:t>Minimax concave penalty (</a:t>
            </a:r>
            <a:r>
              <a:rPr lang="en-US" sz="2200" b="1">
                <a:solidFill>
                  <a:srgbClr val="00B050"/>
                </a:solidFill>
              </a:rPr>
              <a:t>MCP</a:t>
            </a:r>
            <a:r>
              <a:rPr lang="en-US" sz="2200"/>
              <a:t>) for pruning</a:t>
            </a:r>
          </a:p>
        </p:txBody>
      </p:sp>
      <p:sp>
        <p:nvSpPr>
          <p:cNvPr id="78" name="Content Placeholder 77">
            <a:extLst>
              <a:ext uri="{FF2B5EF4-FFF2-40B4-BE49-F238E27FC236}">
                <a16:creationId xmlns:a16="http://schemas.microsoft.com/office/drawing/2014/main" id="{D7E48E10-07BB-5945-817E-1D8B0B8E175A}"/>
              </a:ext>
            </a:extLst>
          </p:cNvPr>
          <p:cNvSpPr>
            <a:spLocks noGrp="1"/>
          </p:cNvSpPr>
          <p:nvPr>
            <p:ph sz="quarter" idx="11"/>
          </p:nvPr>
        </p:nvSpPr>
        <p:spPr/>
        <p:txBody>
          <a:bodyPr/>
          <a:lstStyle/>
          <a:p>
            <a:r>
              <a:rPr lang="en-CN"/>
              <a:t>Model construction in two steps</a:t>
            </a:r>
          </a:p>
          <a:p>
            <a:endParaRPr lang="en-CN"/>
          </a:p>
        </p:txBody>
      </p:sp>
    </p:spTree>
    <p:extLst>
      <p:ext uri="{BB962C8B-B14F-4D97-AF65-F5344CB8AC3E}">
        <p14:creationId xmlns:p14="http://schemas.microsoft.com/office/powerpoint/2010/main" val="282755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A2A2-64FC-B74E-B2A5-5B1160108EA2}"/>
              </a:ext>
            </a:extLst>
          </p:cNvPr>
          <p:cNvSpPr>
            <a:spLocks noGrp="1"/>
          </p:cNvSpPr>
          <p:nvPr>
            <p:ph type="title"/>
          </p:nvPr>
        </p:nvSpPr>
        <p:spPr/>
        <p:txBody>
          <a:bodyPr/>
          <a:lstStyle/>
          <a:p>
            <a:r>
              <a:rPr lang="en-US" altLang="zh-CN" dirty="0">
                <a:solidFill>
                  <a:schemeClr val="accent1"/>
                </a:solidFill>
              </a:rPr>
              <a:t>Why</a:t>
            </a:r>
            <a:r>
              <a:rPr lang="zh-CN" altLang="en-US" dirty="0">
                <a:solidFill>
                  <a:schemeClr val="accent1"/>
                </a:solidFill>
              </a:rPr>
              <a:t> </a:t>
            </a:r>
            <a:r>
              <a:rPr lang="en-CN" dirty="0">
                <a:solidFill>
                  <a:schemeClr val="accent1"/>
                </a:solidFill>
              </a:rPr>
              <a:t>MCP </a:t>
            </a:r>
            <a:r>
              <a:rPr lang="en-US" altLang="zh-CN" dirty="0">
                <a:solidFill>
                  <a:schemeClr val="accent1"/>
                </a:solidFill>
              </a:rPr>
              <a:t>for</a:t>
            </a:r>
            <a:r>
              <a:rPr lang="zh-CN" altLang="en-US" dirty="0">
                <a:solidFill>
                  <a:schemeClr val="accent1"/>
                </a:solidFill>
              </a:rPr>
              <a:t> </a:t>
            </a:r>
            <a:r>
              <a:rPr lang="en-US" altLang="zh-CN" dirty="0">
                <a:solidFill>
                  <a:schemeClr val="accent1"/>
                </a:solidFill>
              </a:rPr>
              <a:t>Pruning?</a:t>
            </a:r>
            <a:endParaRPr lang="en-CN" dirty="0">
              <a:solidFill>
                <a:schemeClr val="accent1"/>
              </a:solidFill>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818FC4E-0BDF-D042-988F-3054229C935F}"/>
                  </a:ext>
                </a:extLst>
              </p:cNvPr>
              <p:cNvSpPr>
                <a:spLocks noGrp="1"/>
              </p:cNvSpPr>
              <p:nvPr>
                <p:ph idx="1"/>
              </p:nvPr>
            </p:nvSpPr>
            <p:spPr>
              <a:xfrm>
                <a:off x="478800" y="1304112"/>
                <a:ext cx="11232000" cy="4950000"/>
              </a:xfrm>
              <a:prstGeom prst="rect">
                <a:avLst/>
              </a:prstGeom>
            </p:spPr>
            <p:txBody>
              <a:bodyPr/>
              <a:lstStyle/>
              <a:p>
                <a:r>
                  <a:rPr lang="en-CN" dirty="0"/>
                  <a:t>To make </a:t>
                </a:r>
                <a14:m>
                  <m:oMath xmlns:m="http://schemas.openxmlformats.org/officeDocument/2006/math">
                    <m:r>
                      <a:rPr lang="en-US" altLang="zh-CN" b="1" i="1">
                        <a:solidFill>
                          <a:schemeClr val="tx1"/>
                        </a:solidFill>
                        <a:latin typeface="Cambria Math" panose="02040503050406030204" pitchFamily="18" charset="0"/>
                      </a:rPr>
                      <m:t>𝑸</m:t>
                    </m:r>
                    <m:r>
                      <a:rPr lang="en-US" altLang="zh-CN"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𝑴</m:t>
                    </m:r>
                  </m:oMath>
                </a14:m>
                <a:r>
                  <a:rPr lang="en-CN" dirty="0"/>
                  <a:t>, penalty is set to be very large. </a:t>
                </a:r>
              </a:p>
              <a:p>
                <a:r>
                  <a:rPr lang="en-CN" dirty="0"/>
                  <a:t>Lasso </a:t>
                </a:r>
                <a:r>
                  <a:rPr lang="en-CN" b="1" dirty="0">
                    <a:solidFill>
                      <a:srgbClr val="D92D32"/>
                    </a:solidFill>
                  </a:rPr>
                  <a:t>degrades</a:t>
                </a:r>
                <a:r>
                  <a:rPr lang="en-CN" dirty="0"/>
                  <a:t> model accuracy under large penalty</a:t>
                </a:r>
              </a:p>
              <a:p>
                <a:r>
                  <a:rPr lang="en-CN" dirty="0"/>
                  <a:t>MCP </a:t>
                </a:r>
                <a:r>
                  <a:rPr lang="en-CN" b="1" dirty="0">
                    <a:solidFill>
                      <a:srgbClr val="00B050"/>
                    </a:solidFill>
                  </a:rPr>
                  <a:t>protects</a:t>
                </a:r>
                <a:r>
                  <a:rPr lang="en-CN" dirty="0"/>
                  <a:t> large weights</a:t>
                </a:r>
                <a:r>
                  <a:rPr lang="zh-CN" altLang="en-US" dirty="0"/>
                  <a:t> </a:t>
                </a:r>
                <a:r>
                  <a:rPr lang="en-US" altLang="zh-CN" dirty="0"/>
                  <a:t>thus</a:t>
                </a:r>
                <a:r>
                  <a:rPr lang="zh-CN" altLang="en-US" dirty="0"/>
                  <a:t> </a:t>
                </a:r>
                <a:r>
                  <a:rPr lang="en-US" altLang="zh-CN" b="1" dirty="0">
                    <a:solidFill>
                      <a:srgbClr val="00B050"/>
                    </a:solidFill>
                  </a:rPr>
                  <a:t>maintains</a:t>
                </a:r>
                <a:r>
                  <a:rPr lang="zh-CN" altLang="en-US" dirty="0"/>
                  <a:t> </a:t>
                </a:r>
                <a:r>
                  <a:rPr lang="en-US" altLang="zh-CN" dirty="0"/>
                  <a:t>model</a:t>
                </a:r>
                <a:r>
                  <a:rPr lang="zh-CN" altLang="en-US" dirty="0"/>
                  <a:t> </a:t>
                </a:r>
                <a:r>
                  <a:rPr lang="en-US" altLang="zh-CN" dirty="0"/>
                  <a:t>accuracy</a:t>
                </a:r>
                <a:endParaRPr lang="en-CN" dirty="0"/>
              </a:p>
              <a:p>
                <a:endParaRPr lang="en-CN" altLang="zh-CN" dirty="0">
                  <a:solidFill>
                    <a:schemeClr val="tx1"/>
                  </a:solidFill>
                  <a:latin typeface="Cambria Math" panose="02040503050406030204" pitchFamily="18" charset="0"/>
                </a:endParaRPr>
              </a:p>
              <a:p>
                <a:endParaRPr lang="en-CN" altLang="zh-CN" dirty="0">
                  <a:solidFill>
                    <a:schemeClr val="tx1"/>
                  </a:solidFill>
                  <a:latin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5818FC4E-0BDF-D042-988F-3054229C935F}"/>
                  </a:ext>
                </a:extLst>
              </p:cNvPr>
              <p:cNvSpPr>
                <a:spLocks noGrp="1" noRot="1" noChangeAspect="1" noMove="1" noResize="1" noEditPoints="1" noAdjustHandles="1" noChangeArrowheads="1" noChangeShapeType="1" noTextEdit="1"/>
              </p:cNvSpPr>
              <p:nvPr>
                <p:ph idx="1"/>
              </p:nvPr>
            </p:nvSpPr>
            <p:spPr>
              <a:xfrm>
                <a:off x="478800" y="1304112"/>
                <a:ext cx="11232000" cy="4950000"/>
              </a:xfrm>
              <a:prstGeom prst="rect">
                <a:avLst/>
              </a:prstGeom>
              <a:blipFill>
                <a:blip r:embed="rId3"/>
                <a:stretch>
                  <a:fillRect l="-677" t="-767"/>
                </a:stretch>
              </a:blipFill>
            </p:spPr>
            <p:txBody>
              <a:bodyPr/>
              <a:lstStyle/>
              <a:p>
                <a:r>
                  <a:rPr lang="en-CN">
                    <a:noFill/>
                  </a:rPr>
                  <a:t> </a:t>
                </a:r>
              </a:p>
            </p:txBody>
          </p:sp>
        </mc:Fallback>
      </mc:AlternateContent>
      <p:pic>
        <p:nvPicPr>
          <p:cNvPr id="9" name="Picture 8">
            <a:extLst>
              <a:ext uri="{FF2B5EF4-FFF2-40B4-BE49-F238E27FC236}">
                <a16:creationId xmlns:a16="http://schemas.microsoft.com/office/drawing/2014/main" id="{18CAC39C-9EE1-6846-805D-E8A4C7B1F7B2}"/>
              </a:ext>
            </a:extLst>
          </p:cNvPr>
          <p:cNvPicPr>
            <a:picLocks noChangeAspect="1"/>
          </p:cNvPicPr>
          <p:nvPr/>
        </p:nvPicPr>
        <p:blipFill>
          <a:blip r:embed="rId4"/>
          <a:stretch>
            <a:fillRect/>
          </a:stretch>
        </p:blipFill>
        <p:spPr>
          <a:xfrm>
            <a:off x="900377" y="3221737"/>
            <a:ext cx="3510466" cy="2995223"/>
          </a:xfrm>
          <a:prstGeom prst="rect">
            <a:avLst/>
          </a:prstGeom>
        </p:spPr>
      </p:pic>
      <p:sp>
        <p:nvSpPr>
          <p:cNvPr id="10" name="TextBox 9">
            <a:extLst>
              <a:ext uri="{FF2B5EF4-FFF2-40B4-BE49-F238E27FC236}">
                <a16:creationId xmlns:a16="http://schemas.microsoft.com/office/drawing/2014/main" id="{DD116487-E0BB-634A-BD15-EB16115D4C64}"/>
              </a:ext>
            </a:extLst>
          </p:cNvPr>
          <p:cNvSpPr txBox="1"/>
          <p:nvPr/>
        </p:nvSpPr>
        <p:spPr>
          <a:xfrm>
            <a:off x="4612758" y="4233484"/>
            <a:ext cx="3578234" cy="430887"/>
          </a:xfrm>
          <a:prstGeom prst="rect">
            <a:avLst/>
          </a:prstGeom>
          <a:noFill/>
        </p:spPr>
        <p:txBody>
          <a:bodyPr wrap="square" rtlCol="0">
            <a:spAutoFit/>
          </a:bodyPr>
          <a:lstStyle/>
          <a:p>
            <a:r>
              <a:rPr lang="en-CN" sz="2200" b="1" dirty="0">
                <a:solidFill>
                  <a:srgbClr val="00B050"/>
                </a:solidFill>
              </a:rPr>
              <a:t>MCP protects large weights</a:t>
            </a:r>
          </a:p>
        </p:txBody>
      </p:sp>
      <p:cxnSp>
        <p:nvCxnSpPr>
          <p:cNvPr id="11" name="Straight Arrow Connector 10">
            <a:extLst>
              <a:ext uri="{FF2B5EF4-FFF2-40B4-BE49-F238E27FC236}">
                <a16:creationId xmlns:a16="http://schemas.microsoft.com/office/drawing/2014/main" id="{D5285EE0-7FC9-A149-A41E-B2D7D8AF20A4}"/>
              </a:ext>
            </a:extLst>
          </p:cNvPr>
          <p:cNvCxnSpPr>
            <a:cxnSpLocks/>
            <a:stCxn id="10" idx="1"/>
          </p:cNvCxnSpPr>
          <p:nvPr/>
        </p:nvCxnSpPr>
        <p:spPr>
          <a:xfrm flipH="1">
            <a:off x="4015608" y="4448928"/>
            <a:ext cx="597150" cy="2717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836E504-F059-594E-8760-C6EC01329903}"/>
              </a:ext>
            </a:extLst>
          </p:cNvPr>
          <p:cNvSpPr txBox="1"/>
          <p:nvPr/>
        </p:nvSpPr>
        <p:spPr>
          <a:xfrm>
            <a:off x="4612758" y="3569855"/>
            <a:ext cx="3578234" cy="430887"/>
          </a:xfrm>
          <a:prstGeom prst="rect">
            <a:avLst/>
          </a:prstGeom>
          <a:noFill/>
        </p:spPr>
        <p:txBody>
          <a:bodyPr wrap="square" rtlCol="0">
            <a:spAutoFit/>
          </a:bodyPr>
          <a:lstStyle/>
          <a:p>
            <a:r>
              <a:rPr lang="en-CN" sz="2200" b="1" dirty="0">
                <a:solidFill>
                  <a:srgbClr val="D92D32"/>
                </a:solidFill>
              </a:rPr>
              <a:t>Lasso penalize all weights</a:t>
            </a:r>
          </a:p>
        </p:txBody>
      </p:sp>
      <p:cxnSp>
        <p:nvCxnSpPr>
          <p:cNvPr id="12" name="Straight Arrow Connector 11">
            <a:extLst>
              <a:ext uri="{FF2B5EF4-FFF2-40B4-BE49-F238E27FC236}">
                <a16:creationId xmlns:a16="http://schemas.microsoft.com/office/drawing/2014/main" id="{12136367-F6C0-4548-A7A3-F1C48352FD00}"/>
              </a:ext>
            </a:extLst>
          </p:cNvPr>
          <p:cNvCxnSpPr>
            <a:cxnSpLocks/>
            <a:stCxn id="8" idx="1"/>
          </p:cNvCxnSpPr>
          <p:nvPr/>
        </p:nvCxnSpPr>
        <p:spPr>
          <a:xfrm flipH="1">
            <a:off x="4015608" y="3785299"/>
            <a:ext cx="59715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C93B4689-6CE4-794F-89CB-7118ECF7E26A}"/>
              </a:ext>
            </a:extLst>
          </p:cNvPr>
          <p:cNvSpPr>
            <a:spLocks noGrp="1"/>
          </p:cNvSpPr>
          <p:nvPr>
            <p:ph type="sldNum" sz="quarter" idx="10"/>
          </p:nvPr>
        </p:nvSpPr>
        <p:spPr>
          <a:xfrm>
            <a:off x="479425" y="6439218"/>
            <a:ext cx="2743200" cy="231775"/>
          </a:xfrm>
          <a:prstGeom prst="rect">
            <a:avLst/>
          </a:prstGeom>
        </p:spPr>
        <p:txBody>
          <a:bodyPr/>
          <a:lstStyle/>
          <a:p>
            <a:fld id="{9C1FE395-130A-CC4A-A58D-E351BC2E311E}" type="slidenum">
              <a:rPr lang="en-CN" smtClean="0"/>
              <a:t>37</a:t>
            </a:fld>
            <a:endParaRPr lang="en-CN"/>
          </a:p>
        </p:txBody>
      </p:sp>
    </p:spTree>
    <p:extLst>
      <p:ext uri="{BB962C8B-B14F-4D97-AF65-F5344CB8AC3E}">
        <p14:creationId xmlns:p14="http://schemas.microsoft.com/office/powerpoint/2010/main" val="50727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31B2-AAE6-0149-9A9C-67FD6E1132C2}"/>
              </a:ext>
            </a:extLst>
          </p:cNvPr>
          <p:cNvSpPr>
            <a:spLocks noGrp="1"/>
          </p:cNvSpPr>
          <p:nvPr>
            <p:ph type="title"/>
          </p:nvPr>
        </p:nvSpPr>
        <p:spPr/>
        <p:txBody>
          <a:bodyPr/>
          <a:lstStyle/>
          <a:p>
            <a:r>
              <a:rPr lang="en-US"/>
              <a:t>Model Training and Testing</a:t>
            </a:r>
            <a:endParaRPr lang="en-CN"/>
          </a:p>
        </p:txBody>
      </p:sp>
      <p:sp>
        <p:nvSpPr>
          <p:cNvPr id="3" name="Content Placeholder 2">
            <a:extLst>
              <a:ext uri="{FF2B5EF4-FFF2-40B4-BE49-F238E27FC236}">
                <a16:creationId xmlns:a16="http://schemas.microsoft.com/office/drawing/2014/main" id="{70301BAF-29F5-9140-86FB-4EB7A54A6D79}"/>
              </a:ext>
            </a:extLst>
          </p:cNvPr>
          <p:cNvSpPr>
            <a:spLocks noGrp="1"/>
          </p:cNvSpPr>
          <p:nvPr>
            <p:ph idx="1"/>
          </p:nvPr>
        </p:nvSpPr>
        <p:spPr>
          <a:xfrm>
            <a:off x="478800" y="4663999"/>
            <a:ext cx="11232000" cy="1398452"/>
          </a:xfrm>
        </p:spPr>
        <p:txBody>
          <a:bodyPr/>
          <a:lstStyle/>
          <a:p>
            <a:r>
              <a:rPr lang="en-US" altLang="zh-CN" sz="2000" dirty="0"/>
              <a:t>Experiments</a:t>
            </a:r>
            <a:r>
              <a:rPr lang="zh-CN" altLang="en-US" sz="2000" dirty="0"/>
              <a:t> </a:t>
            </a:r>
            <a:r>
              <a:rPr lang="en-US" altLang="zh-CN" sz="2000" dirty="0"/>
              <a:t>on 3GHz 7nm Arm</a:t>
            </a:r>
            <a:r>
              <a:rPr lang="zh-CN" altLang="en-US" sz="2000" dirty="0"/>
              <a:t> </a:t>
            </a:r>
            <a:r>
              <a:rPr lang="en-US" altLang="zh-CN" sz="2000" b="1" dirty="0">
                <a:solidFill>
                  <a:srgbClr val="00B050"/>
                </a:solidFill>
              </a:rPr>
              <a:t>commercial</a:t>
            </a:r>
            <a:r>
              <a:rPr lang="zh-CN" altLang="en-US" sz="2000" dirty="0"/>
              <a:t> </a:t>
            </a:r>
            <a:r>
              <a:rPr lang="en-US" altLang="zh-CN" sz="2000" dirty="0"/>
              <a:t>microprocessors</a:t>
            </a:r>
            <a:r>
              <a:rPr lang="zh-CN" altLang="en-US" sz="2000" dirty="0"/>
              <a:t> </a:t>
            </a:r>
            <a:r>
              <a:rPr lang="en-US" altLang="zh-CN" sz="2000" b="1" dirty="0"/>
              <a:t>Neoverse</a:t>
            </a:r>
            <a:r>
              <a:rPr lang="zh-CN" altLang="en-US" sz="2000" b="1" dirty="0"/>
              <a:t> </a:t>
            </a:r>
            <a:r>
              <a:rPr lang="en-US" altLang="zh-CN" sz="2000" b="1" dirty="0"/>
              <a:t>N1</a:t>
            </a:r>
            <a:r>
              <a:rPr lang="zh-CN" altLang="en-US" sz="2000" b="1" dirty="0"/>
              <a:t> </a:t>
            </a:r>
            <a:r>
              <a:rPr lang="en-US" altLang="zh-CN" sz="2000" dirty="0"/>
              <a:t>and</a:t>
            </a:r>
            <a:r>
              <a:rPr lang="zh-CN" altLang="en-US" sz="2000" dirty="0"/>
              <a:t> </a:t>
            </a:r>
            <a:r>
              <a:rPr lang="en-US" altLang="zh-CN" sz="2000" b="1" dirty="0"/>
              <a:t>Cortex</a:t>
            </a:r>
            <a:r>
              <a:rPr lang="zh-CN" altLang="en-US" sz="2000" b="1" dirty="0"/>
              <a:t> </a:t>
            </a:r>
            <a:r>
              <a:rPr lang="en-US" altLang="zh-CN" sz="2000" b="1" dirty="0"/>
              <a:t>A77 </a:t>
            </a:r>
          </a:p>
          <a:p>
            <a:r>
              <a:rPr lang="en-US" sz="2000" b="1" dirty="0">
                <a:solidFill>
                  <a:srgbClr val="00B050"/>
                </a:solidFill>
              </a:rPr>
              <a:t>Automatically</a:t>
            </a:r>
            <a:r>
              <a:rPr lang="en-US" sz="2000" dirty="0"/>
              <a:t> generate a “diverse” set of random micro-benchmarks for training</a:t>
            </a:r>
          </a:p>
          <a:p>
            <a:r>
              <a:rPr lang="en-US" sz="2000" dirty="0"/>
              <a:t>Testing on </a:t>
            </a:r>
            <a:r>
              <a:rPr lang="en-US" sz="2000" b="1" dirty="0">
                <a:solidFill>
                  <a:srgbClr val="00B050"/>
                </a:solidFill>
              </a:rPr>
              <a:t>various </a:t>
            </a:r>
            <a:r>
              <a:rPr lang="en-US" sz="2000" dirty="0"/>
              <a:t>Arm power-indicative workloads</a:t>
            </a:r>
          </a:p>
        </p:txBody>
      </p:sp>
      <p:sp>
        <p:nvSpPr>
          <p:cNvPr id="4" name="Slide Number Placeholder 3">
            <a:extLst>
              <a:ext uri="{FF2B5EF4-FFF2-40B4-BE49-F238E27FC236}">
                <a16:creationId xmlns:a16="http://schemas.microsoft.com/office/drawing/2014/main" id="{778CDCDD-2392-7F42-B80D-E4261160E7A4}"/>
              </a:ext>
            </a:extLst>
          </p:cNvPr>
          <p:cNvSpPr>
            <a:spLocks noGrp="1"/>
          </p:cNvSpPr>
          <p:nvPr>
            <p:ph type="sldNum" sz="quarter" idx="10"/>
          </p:nvPr>
        </p:nvSpPr>
        <p:spPr/>
        <p:txBody>
          <a:bodyPr/>
          <a:lstStyle/>
          <a:p>
            <a:fld id="{A559C790-290C-A040-B331-07958D38869F}" type="slidenum">
              <a:rPr lang="en-CN" smtClean="0"/>
              <a:t>38</a:t>
            </a:fld>
            <a:endParaRPr lang="en-CN"/>
          </a:p>
        </p:txBody>
      </p:sp>
      <p:pic>
        <p:nvPicPr>
          <p:cNvPr id="5" name="Picture 4">
            <a:extLst>
              <a:ext uri="{FF2B5EF4-FFF2-40B4-BE49-F238E27FC236}">
                <a16:creationId xmlns:a16="http://schemas.microsoft.com/office/drawing/2014/main" id="{AE6A05FF-4986-5A4C-BAC1-C5901D2C52A2}"/>
              </a:ext>
            </a:extLst>
          </p:cNvPr>
          <p:cNvPicPr>
            <a:picLocks noChangeAspect="1"/>
          </p:cNvPicPr>
          <p:nvPr/>
        </p:nvPicPr>
        <p:blipFill rotWithShape="1">
          <a:blip r:embed="rId3"/>
          <a:srcRect l="632"/>
          <a:stretch/>
        </p:blipFill>
        <p:spPr>
          <a:xfrm>
            <a:off x="5696303" y="1917371"/>
            <a:ext cx="6403574" cy="2153155"/>
          </a:xfrm>
          <a:prstGeom prst="rect">
            <a:avLst/>
          </a:prstGeom>
        </p:spPr>
      </p:pic>
      <p:pic>
        <p:nvPicPr>
          <p:cNvPr id="7" name="Picture 6">
            <a:extLst>
              <a:ext uri="{FF2B5EF4-FFF2-40B4-BE49-F238E27FC236}">
                <a16:creationId xmlns:a16="http://schemas.microsoft.com/office/drawing/2014/main" id="{93B657AA-DC72-4E4A-A7B8-6F6EC5F6479D}"/>
              </a:ext>
            </a:extLst>
          </p:cNvPr>
          <p:cNvPicPr>
            <a:picLocks noChangeAspect="1"/>
          </p:cNvPicPr>
          <p:nvPr/>
        </p:nvPicPr>
        <p:blipFill>
          <a:blip r:embed="rId4"/>
          <a:stretch>
            <a:fillRect/>
          </a:stretch>
        </p:blipFill>
        <p:spPr>
          <a:xfrm>
            <a:off x="3528086" y="1993559"/>
            <a:ext cx="1487491" cy="1313951"/>
          </a:xfrm>
          <a:prstGeom prst="rect">
            <a:avLst/>
          </a:prstGeom>
        </p:spPr>
      </p:pic>
      <p:pic>
        <p:nvPicPr>
          <p:cNvPr id="8" name="Picture 7">
            <a:extLst>
              <a:ext uri="{FF2B5EF4-FFF2-40B4-BE49-F238E27FC236}">
                <a16:creationId xmlns:a16="http://schemas.microsoft.com/office/drawing/2014/main" id="{F7BF24E2-C2E0-3541-8D9C-9B38E4C06CC8}"/>
              </a:ext>
            </a:extLst>
          </p:cNvPr>
          <p:cNvPicPr>
            <a:picLocks noChangeAspect="1"/>
          </p:cNvPicPr>
          <p:nvPr/>
        </p:nvPicPr>
        <p:blipFill>
          <a:blip r:embed="rId5"/>
          <a:stretch>
            <a:fillRect/>
          </a:stretch>
        </p:blipFill>
        <p:spPr>
          <a:xfrm>
            <a:off x="231050" y="1614346"/>
            <a:ext cx="2761228" cy="1799100"/>
          </a:xfrm>
          <a:prstGeom prst="rect">
            <a:avLst/>
          </a:prstGeom>
        </p:spPr>
      </p:pic>
      <p:sp>
        <p:nvSpPr>
          <p:cNvPr id="9" name="TextBox 8">
            <a:extLst>
              <a:ext uri="{FF2B5EF4-FFF2-40B4-BE49-F238E27FC236}">
                <a16:creationId xmlns:a16="http://schemas.microsoft.com/office/drawing/2014/main" id="{9A178BB4-84F5-CD48-B2AB-AC761841149F}"/>
              </a:ext>
            </a:extLst>
          </p:cNvPr>
          <p:cNvSpPr txBox="1"/>
          <p:nvPr/>
        </p:nvSpPr>
        <p:spPr>
          <a:xfrm>
            <a:off x="318950" y="3413446"/>
            <a:ext cx="2371354" cy="584775"/>
          </a:xfrm>
          <a:prstGeom prst="rect">
            <a:avLst/>
          </a:prstGeom>
          <a:noFill/>
        </p:spPr>
        <p:txBody>
          <a:bodyPr wrap="none" rtlCol="0">
            <a:spAutoFit/>
          </a:bodyPr>
          <a:lstStyle/>
          <a:p>
            <a:pPr algn="ctr"/>
            <a:r>
              <a:rPr lang="en-US" altLang="zh-CN" sz="1600" b="1" dirty="0">
                <a:solidFill>
                  <a:schemeClr val="bg2">
                    <a:lumMod val="25000"/>
                  </a:schemeClr>
                </a:solidFill>
              </a:rPr>
              <a:t>Neoverse</a:t>
            </a:r>
            <a:r>
              <a:rPr lang="zh-CN" altLang="en-US" sz="1600" b="1" dirty="0">
                <a:solidFill>
                  <a:schemeClr val="bg2">
                    <a:lumMod val="25000"/>
                  </a:schemeClr>
                </a:solidFill>
              </a:rPr>
              <a:t> </a:t>
            </a:r>
            <a:r>
              <a:rPr lang="en-US" altLang="zh-CN" sz="1600" b="1" dirty="0">
                <a:solidFill>
                  <a:schemeClr val="bg2">
                    <a:lumMod val="25000"/>
                  </a:schemeClr>
                </a:solidFill>
              </a:rPr>
              <a:t>N1</a:t>
            </a:r>
            <a:r>
              <a:rPr lang="zh-CN" altLang="en-US" sz="1600" b="1" dirty="0">
                <a:solidFill>
                  <a:schemeClr val="bg2">
                    <a:lumMod val="25000"/>
                  </a:schemeClr>
                </a:solidFill>
              </a:rPr>
              <a:t> </a:t>
            </a:r>
            <a:r>
              <a:rPr lang="en-US" altLang="zh-CN" sz="1600" dirty="0">
                <a:solidFill>
                  <a:schemeClr val="bg2">
                    <a:lumMod val="25000"/>
                  </a:schemeClr>
                </a:solidFill>
              </a:rPr>
              <a:t>(infra)</a:t>
            </a:r>
          </a:p>
          <a:p>
            <a:pPr algn="ctr"/>
            <a:r>
              <a:rPr lang="en-US" altLang="zh-CN" sz="1600" dirty="0">
                <a:solidFill>
                  <a:schemeClr val="bg2">
                    <a:lumMod val="25000"/>
                  </a:schemeClr>
                </a:solidFill>
              </a:rPr>
              <a:t>Deployed</a:t>
            </a:r>
            <a:r>
              <a:rPr lang="zh-CN" altLang="en-US" sz="1600" dirty="0">
                <a:solidFill>
                  <a:schemeClr val="bg2">
                    <a:lumMod val="25000"/>
                  </a:schemeClr>
                </a:solidFill>
              </a:rPr>
              <a:t> </a:t>
            </a:r>
            <a:r>
              <a:rPr lang="en-US" altLang="zh-CN" sz="1600" dirty="0">
                <a:solidFill>
                  <a:schemeClr val="bg2">
                    <a:lumMod val="25000"/>
                  </a:schemeClr>
                </a:solidFill>
              </a:rPr>
              <a:t>in</a:t>
            </a:r>
            <a:r>
              <a:rPr lang="zh-CN" altLang="en-US" sz="1600" dirty="0">
                <a:solidFill>
                  <a:schemeClr val="bg2">
                    <a:lumMod val="25000"/>
                  </a:schemeClr>
                </a:solidFill>
              </a:rPr>
              <a:t> </a:t>
            </a:r>
            <a:r>
              <a:rPr lang="en-US" altLang="zh-CN" sz="1600" dirty="0">
                <a:solidFill>
                  <a:schemeClr val="bg2">
                    <a:lumMod val="25000"/>
                  </a:schemeClr>
                </a:solidFill>
              </a:rPr>
              <a:t>AWS</a:t>
            </a:r>
            <a:r>
              <a:rPr lang="zh-CN" altLang="en-US" sz="1600" dirty="0">
                <a:solidFill>
                  <a:schemeClr val="bg2">
                    <a:lumMod val="25000"/>
                  </a:schemeClr>
                </a:solidFill>
              </a:rPr>
              <a:t> </a:t>
            </a:r>
            <a:r>
              <a:rPr lang="en-US" sz="1600" dirty="0">
                <a:solidFill>
                  <a:schemeClr val="bg2">
                    <a:lumMod val="25000"/>
                  </a:schemeClr>
                </a:solidFill>
              </a:rPr>
              <a:t>Graviton</a:t>
            </a:r>
          </a:p>
        </p:txBody>
      </p:sp>
      <p:sp>
        <p:nvSpPr>
          <p:cNvPr id="10" name="TextBox 9">
            <a:extLst>
              <a:ext uri="{FF2B5EF4-FFF2-40B4-BE49-F238E27FC236}">
                <a16:creationId xmlns:a16="http://schemas.microsoft.com/office/drawing/2014/main" id="{1DCF5846-E7FE-3E44-8B17-6152507ECF3D}"/>
              </a:ext>
            </a:extLst>
          </p:cNvPr>
          <p:cNvSpPr txBox="1"/>
          <p:nvPr/>
        </p:nvSpPr>
        <p:spPr>
          <a:xfrm>
            <a:off x="2982665" y="3413446"/>
            <a:ext cx="2578335" cy="584775"/>
          </a:xfrm>
          <a:prstGeom prst="rect">
            <a:avLst/>
          </a:prstGeom>
          <a:noFill/>
        </p:spPr>
        <p:txBody>
          <a:bodyPr wrap="none" rtlCol="0">
            <a:spAutoFit/>
          </a:bodyPr>
          <a:lstStyle/>
          <a:p>
            <a:pPr algn="ctr"/>
            <a:r>
              <a:rPr lang="en-US" altLang="zh-CN" sz="1600" b="1" dirty="0">
                <a:solidFill>
                  <a:schemeClr val="bg2">
                    <a:lumMod val="25000"/>
                  </a:schemeClr>
                </a:solidFill>
              </a:rPr>
              <a:t>Cortex</a:t>
            </a:r>
            <a:r>
              <a:rPr lang="zh-CN" altLang="en-US" sz="1600" b="1" dirty="0">
                <a:solidFill>
                  <a:schemeClr val="bg2">
                    <a:lumMod val="25000"/>
                  </a:schemeClr>
                </a:solidFill>
              </a:rPr>
              <a:t> </a:t>
            </a:r>
            <a:r>
              <a:rPr lang="en-US" altLang="zh-CN" sz="1600" b="1" dirty="0">
                <a:solidFill>
                  <a:schemeClr val="bg2">
                    <a:lumMod val="25000"/>
                  </a:schemeClr>
                </a:solidFill>
              </a:rPr>
              <a:t>A77</a:t>
            </a:r>
            <a:r>
              <a:rPr lang="zh-CN" altLang="en-US" sz="1600" b="1" dirty="0">
                <a:solidFill>
                  <a:schemeClr val="bg2">
                    <a:lumMod val="25000"/>
                  </a:schemeClr>
                </a:solidFill>
              </a:rPr>
              <a:t> </a:t>
            </a:r>
            <a:r>
              <a:rPr lang="en-US" altLang="zh-CN" sz="1600" dirty="0">
                <a:solidFill>
                  <a:schemeClr val="bg2">
                    <a:lumMod val="25000"/>
                  </a:schemeClr>
                </a:solidFill>
              </a:rPr>
              <a:t>(mobile)</a:t>
            </a:r>
          </a:p>
          <a:p>
            <a:pPr algn="ctr"/>
            <a:r>
              <a:rPr lang="en-US" altLang="zh-CN" sz="1600" dirty="0">
                <a:solidFill>
                  <a:schemeClr val="bg2">
                    <a:lumMod val="25000"/>
                  </a:schemeClr>
                </a:solidFill>
              </a:rPr>
              <a:t>Deployed</a:t>
            </a:r>
            <a:r>
              <a:rPr lang="zh-CN" altLang="en-US" sz="1600" dirty="0">
                <a:solidFill>
                  <a:schemeClr val="bg2">
                    <a:lumMod val="25000"/>
                  </a:schemeClr>
                </a:solidFill>
              </a:rPr>
              <a:t> </a:t>
            </a:r>
            <a:r>
              <a:rPr lang="en-US" altLang="zh-CN" sz="1600" dirty="0">
                <a:solidFill>
                  <a:schemeClr val="bg2">
                    <a:lumMod val="25000"/>
                  </a:schemeClr>
                </a:solidFill>
              </a:rPr>
              <a:t>In</a:t>
            </a:r>
            <a:r>
              <a:rPr lang="zh-CN" altLang="en-US" sz="1600" dirty="0">
                <a:solidFill>
                  <a:schemeClr val="bg2">
                    <a:lumMod val="25000"/>
                  </a:schemeClr>
                </a:solidFill>
              </a:rPr>
              <a:t> </a:t>
            </a:r>
            <a:r>
              <a:rPr lang="en-US" altLang="zh-CN" sz="1600" dirty="0">
                <a:solidFill>
                  <a:schemeClr val="bg2">
                    <a:lumMod val="25000"/>
                  </a:schemeClr>
                </a:solidFill>
              </a:rPr>
              <a:t>Snapdragon</a:t>
            </a:r>
            <a:r>
              <a:rPr lang="zh-CN" altLang="en-US" sz="1600" dirty="0">
                <a:solidFill>
                  <a:schemeClr val="bg2">
                    <a:lumMod val="25000"/>
                  </a:schemeClr>
                </a:solidFill>
              </a:rPr>
              <a:t> </a:t>
            </a:r>
            <a:r>
              <a:rPr lang="en-US" altLang="zh-CN" sz="1600" dirty="0">
                <a:solidFill>
                  <a:schemeClr val="bg2">
                    <a:lumMod val="25000"/>
                  </a:schemeClr>
                </a:solidFill>
              </a:rPr>
              <a:t>865</a:t>
            </a:r>
            <a:endParaRPr lang="en-CN" sz="1600" dirty="0">
              <a:solidFill>
                <a:schemeClr val="bg2">
                  <a:lumMod val="25000"/>
                </a:schemeClr>
              </a:solidFill>
            </a:endParaRPr>
          </a:p>
        </p:txBody>
      </p:sp>
    </p:spTree>
    <p:extLst>
      <p:ext uri="{BB962C8B-B14F-4D97-AF65-F5344CB8AC3E}">
        <p14:creationId xmlns:p14="http://schemas.microsoft.com/office/powerpoint/2010/main" val="16005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A9664-91F7-D948-8B78-649F6979F3D7}"/>
              </a:ext>
            </a:extLst>
          </p:cNvPr>
          <p:cNvSpPr>
            <a:spLocks noGrp="1"/>
          </p:cNvSpPr>
          <p:nvPr>
            <p:ph type="title"/>
          </p:nvPr>
        </p:nvSpPr>
        <p:spPr/>
        <p:txBody>
          <a:bodyPr/>
          <a:lstStyle/>
          <a:p>
            <a:r>
              <a:rPr lang="en-US"/>
              <a:t>Prediction Accuracy </a:t>
            </a:r>
            <a:r>
              <a:rPr lang="en-US" altLang="zh-CN"/>
              <a:t>as</a:t>
            </a:r>
            <a:r>
              <a:rPr lang="zh-CN" altLang="en-US"/>
              <a:t> </a:t>
            </a:r>
            <a:r>
              <a:rPr lang="en-US" altLang="zh-CN"/>
              <a:t>Design-Time</a:t>
            </a:r>
            <a:r>
              <a:rPr lang="zh-CN" altLang="en-US"/>
              <a:t> </a:t>
            </a:r>
            <a:r>
              <a:rPr lang="en-US" altLang="zh-CN"/>
              <a:t>Power</a:t>
            </a:r>
            <a:r>
              <a:rPr lang="zh-CN" altLang="en-US"/>
              <a:t> </a:t>
            </a:r>
            <a:r>
              <a:rPr lang="en-US" altLang="zh-CN"/>
              <a:t>Model</a:t>
            </a:r>
            <a:endParaRPr lang="en-C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3EEC12-9B6F-0445-8E78-538941754892}"/>
                  </a:ext>
                </a:extLst>
              </p:cNvPr>
              <p:cNvSpPr txBox="1"/>
              <p:nvPr/>
            </p:nvSpPr>
            <p:spPr>
              <a:xfrm>
                <a:off x="1636539" y="1236778"/>
                <a:ext cx="6843460" cy="3323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400"/>
                  <a:t>Per-cycle prediction</a:t>
                </a:r>
                <a:r>
                  <a:rPr lang="zh-CN" altLang="en-US" sz="2400"/>
                  <a:t> </a:t>
                </a:r>
                <a:r>
                  <a:rPr lang="en-US" altLang="zh-CN" sz="2400"/>
                  <a:t>from</a:t>
                </a:r>
                <a:r>
                  <a:rPr lang="zh-CN" altLang="en-US" sz="2400"/>
                  <a:t> </a:t>
                </a:r>
                <a:r>
                  <a:rPr lang="en-US" altLang="zh-CN" sz="2400"/>
                  <a:t>APOLLO</a:t>
                </a:r>
                <a:r>
                  <a:rPr lang="zh-CN" altLang="en-US" sz="2400"/>
                  <a:t> </a:t>
                </a:r>
                <a:r>
                  <a:rPr lang="en-US" altLang="zh-CN" sz="2400"/>
                  <a:t>with</a:t>
                </a:r>
                <a:r>
                  <a:rPr lang="zh-CN" altLang="en-US" sz="2400"/>
                  <a:t> </a:t>
                </a:r>
                <a14:m>
                  <m:oMath xmlns:m="http://schemas.openxmlformats.org/officeDocument/2006/math">
                    <m:r>
                      <a:rPr lang="en-US" altLang="zh-CN" sz="2400" b="1" i="1">
                        <a:latin typeface="Cambria Math" panose="02040503050406030204" pitchFamily="18" charset="0"/>
                      </a:rPr>
                      <m:t>𝑸</m:t>
                    </m:r>
                  </m:oMath>
                </a14:m>
                <a:r>
                  <a:rPr lang="en-US" altLang="zh-CN" sz="2400"/>
                  <a:t>=159</a:t>
                </a:r>
                <a:r>
                  <a:rPr lang="zh-CN" altLang="en-US" sz="2400"/>
                  <a:t> </a:t>
                </a:r>
                <a:r>
                  <a:rPr lang="en-US" altLang="zh-CN" sz="2400"/>
                  <a:t>proxies</a:t>
                </a:r>
                <a:endParaRPr lang="en-US" sz="2400"/>
              </a:p>
            </p:txBody>
          </p:sp>
        </mc:Choice>
        <mc:Fallback xmlns="">
          <p:sp>
            <p:nvSpPr>
              <p:cNvPr id="5" name="TextBox 4">
                <a:extLst>
                  <a:ext uri="{FF2B5EF4-FFF2-40B4-BE49-F238E27FC236}">
                    <a16:creationId xmlns:a16="http://schemas.microsoft.com/office/drawing/2014/main" id="{9C3EEC12-9B6F-0445-8E78-538941754892}"/>
                  </a:ext>
                </a:extLst>
              </p:cNvPr>
              <p:cNvSpPr txBox="1">
                <a:spLocks noRot="1" noChangeAspect="1" noMove="1" noResize="1" noEditPoints="1" noAdjustHandles="1" noChangeArrowheads="1" noChangeShapeType="1" noTextEdit="1"/>
              </p:cNvSpPr>
              <p:nvPr/>
            </p:nvSpPr>
            <p:spPr>
              <a:xfrm>
                <a:off x="1636539" y="1236778"/>
                <a:ext cx="6843460" cy="332399"/>
              </a:xfrm>
              <a:prstGeom prst="rect">
                <a:avLst/>
              </a:prstGeom>
              <a:blipFill>
                <a:blip r:embed="rId3"/>
                <a:stretch>
                  <a:fillRect l="-1296" t="-37037" r="-1296" b="-55556"/>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A2C52CD3-4808-E246-8B92-CD1E0F9605ED}"/>
              </a:ext>
            </a:extLst>
          </p:cNvPr>
          <p:cNvPicPr>
            <a:picLocks noChangeAspect="1"/>
          </p:cNvPicPr>
          <p:nvPr/>
        </p:nvPicPr>
        <p:blipFill>
          <a:blip r:embed="rId4"/>
          <a:stretch>
            <a:fillRect/>
          </a:stretch>
        </p:blipFill>
        <p:spPr>
          <a:xfrm>
            <a:off x="211013" y="1553403"/>
            <a:ext cx="8999085" cy="3006753"/>
          </a:xfrm>
          <a:prstGeom prst="rect">
            <a:avLst/>
          </a:prstGeom>
        </p:spPr>
      </p:pic>
      <p:sp>
        <p:nvSpPr>
          <p:cNvPr id="7" name="TextBox 6">
            <a:extLst>
              <a:ext uri="{FF2B5EF4-FFF2-40B4-BE49-F238E27FC236}">
                <a16:creationId xmlns:a16="http://schemas.microsoft.com/office/drawing/2014/main" id="{2A119AC8-DC42-0442-A65E-2E49A5C42B20}"/>
              </a:ext>
            </a:extLst>
          </p:cNvPr>
          <p:cNvSpPr txBox="1"/>
          <p:nvPr/>
        </p:nvSpPr>
        <p:spPr>
          <a:xfrm>
            <a:off x="9366217" y="2351433"/>
            <a:ext cx="1788951" cy="658642"/>
          </a:xfrm>
          <a:prstGeom prst="rect">
            <a:avLst/>
          </a:prstGeom>
          <a:noFill/>
        </p:spPr>
        <p:txBody>
          <a:bodyPr wrap="non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kern="1200">
                <a:solidFill>
                  <a:schemeClr val="tx2"/>
                </a:solidFill>
                <a:latin typeface="+mn-lt"/>
                <a:ea typeface="+mn-ea"/>
                <a:cs typeface="+mn-cs"/>
              </a:rPr>
              <a:t>MAE = 7.1</a:t>
            </a:r>
            <a:r>
              <a:rPr lang="en-US" altLang="zh-CN" sz="2100" kern="1200">
                <a:solidFill>
                  <a:schemeClr val="tx2"/>
                </a:solidFill>
                <a:latin typeface="+mn-lt"/>
                <a:ea typeface="+mn-ea"/>
                <a:cs typeface="+mn-cs"/>
              </a:rPr>
              <a:t>9</a:t>
            </a:r>
            <a:r>
              <a:rPr lang="en-US" sz="2100" kern="1200">
                <a:solidFill>
                  <a:schemeClr val="tx2"/>
                </a:solidFill>
                <a:latin typeface="+mn-lt"/>
                <a:ea typeface="+mn-ea"/>
                <a:cs typeface="+mn-cs"/>
              </a:rPr>
              <a:t>%</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a:solidFill>
                  <a:schemeClr val="tx2"/>
                </a:solidFill>
                <a:latin typeface="+mn-lt"/>
                <a:ea typeface="+mn-ea"/>
              </a:rPr>
              <a:t>R</a:t>
            </a:r>
            <a:r>
              <a:rPr lang="en-US" sz="2100" b="1" baseline="30000">
                <a:solidFill>
                  <a:schemeClr val="tx2"/>
                </a:solidFill>
                <a:latin typeface="+mn-lt"/>
                <a:ea typeface="+mn-ea"/>
              </a:rPr>
              <a:t>2</a:t>
            </a:r>
            <a:r>
              <a:rPr lang="en-US" sz="2100">
                <a:solidFill>
                  <a:schemeClr val="tx2"/>
                </a:solidFill>
                <a:latin typeface="+mn-lt"/>
                <a:ea typeface="+mn-ea"/>
              </a:rPr>
              <a:t> = 0.95</a:t>
            </a:r>
            <a:r>
              <a:rPr lang="en-US" altLang="zh-CN" sz="2100">
                <a:solidFill>
                  <a:schemeClr val="tx2"/>
                </a:solidFill>
                <a:latin typeface="+mn-lt"/>
                <a:ea typeface="+mn-ea"/>
              </a:rPr>
              <a:t>3</a:t>
            </a:r>
            <a:endParaRPr lang="en-US" sz="2100" kern="1200">
              <a:solidFill>
                <a:schemeClr val="tx2"/>
              </a:solidFill>
              <a:latin typeface="+mn-lt"/>
              <a:ea typeface="+mn-ea"/>
              <a:cs typeface="+mn-cs"/>
            </a:endParaRPr>
          </a:p>
        </p:txBody>
      </p:sp>
      <p:grpSp>
        <p:nvGrpSpPr>
          <p:cNvPr id="11" name="Group 10">
            <a:extLst>
              <a:ext uri="{FF2B5EF4-FFF2-40B4-BE49-F238E27FC236}">
                <a16:creationId xmlns:a16="http://schemas.microsoft.com/office/drawing/2014/main" id="{764A60FE-21B1-D44B-A1A9-123F551A984E}"/>
              </a:ext>
            </a:extLst>
          </p:cNvPr>
          <p:cNvGrpSpPr/>
          <p:nvPr/>
        </p:nvGrpSpPr>
        <p:grpSpPr>
          <a:xfrm>
            <a:off x="8571158" y="3492866"/>
            <a:ext cx="3379067" cy="1027648"/>
            <a:chOff x="8844876" y="3402331"/>
            <a:chExt cx="3379067" cy="1027648"/>
          </a:xfrm>
        </p:grpSpPr>
        <p:sp>
          <p:nvSpPr>
            <p:cNvPr id="12" name="TextBox 11">
              <a:extLst>
                <a:ext uri="{FF2B5EF4-FFF2-40B4-BE49-F238E27FC236}">
                  <a16:creationId xmlns:a16="http://schemas.microsoft.com/office/drawing/2014/main" id="{C9581B0D-D410-C749-93D6-F1040EA605F5}"/>
                </a:ext>
              </a:extLst>
            </p:cNvPr>
            <p:cNvSpPr txBox="1"/>
            <p:nvPr/>
          </p:nvSpPr>
          <p:spPr>
            <a:xfrm>
              <a:off x="9428208" y="3986781"/>
              <a:ext cx="2795735"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CN" sz="1600" b="1" kern="1200">
                  <a:solidFill>
                    <a:schemeClr val="accent1"/>
                  </a:solidFill>
                  <a:latin typeface="+mn-lt"/>
                  <a:ea typeface="+mn-ea"/>
                  <a:cs typeface="+mn-cs"/>
                </a:rPr>
                <a:t>Prediction trace </a:t>
              </a:r>
              <a:r>
                <a:rPr lang="en-US" altLang="zh-CN" sz="1600" b="1" kern="1200">
                  <a:solidFill>
                    <a:schemeClr val="accent1"/>
                  </a:solidFill>
                  <a:latin typeface="+mn-lt"/>
                  <a:ea typeface="+mn-ea"/>
                  <a:cs typeface="+mn-cs"/>
                </a:rPr>
                <a:t>shows</a:t>
              </a:r>
              <a:r>
                <a:rPr lang="en-CN" sz="1600" b="1" kern="1200">
                  <a:solidFill>
                    <a:schemeClr val="accent1"/>
                  </a:solidFill>
                  <a:latin typeface="+mn-lt"/>
                  <a:ea typeface="+mn-ea"/>
                  <a:cs typeface="+mn-cs"/>
                </a:rPr>
                <a:t> </a:t>
              </a:r>
              <a:r>
                <a:rPr lang="en-US" altLang="zh-CN" sz="1600" b="1">
                  <a:solidFill>
                    <a:schemeClr val="accent1"/>
                  </a:solidFill>
                  <a:latin typeface="+mn-lt"/>
                  <a:ea typeface="+mn-ea"/>
                </a:rPr>
                <a:t>great</a:t>
              </a:r>
              <a:r>
                <a:rPr lang="en-CN" sz="1600" b="1" kern="1200">
                  <a:solidFill>
                    <a:schemeClr val="accent1"/>
                  </a:solidFill>
                  <a:latin typeface="+mn-lt"/>
                  <a:ea typeface="+mn-ea"/>
                  <a:cs typeface="+mn-cs"/>
                </a:rPr>
                <a:t> </a:t>
              </a:r>
              <a:r>
                <a:rPr lang="en-GB" sz="1600" b="1" kern="1200">
                  <a:solidFill>
                    <a:schemeClr val="accent1"/>
                  </a:solidFill>
                  <a:latin typeface="+mn-lt"/>
                  <a:ea typeface="+mn-ea"/>
                  <a:cs typeface="+mn-cs"/>
                </a:rPr>
                <a:t>agreement</a:t>
              </a:r>
              <a:r>
                <a:rPr lang="en-CN" sz="1600" b="1" kern="1200">
                  <a:solidFill>
                    <a:schemeClr val="accent1"/>
                  </a:solidFill>
                  <a:latin typeface="+mn-lt"/>
                  <a:ea typeface="+mn-ea"/>
                  <a:cs typeface="+mn-cs"/>
                </a:rPr>
                <a:t> with ground-truth</a:t>
              </a:r>
            </a:p>
          </p:txBody>
        </p:sp>
        <p:cxnSp>
          <p:nvCxnSpPr>
            <p:cNvPr id="13" name="Straight Arrow Connector 12">
              <a:extLst>
                <a:ext uri="{FF2B5EF4-FFF2-40B4-BE49-F238E27FC236}">
                  <a16:creationId xmlns:a16="http://schemas.microsoft.com/office/drawing/2014/main" id="{CC3155C9-8E57-6E40-910E-88E3BAABDAB2}"/>
                </a:ext>
              </a:extLst>
            </p:cNvPr>
            <p:cNvCxnSpPr>
              <a:cxnSpLocks/>
            </p:cNvCxnSpPr>
            <p:nvPr/>
          </p:nvCxnSpPr>
          <p:spPr>
            <a:xfrm flipH="1" flipV="1">
              <a:off x="8844876" y="3402331"/>
              <a:ext cx="694076" cy="65704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3">
            <a:extLst>
              <a:ext uri="{FF2B5EF4-FFF2-40B4-BE49-F238E27FC236}">
                <a16:creationId xmlns:a16="http://schemas.microsoft.com/office/drawing/2014/main" id="{4D84A507-BF4D-4843-87DD-117B692DD42D}"/>
              </a:ext>
            </a:extLst>
          </p:cNvPr>
          <p:cNvSpPr>
            <a:spLocks noGrp="1"/>
          </p:cNvSpPr>
          <p:nvPr>
            <p:ph type="sldNum" sz="quarter" idx="10"/>
          </p:nvPr>
        </p:nvSpPr>
        <p:spPr>
          <a:xfrm>
            <a:off x="479425" y="6439218"/>
            <a:ext cx="2743200" cy="231775"/>
          </a:xfrm>
        </p:spPr>
        <p:txBody>
          <a:bodyPr/>
          <a:lstStyle/>
          <a:p>
            <a:fld id="{A559C790-290C-A040-B331-07958D38869F}" type="slidenum">
              <a:rPr lang="en-CN" smtClean="0"/>
              <a:t>39</a:t>
            </a:fld>
            <a:endParaRPr lang="en-CN"/>
          </a:p>
        </p:txBody>
      </p:sp>
    </p:spTree>
    <p:extLst>
      <p:ext uri="{BB962C8B-B14F-4D97-AF65-F5344CB8AC3E}">
        <p14:creationId xmlns:p14="http://schemas.microsoft.com/office/powerpoint/2010/main" val="422254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Arrow 26">
            <a:extLst>
              <a:ext uri="{FF2B5EF4-FFF2-40B4-BE49-F238E27FC236}">
                <a16:creationId xmlns:a16="http://schemas.microsoft.com/office/drawing/2014/main" id="{BB117421-D3A2-0D49-B56A-385BC4642E07}"/>
              </a:ext>
            </a:extLst>
          </p:cNvPr>
          <p:cNvSpPr/>
          <p:nvPr/>
        </p:nvSpPr>
        <p:spPr>
          <a:xfrm>
            <a:off x="1180556" y="5355966"/>
            <a:ext cx="10411124" cy="979957"/>
          </a:xfrm>
          <a:prstGeom prst="rightArrow">
            <a:avLst>
              <a:gd name="adj1" fmla="val 55382"/>
              <a:gd name="adj2" fmla="val 150702"/>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Increased </a:t>
            </a:r>
            <a:r>
              <a:rPr lang="en-US" altLang="zh-CN" sz="2400" b="1" dirty="0">
                <a:solidFill>
                  <a:schemeClr val="tx1"/>
                </a:solidFill>
              </a:rPr>
              <a:t>integration</a:t>
            </a:r>
            <a:r>
              <a:rPr lang="zh-CN" altLang="en-US" sz="2400" dirty="0">
                <a:solidFill>
                  <a:schemeClr val="tx1"/>
                </a:solidFill>
              </a:rPr>
              <a:t> </a:t>
            </a:r>
            <a:r>
              <a:rPr lang="en-US" altLang="zh-CN" sz="2400" dirty="0">
                <a:solidFill>
                  <a:schemeClr val="tx1"/>
                </a:solidFill>
              </a:rPr>
              <a:t>and</a:t>
            </a:r>
            <a:r>
              <a:rPr lang="zh-CN" altLang="en-US" sz="2400" dirty="0">
                <a:solidFill>
                  <a:schemeClr val="tx1"/>
                </a:solidFill>
              </a:rPr>
              <a:t> </a:t>
            </a:r>
            <a:r>
              <a:rPr lang="en-US" altLang="zh-CN" sz="2400" b="1" dirty="0">
                <a:solidFill>
                  <a:schemeClr val="tx1"/>
                </a:solidFill>
              </a:rPr>
              <a:t>architecture</a:t>
            </a:r>
            <a:r>
              <a:rPr lang="zh-CN" altLang="en-US" sz="2400" dirty="0">
                <a:solidFill>
                  <a:schemeClr val="tx1"/>
                </a:solidFill>
              </a:rPr>
              <a:t> </a:t>
            </a:r>
            <a:r>
              <a:rPr lang="en-US" altLang="zh-CN" sz="2400" dirty="0">
                <a:solidFill>
                  <a:schemeClr val="tx1"/>
                </a:solidFill>
              </a:rPr>
              <a:t>improvements</a:t>
            </a:r>
            <a:r>
              <a:rPr lang="zh-CN" altLang="en-US" sz="2400" dirty="0">
                <a:solidFill>
                  <a:schemeClr val="tx1"/>
                </a:solidFill>
              </a:rPr>
              <a:t> </a:t>
            </a:r>
            <a:endParaRPr lang="en-CN" sz="2400" b="1" dirty="0">
              <a:solidFill>
                <a:schemeClr val="tx1"/>
              </a:solidFill>
            </a:endParaRPr>
          </a:p>
        </p:txBody>
      </p:sp>
      <p:sp>
        <p:nvSpPr>
          <p:cNvPr id="2" name="Title 1">
            <a:extLst>
              <a:ext uri="{FF2B5EF4-FFF2-40B4-BE49-F238E27FC236}">
                <a16:creationId xmlns:a16="http://schemas.microsoft.com/office/drawing/2014/main" id="{FCC5593B-4F19-5247-8917-81FEDE0E4486}"/>
              </a:ext>
            </a:extLst>
          </p:cNvPr>
          <p:cNvSpPr>
            <a:spLocks noGrp="1"/>
          </p:cNvSpPr>
          <p:nvPr>
            <p:ph type="title"/>
          </p:nvPr>
        </p:nvSpPr>
        <p:spPr/>
        <p:txBody>
          <a:bodyPr/>
          <a:lstStyle/>
          <a:p>
            <a:r>
              <a:rPr lang="en-CN"/>
              <a:t>Designer</a:t>
            </a:r>
            <a:r>
              <a:rPr lang="en-US" altLang="zh-CN" dirty="0"/>
              <a:t>s</a:t>
            </a:r>
            <a:r>
              <a:rPr lang="zh-CN" altLang="en-US"/>
              <a:t> </a:t>
            </a:r>
            <a:r>
              <a:rPr lang="en-US" altLang="zh-CN" dirty="0"/>
              <a:t>Try</a:t>
            </a:r>
            <a:r>
              <a:rPr lang="zh-CN" altLang="en-US"/>
              <a:t> </a:t>
            </a:r>
            <a:r>
              <a:rPr lang="en-US" altLang="zh-CN" dirty="0"/>
              <a:t>to</a:t>
            </a:r>
            <a:r>
              <a:rPr lang="zh-CN" altLang="en-US"/>
              <a:t> </a:t>
            </a:r>
            <a:r>
              <a:rPr lang="en-CN"/>
              <a:t>Deliver Generational Gains</a:t>
            </a:r>
          </a:p>
        </p:txBody>
      </p:sp>
      <p:sp>
        <p:nvSpPr>
          <p:cNvPr id="3" name="Slide Number Placeholder 2">
            <a:extLst>
              <a:ext uri="{FF2B5EF4-FFF2-40B4-BE49-F238E27FC236}">
                <a16:creationId xmlns:a16="http://schemas.microsoft.com/office/drawing/2014/main" id="{D2498498-3E6A-7140-B3C2-2D481517D147}"/>
              </a:ext>
            </a:extLst>
          </p:cNvPr>
          <p:cNvSpPr>
            <a:spLocks noGrp="1"/>
          </p:cNvSpPr>
          <p:nvPr>
            <p:ph type="sldNum" sz="quarter" idx="10"/>
          </p:nvPr>
        </p:nvSpPr>
        <p:spPr/>
        <p:txBody>
          <a:bodyPr/>
          <a:lstStyle/>
          <a:p>
            <a:fld id="{A559C790-290C-A040-B331-07958D38869F}" type="slidenum">
              <a:rPr lang="en-CN" smtClean="0"/>
              <a:t>4</a:t>
            </a:fld>
            <a:endParaRPr lang="en-CN"/>
          </a:p>
        </p:txBody>
      </p:sp>
      <p:sp>
        <p:nvSpPr>
          <p:cNvPr id="5" name="TextBox 4">
            <a:extLst>
              <a:ext uri="{FF2B5EF4-FFF2-40B4-BE49-F238E27FC236}">
                <a16:creationId xmlns:a16="http://schemas.microsoft.com/office/drawing/2014/main" id="{01FEAB40-1796-8B4D-9309-C59297D44251}"/>
              </a:ext>
            </a:extLst>
          </p:cNvPr>
          <p:cNvSpPr txBox="1"/>
          <p:nvPr/>
        </p:nvSpPr>
        <p:spPr>
          <a:xfrm>
            <a:off x="7717817" y="4102261"/>
            <a:ext cx="1149674" cy="369332"/>
          </a:xfrm>
          <a:prstGeom prst="rect">
            <a:avLst/>
          </a:prstGeom>
          <a:noFill/>
        </p:spPr>
        <p:txBody>
          <a:bodyPr wrap="none" rtlCol="0">
            <a:spAutoFit/>
          </a:bodyPr>
          <a:lstStyle/>
          <a:p>
            <a:r>
              <a:rPr lang="en-CN"/>
              <a:t>Apple A14</a:t>
            </a:r>
          </a:p>
        </p:txBody>
      </p:sp>
      <p:sp>
        <p:nvSpPr>
          <p:cNvPr id="7" name="TextBox 6">
            <a:extLst>
              <a:ext uri="{FF2B5EF4-FFF2-40B4-BE49-F238E27FC236}">
                <a16:creationId xmlns:a16="http://schemas.microsoft.com/office/drawing/2014/main" id="{AB23900B-D491-FD4B-A7B0-2DB23DCA77A0}"/>
              </a:ext>
            </a:extLst>
          </p:cNvPr>
          <p:cNvSpPr txBox="1"/>
          <p:nvPr/>
        </p:nvSpPr>
        <p:spPr>
          <a:xfrm>
            <a:off x="2813325" y="4102261"/>
            <a:ext cx="1149674" cy="369332"/>
          </a:xfrm>
          <a:prstGeom prst="rect">
            <a:avLst/>
          </a:prstGeom>
          <a:noFill/>
        </p:spPr>
        <p:txBody>
          <a:bodyPr wrap="none" rtlCol="0">
            <a:spAutoFit/>
          </a:bodyPr>
          <a:lstStyle/>
          <a:p>
            <a:r>
              <a:rPr lang="en-CN"/>
              <a:t>Apple A12</a:t>
            </a:r>
          </a:p>
        </p:txBody>
      </p:sp>
      <p:sp>
        <p:nvSpPr>
          <p:cNvPr id="10" name="TextBox 9">
            <a:extLst>
              <a:ext uri="{FF2B5EF4-FFF2-40B4-BE49-F238E27FC236}">
                <a16:creationId xmlns:a16="http://schemas.microsoft.com/office/drawing/2014/main" id="{BEE1E9D7-44A3-2445-BF91-10A2BA862226}"/>
              </a:ext>
            </a:extLst>
          </p:cNvPr>
          <p:cNvSpPr txBox="1"/>
          <p:nvPr/>
        </p:nvSpPr>
        <p:spPr>
          <a:xfrm>
            <a:off x="5334162" y="4102261"/>
            <a:ext cx="1149674" cy="369332"/>
          </a:xfrm>
          <a:prstGeom prst="rect">
            <a:avLst/>
          </a:prstGeom>
          <a:noFill/>
        </p:spPr>
        <p:txBody>
          <a:bodyPr wrap="none" rtlCol="0">
            <a:spAutoFit/>
          </a:bodyPr>
          <a:lstStyle/>
          <a:p>
            <a:r>
              <a:rPr lang="en-CN"/>
              <a:t>Apple A13</a:t>
            </a:r>
          </a:p>
        </p:txBody>
      </p:sp>
      <p:sp>
        <p:nvSpPr>
          <p:cNvPr id="13" name="TextBox 12">
            <a:extLst>
              <a:ext uri="{FF2B5EF4-FFF2-40B4-BE49-F238E27FC236}">
                <a16:creationId xmlns:a16="http://schemas.microsoft.com/office/drawing/2014/main" id="{F4D7BE5E-ADEA-304A-8D75-C6968324596F}"/>
              </a:ext>
            </a:extLst>
          </p:cNvPr>
          <p:cNvSpPr txBox="1"/>
          <p:nvPr/>
        </p:nvSpPr>
        <p:spPr>
          <a:xfrm>
            <a:off x="10222625" y="4102261"/>
            <a:ext cx="1149674" cy="369332"/>
          </a:xfrm>
          <a:prstGeom prst="rect">
            <a:avLst/>
          </a:prstGeom>
          <a:noFill/>
        </p:spPr>
        <p:txBody>
          <a:bodyPr wrap="none" rtlCol="0">
            <a:spAutoFit/>
          </a:bodyPr>
          <a:lstStyle/>
          <a:p>
            <a:r>
              <a:rPr lang="en-CN"/>
              <a:t>Apple A15</a:t>
            </a:r>
          </a:p>
        </p:txBody>
      </p:sp>
      <p:sp>
        <p:nvSpPr>
          <p:cNvPr id="14" name="TextBox 13">
            <a:extLst>
              <a:ext uri="{FF2B5EF4-FFF2-40B4-BE49-F238E27FC236}">
                <a16:creationId xmlns:a16="http://schemas.microsoft.com/office/drawing/2014/main" id="{985BAEB7-A033-DA4B-936C-2E228362A199}"/>
              </a:ext>
            </a:extLst>
          </p:cNvPr>
          <p:cNvSpPr txBox="1"/>
          <p:nvPr/>
        </p:nvSpPr>
        <p:spPr>
          <a:xfrm>
            <a:off x="10235449" y="1418233"/>
            <a:ext cx="1136850" cy="369332"/>
          </a:xfrm>
          <a:prstGeom prst="rect">
            <a:avLst/>
          </a:prstGeom>
          <a:noFill/>
        </p:spPr>
        <p:txBody>
          <a:bodyPr wrap="none" rtlCol="0">
            <a:spAutoFit/>
          </a:bodyPr>
          <a:lstStyle/>
          <a:p>
            <a:r>
              <a:rPr lang="en-CN" b="1"/>
              <a:t>iPhone 13</a:t>
            </a:r>
          </a:p>
        </p:txBody>
      </p:sp>
      <p:sp>
        <p:nvSpPr>
          <p:cNvPr id="15" name="TextBox 14">
            <a:extLst>
              <a:ext uri="{FF2B5EF4-FFF2-40B4-BE49-F238E27FC236}">
                <a16:creationId xmlns:a16="http://schemas.microsoft.com/office/drawing/2014/main" id="{6439046E-6AE7-0042-AF80-5CAA707EB26B}"/>
              </a:ext>
            </a:extLst>
          </p:cNvPr>
          <p:cNvSpPr txBox="1"/>
          <p:nvPr/>
        </p:nvSpPr>
        <p:spPr>
          <a:xfrm>
            <a:off x="561637" y="1418233"/>
            <a:ext cx="1258678" cy="369332"/>
          </a:xfrm>
          <a:prstGeom prst="rect">
            <a:avLst/>
          </a:prstGeom>
          <a:noFill/>
        </p:spPr>
        <p:txBody>
          <a:bodyPr wrap="none" rtlCol="0">
            <a:spAutoFit/>
          </a:bodyPr>
          <a:lstStyle/>
          <a:p>
            <a:r>
              <a:rPr lang="en-CN" b="1"/>
              <a:t>i</a:t>
            </a:r>
            <a:r>
              <a:rPr lang="en-US" b="1" dirty="0"/>
              <a:t>P</a:t>
            </a:r>
            <a:r>
              <a:rPr lang="en-CN" b="1"/>
              <a:t>hone 8, X</a:t>
            </a:r>
          </a:p>
        </p:txBody>
      </p:sp>
      <p:sp>
        <p:nvSpPr>
          <p:cNvPr id="17" name="TextBox 16">
            <a:extLst>
              <a:ext uri="{FF2B5EF4-FFF2-40B4-BE49-F238E27FC236}">
                <a16:creationId xmlns:a16="http://schemas.microsoft.com/office/drawing/2014/main" id="{02D71E28-E28F-E346-AF58-10A006286674}"/>
              </a:ext>
            </a:extLst>
          </p:cNvPr>
          <p:cNvSpPr txBox="1"/>
          <p:nvPr/>
        </p:nvSpPr>
        <p:spPr>
          <a:xfrm>
            <a:off x="2653346" y="1418233"/>
            <a:ext cx="1504899" cy="369332"/>
          </a:xfrm>
          <a:prstGeom prst="rect">
            <a:avLst/>
          </a:prstGeom>
          <a:noFill/>
        </p:spPr>
        <p:txBody>
          <a:bodyPr wrap="none" rtlCol="0">
            <a:spAutoFit/>
          </a:bodyPr>
          <a:lstStyle/>
          <a:p>
            <a:r>
              <a:rPr lang="en-CN" b="1"/>
              <a:t>iPhone XS, XR</a:t>
            </a:r>
          </a:p>
        </p:txBody>
      </p:sp>
      <p:sp>
        <p:nvSpPr>
          <p:cNvPr id="18" name="TextBox 17">
            <a:extLst>
              <a:ext uri="{FF2B5EF4-FFF2-40B4-BE49-F238E27FC236}">
                <a16:creationId xmlns:a16="http://schemas.microsoft.com/office/drawing/2014/main" id="{3B110607-F87B-2440-88C6-D025D25D4E4D}"/>
              </a:ext>
            </a:extLst>
          </p:cNvPr>
          <p:cNvSpPr txBox="1"/>
          <p:nvPr/>
        </p:nvSpPr>
        <p:spPr>
          <a:xfrm>
            <a:off x="5346986" y="1418233"/>
            <a:ext cx="1136850" cy="369332"/>
          </a:xfrm>
          <a:prstGeom prst="rect">
            <a:avLst/>
          </a:prstGeom>
          <a:noFill/>
        </p:spPr>
        <p:txBody>
          <a:bodyPr wrap="none" rtlCol="0">
            <a:spAutoFit/>
          </a:bodyPr>
          <a:lstStyle/>
          <a:p>
            <a:r>
              <a:rPr lang="en-CN" b="1"/>
              <a:t>i</a:t>
            </a:r>
            <a:r>
              <a:rPr lang="en-US" b="1" dirty="0"/>
              <a:t>P</a:t>
            </a:r>
            <a:r>
              <a:rPr lang="en-CN" b="1"/>
              <a:t>hone 11</a:t>
            </a:r>
          </a:p>
        </p:txBody>
      </p:sp>
      <p:sp>
        <p:nvSpPr>
          <p:cNvPr id="19" name="TextBox 18">
            <a:extLst>
              <a:ext uri="{FF2B5EF4-FFF2-40B4-BE49-F238E27FC236}">
                <a16:creationId xmlns:a16="http://schemas.microsoft.com/office/drawing/2014/main" id="{1C59705D-4BAC-4C47-9BF7-025621CB32FC}"/>
              </a:ext>
            </a:extLst>
          </p:cNvPr>
          <p:cNvSpPr txBox="1"/>
          <p:nvPr/>
        </p:nvSpPr>
        <p:spPr>
          <a:xfrm>
            <a:off x="7730641" y="1418233"/>
            <a:ext cx="1136850" cy="369332"/>
          </a:xfrm>
          <a:prstGeom prst="rect">
            <a:avLst/>
          </a:prstGeom>
          <a:noFill/>
        </p:spPr>
        <p:txBody>
          <a:bodyPr wrap="none" rtlCol="0">
            <a:spAutoFit/>
          </a:bodyPr>
          <a:lstStyle/>
          <a:p>
            <a:r>
              <a:rPr lang="en-CN" b="1"/>
              <a:t>i</a:t>
            </a:r>
            <a:r>
              <a:rPr lang="en-US" b="1" dirty="0"/>
              <a:t>P</a:t>
            </a:r>
            <a:r>
              <a:rPr lang="en-CN" b="1"/>
              <a:t>hone 12</a:t>
            </a:r>
          </a:p>
        </p:txBody>
      </p:sp>
      <p:sp>
        <p:nvSpPr>
          <p:cNvPr id="21" name="TextBox 20">
            <a:extLst>
              <a:ext uri="{FF2B5EF4-FFF2-40B4-BE49-F238E27FC236}">
                <a16:creationId xmlns:a16="http://schemas.microsoft.com/office/drawing/2014/main" id="{BCC3C198-E35E-4241-B73D-4D2AB0675AA5}"/>
              </a:ext>
            </a:extLst>
          </p:cNvPr>
          <p:cNvSpPr txBox="1"/>
          <p:nvPr/>
        </p:nvSpPr>
        <p:spPr>
          <a:xfrm>
            <a:off x="605719" y="4102261"/>
            <a:ext cx="1149674" cy="369332"/>
          </a:xfrm>
          <a:prstGeom prst="rect">
            <a:avLst/>
          </a:prstGeom>
          <a:noFill/>
        </p:spPr>
        <p:txBody>
          <a:bodyPr wrap="none" rtlCol="0">
            <a:spAutoFit/>
          </a:bodyPr>
          <a:lstStyle/>
          <a:p>
            <a:r>
              <a:rPr lang="en-CN"/>
              <a:t>Apple A11</a:t>
            </a:r>
          </a:p>
        </p:txBody>
      </p:sp>
      <p:sp>
        <p:nvSpPr>
          <p:cNvPr id="22" name="TextBox 21">
            <a:extLst>
              <a:ext uri="{FF2B5EF4-FFF2-40B4-BE49-F238E27FC236}">
                <a16:creationId xmlns:a16="http://schemas.microsoft.com/office/drawing/2014/main" id="{B6787E33-D1D3-9C48-9F2E-083942F43351}"/>
              </a:ext>
            </a:extLst>
          </p:cNvPr>
          <p:cNvSpPr txBox="1"/>
          <p:nvPr/>
        </p:nvSpPr>
        <p:spPr>
          <a:xfrm>
            <a:off x="10016639" y="4530687"/>
            <a:ext cx="1561646" cy="646331"/>
          </a:xfrm>
          <a:prstGeom prst="rect">
            <a:avLst/>
          </a:prstGeom>
          <a:noFill/>
        </p:spPr>
        <p:txBody>
          <a:bodyPr wrap="none" rtlCol="0">
            <a:spAutoFit/>
          </a:bodyPr>
          <a:lstStyle/>
          <a:p>
            <a:pPr algn="ctr"/>
            <a:r>
              <a:rPr lang="en-CN"/>
              <a:t>5nm</a:t>
            </a:r>
          </a:p>
          <a:p>
            <a:pPr algn="ctr"/>
            <a:r>
              <a:rPr lang="en-CN"/>
              <a:t>15 B trasistors</a:t>
            </a:r>
          </a:p>
        </p:txBody>
      </p:sp>
      <p:sp>
        <p:nvSpPr>
          <p:cNvPr id="23" name="TextBox 22">
            <a:extLst>
              <a:ext uri="{FF2B5EF4-FFF2-40B4-BE49-F238E27FC236}">
                <a16:creationId xmlns:a16="http://schemas.microsoft.com/office/drawing/2014/main" id="{2C8E3810-8C06-D84C-82A3-EDE28E57B2EF}"/>
              </a:ext>
            </a:extLst>
          </p:cNvPr>
          <p:cNvSpPr txBox="1"/>
          <p:nvPr/>
        </p:nvSpPr>
        <p:spPr>
          <a:xfrm>
            <a:off x="7452873" y="4530687"/>
            <a:ext cx="1679562" cy="646331"/>
          </a:xfrm>
          <a:prstGeom prst="rect">
            <a:avLst/>
          </a:prstGeom>
          <a:noFill/>
        </p:spPr>
        <p:txBody>
          <a:bodyPr wrap="square" rtlCol="0">
            <a:spAutoFit/>
          </a:bodyPr>
          <a:lstStyle/>
          <a:p>
            <a:pPr algn="ctr"/>
            <a:r>
              <a:rPr lang="en-CN"/>
              <a:t>5nm</a:t>
            </a:r>
          </a:p>
          <a:p>
            <a:pPr algn="ctr"/>
            <a:r>
              <a:rPr lang="en-CN"/>
              <a:t>11.8 B trasistors</a:t>
            </a:r>
          </a:p>
        </p:txBody>
      </p:sp>
      <p:sp>
        <p:nvSpPr>
          <p:cNvPr id="24" name="TextBox 23">
            <a:extLst>
              <a:ext uri="{FF2B5EF4-FFF2-40B4-BE49-F238E27FC236}">
                <a16:creationId xmlns:a16="http://schemas.microsoft.com/office/drawing/2014/main" id="{D247441C-8261-3947-9ACB-FA8B1CC73DFC}"/>
              </a:ext>
            </a:extLst>
          </p:cNvPr>
          <p:cNvSpPr txBox="1"/>
          <p:nvPr/>
        </p:nvSpPr>
        <p:spPr>
          <a:xfrm>
            <a:off x="5127727" y="4530687"/>
            <a:ext cx="1562543" cy="646331"/>
          </a:xfrm>
          <a:prstGeom prst="rect">
            <a:avLst/>
          </a:prstGeom>
          <a:noFill/>
        </p:spPr>
        <p:txBody>
          <a:bodyPr wrap="none" rtlCol="0">
            <a:spAutoFit/>
          </a:bodyPr>
          <a:lstStyle/>
          <a:p>
            <a:pPr algn="ctr"/>
            <a:r>
              <a:rPr lang="en-CN"/>
              <a:t>7nm</a:t>
            </a:r>
          </a:p>
          <a:p>
            <a:pPr algn="ctr"/>
            <a:r>
              <a:rPr lang="en-CN"/>
              <a:t>8.5 B trasistors</a:t>
            </a:r>
          </a:p>
        </p:txBody>
      </p:sp>
      <p:sp>
        <p:nvSpPr>
          <p:cNvPr id="25" name="TextBox 24">
            <a:extLst>
              <a:ext uri="{FF2B5EF4-FFF2-40B4-BE49-F238E27FC236}">
                <a16:creationId xmlns:a16="http://schemas.microsoft.com/office/drawing/2014/main" id="{8CB354FF-145E-7448-94B6-87FE9E98F6B3}"/>
              </a:ext>
            </a:extLst>
          </p:cNvPr>
          <p:cNvSpPr txBox="1"/>
          <p:nvPr/>
        </p:nvSpPr>
        <p:spPr>
          <a:xfrm>
            <a:off x="2607339" y="4530687"/>
            <a:ext cx="1561646" cy="646331"/>
          </a:xfrm>
          <a:prstGeom prst="rect">
            <a:avLst/>
          </a:prstGeom>
          <a:noFill/>
        </p:spPr>
        <p:txBody>
          <a:bodyPr wrap="none" rtlCol="0">
            <a:spAutoFit/>
          </a:bodyPr>
          <a:lstStyle/>
          <a:p>
            <a:pPr algn="ctr"/>
            <a:r>
              <a:rPr lang="en-CN"/>
              <a:t>7nm</a:t>
            </a:r>
          </a:p>
          <a:p>
            <a:pPr algn="ctr"/>
            <a:r>
              <a:rPr lang="en-CN"/>
              <a:t>6.9 B trasistors</a:t>
            </a:r>
          </a:p>
        </p:txBody>
      </p:sp>
      <p:sp>
        <p:nvSpPr>
          <p:cNvPr id="26" name="TextBox 25">
            <a:extLst>
              <a:ext uri="{FF2B5EF4-FFF2-40B4-BE49-F238E27FC236}">
                <a16:creationId xmlns:a16="http://schemas.microsoft.com/office/drawing/2014/main" id="{DBAABBD6-B05F-2C40-83FF-C5C531B0B156}"/>
              </a:ext>
            </a:extLst>
          </p:cNvPr>
          <p:cNvSpPr txBox="1"/>
          <p:nvPr/>
        </p:nvSpPr>
        <p:spPr>
          <a:xfrm>
            <a:off x="399284" y="4530687"/>
            <a:ext cx="1562544" cy="646331"/>
          </a:xfrm>
          <a:prstGeom prst="rect">
            <a:avLst/>
          </a:prstGeom>
          <a:noFill/>
        </p:spPr>
        <p:txBody>
          <a:bodyPr wrap="none" rtlCol="0">
            <a:spAutoFit/>
          </a:bodyPr>
          <a:lstStyle/>
          <a:p>
            <a:pPr algn="ctr"/>
            <a:r>
              <a:rPr lang="en-CN"/>
              <a:t>10nm</a:t>
            </a:r>
          </a:p>
          <a:p>
            <a:pPr algn="ctr"/>
            <a:r>
              <a:rPr lang="en-CN"/>
              <a:t>4.3 B trasistors</a:t>
            </a:r>
          </a:p>
        </p:txBody>
      </p:sp>
      <p:sp>
        <p:nvSpPr>
          <p:cNvPr id="31" name="TextBox 30">
            <a:extLst>
              <a:ext uri="{FF2B5EF4-FFF2-40B4-BE49-F238E27FC236}">
                <a16:creationId xmlns:a16="http://schemas.microsoft.com/office/drawing/2014/main" id="{1F3A6268-1417-594D-9314-EE19AED4C541}"/>
              </a:ext>
            </a:extLst>
          </p:cNvPr>
          <p:cNvSpPr txBox="1"/>
          <p:nvPr/>
        </p:nvSpPr>
        <p:spPr>
          <a:xfrm>
            <a:off x="5627047" y="6519446"/>
            <a:ext cx="2450154" cy="338554"/>
          </a:xfrm>
          <a:prstGeom prst="rect">
            <a:avLst/>
          </a:prstGeom>
          <a:noFill/>
        </p:spPr>
        <p:txBody>
          <a:bodyPr wrap="square" rtlCol="0">
            <a:spAutoFit/>
          </a:bodyPr>
          <a:lstStyle/>
          <a:p>
            <a:r>
              <a:rPr lang="zh-CN" altLang="en-US" sz="1600"/>
              <a:t>*</a:t>
            </a:r>
            <a:r>
              <a:rPr lang="en-US" altLang="zh-CN" sz="1600" dirty="0"/>
              <a:t>Source:</a:t>
            </a:r>
            <a:r>
              <a:rPr lang="zh-CN" altLang="en-US" sz="1600"/>
              <a:t> </a:t>
            </a:r>
            <a:r>
              <a:rPr lang="en-CN" altLang="zh-CN" sz="1600"/>
              <a:t>Tech</a:t>
            </a:r>
            <a:r>
              <a:rPr lang="en-US" altLang="zh-CN" sz="1600" dirty="0"/>
              <a:t>Insights</a:t>
            </a:r>
            <a:r>
              <a:rPr lang="zh-CN" altLang="en-US" sz="1600"/>
              <a:t> </a:t>
            </a:r>
            <a:r>
              <a:rPr lang="en-US" altLang="zh-CN" sz="1600" dirty="0"/>
              <a:t>Inc.</a:t>
            </a:r>
            <a:endParaRPr lang="en-CN" sz="1600"/>
          </a:p>
        </p:txBody>
      </p:sp>
      <p:pic>
        <p:nvPicPr>
          <p:cNvPr id="11" name="Picture 10" descr="A picture containing text, clock&#10;&#10;Description automatically generated">
            <a:extLst>
              <a:ext uri="{FF2B5EF4-FFF2-40B4-BE49-F238E27FC236}">
                <a16:creationId xmlns:a16="http://schemas.microsoft.com/office/drawing/2014/main" id="{2758B0E1-8A9F-A14A-8D3A-EBB2CF2D8457}"/>
              </a:ext>
            </a:extLst>
          </p:cNvPr>
          <p:cNvPicPr>
            <a:picLocks noChangeAspect="1"/>
          </p:cNvPicPr>
          <p:nvPr/>
        </p:nvPicPr>
        <p:blipFill>
          <a:blip r:embed="rId3"/>
          <a:stretch>
            <a:fillRect/>
          </a:stretch>
        </p:blipFill>
        <p:spPr>
          <a:xfrm>
            <a:off x="220138" y="1782896"/>
            <a:ext cx="11712000" cy="2279143"/>
          </a:xfrm>
          <a:prstGeom prst="rect">
            <a:avLst/>
          </a:prstGeom>
        </p:spPr>
      </p:pic>
      <p:grpSp>
        <p:nvGrpSpPr>
          <p:cNvPr id="35" name="Group 34">
            <a:extLst>
              <a:ext uri="{FF2B5EF4-FFF2-40B4-BE49-F238E27FC236}">
                <a16:creationId xmlns:a16="http://schemas.microsoft.com/office/drawing/2014/main" id="{4A744E35-AEA6-0142-A38A-625DDE0FC3DF}"/>
              </a:ext>
            </a:extLst>
          </p:cNvPr>
          <p:cNvGrpSpPr/>
          <p:nvPr/>
        </p:nvGrpSpPr>
        <p:grpSpPr>
          <a:xfrm>
            <a:off x="4123562" y="2283808"/>
            <a:ext cx="3610817" cy="3628871"/>
            <a:chOff x="4123562" y="2283808"/>
            <a:chExt cx="3610817" cy="3628871"/>
          </a:xfrm>
        </p:grpSpPr>
        <p:pic>
          <p:nvPicPr>
            <p:cNvPr id="36" name="Picture 35" descr="post-it-yellow.png">
              <a:extLst>
                <a:ext uri="{FF2B5EF4-FFF2-40B4-BE49-F238E27FC236}">
                  <a16:creationId xmlns:a16="http://schemas.microsoft.com/office/drawing/2014/main" id="{57BE9E49-1307-2E46-9816-C74D5F8D31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3562" y="2283808"/>
              <a:ext cx="3610817" cy="3628871"/>
            </a:xfrm>
            <a:prstGeom prst="rect">
              <a:avLst/>
            </a:prstGeom>
          </p:spPr>
        </p:pic>
        <p:sp>
          <p:nvSpPr>
            <p:cNvPr id="37" name="TextBox 36">
              <a:extLst>
                <a:ext uri="{FF2B5EF4-FFF2-40B4-BE49-F238E27FC236}">
                  <a16:creationId xmlns:a16="http://schemas.microsoft.com/office/drawing/2014/main" id="{74AFA808-4FEC-C24D-B645-D2FC93066040}"/>
                </a:ext>
              </a:extLst>
            </p:cNvPr>
            <p:cNvSpPr txBox="1"/>
            <p:nvPr/>
          </p:nvSpPr>
          <p:spPr>
            <a:xfrm rot="21251507">
              <a:off x="4543526" y="3542750"/>
              <a:ext cx="2956661" cy="954107"/>
            </a:xfrm>
            <a:prstGeom prst="rect">
              <a:avLst/>
            </a:prstGeom>
            <a:noFill/>
          </p:spPr>
          <p:txBody>
            <a:bodyPr wrap="square" rtlCol="0">
              <a:spAutoFit/>
            </a:bodyPr>
            <a:lstStyle/>
            <a:p>
              <a:r>
                <a:rPr lang="en-US" altLang="zh-CN" sz="2800" b="1" dirty="0"/>
                <a:t>Looks good! </a:t>
              </a:r>
            </a:p>
            <a:p>
              <a:r>
                <a:rPr lang="en-US" sz="2800" b="1" dirty="0"/>
                <a:t>Any challenges?</a:t>
              </a:r>
            </a:p>
          </p:txBody>
        </p:sp>
      </p:grpSp>
    </p:spTree>
    <p:extLst>
      <p:ext uri="{BB962C8B-B14F-4D97-AF65-F5344CB8AC3E}">
        <p14:creationId xmlns:p14="http://schemas.microsoft.com/office/powerpoint/2010/main" val="250378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
                                        <p:tgtEl>
                                          <p:spTgt spid="35"/>
                                        </p:tgtEl>
                                      </p:cBhvr>
                                    </p:animEffect>
                                    <p:anim calcmode="lin" valueType="num">
                                      <p:cBhvr>
                                        <p:cTn id="12" dur="50" fill="hold"/>
                                        <p:tgtEl>
                                          <p:spTgt spid="35"/>
                                        </p:tgtEl>
                                        <p:attrNameLst>
                                          <p:attrName>ppt_x</p:attrName>
                                        </p:attrNameLst>
                                      </p:cBhvr>
                                      <p:tavLst>
                                        <p:tav tm="0">
                                          <p:val>
                                            <p:strVal val="#ppt_x"/>
                                          </p:val>
                                        </p:tav>
                                        <p:tav tm="100000">
                                          <p:val>
                                            <p:strVal val="#ppt_x"/>
                                          </p:val>
                                        </p:tav>
                                      </p:tavLst>
                                    </p:anim>
                                    <p:anim calcmode="lin" valueType="num">
                                      <p:cBhvr>
                                        <p:cTn id="13" dur="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24A55-3C0E-FA44-9403-AB52EB91F134}"/>
              </a:ext>
            </a:extLst>
          </p:cNvPr>
          <p:cNvSpPr>
            <a:spLocks noGrp="1"/>
          </p:cNvSpPr>
          <p:nvPr>
            <p:ph type="title"/>
          </p:nvPr>
        </p:nvSpPr>
        <p:spPr/>
        <p:txBody>
          <a:bodyPr/>
          <a:lstStyle/>
          <a:p>
            <a:r>
              <a:rPr lang="en-US"/>
              <a:t>Prediction Accuracy </a:t>
            </a:r>
            <a:r>
              <a:rPr lang="en-US" altLang="zh-CN"/>
              <a:t>as</a:t>
            </a:r>
            <a:r>
              <a:rPr lang="zh-CN" altLang="en-US"/>
              <a:t> </a:t>
            </a:r>
            <a:r>
              <a:rPr lang="en-US" altLang="zh-CN"/>
              <a:t>Design-Time</a:t>
            </a:r>
            <a:r>
              <a:rPr lang="en-US"/>
              <a:t> </a:t>
            </a:r>
            <a:r>
              <a:rPr lang="en-US" altLang="zh-CN"/>
              <a:t>Power</a:t>
            </a:r>
            <a:r>
              <a:rPr lang="zh-CN" altLang="en-US"/>
              <a:t> </a:t>
            </a:r>
            <a:r>
              <a:rPr lang="en-US" altLang="zh-CN"/>
              <a:t>Model</a:t>
            </a:r>
            <a:endParaRPr lang="en-CN"/>
          </a:p>
        </p:txBody>
      </p:sp>
      <p:sp>
        <p:nvSpPr>
          <p:cNvPr id="4" name="Slide Number Placeholder 3">
            <a:extLst>
              <a:ext uri="{FF2B5EF4-FFF2-40B4-BE49-F238E27FC236}">
                <a16:creationId xmlns:a16="http://schemas.microsoft.com/office/drawing/2014/main" id="{B5A3A398-74B7-5848-9C4D-93702FE2E9EE}"/>
              </a:ext>
            </a:extLst>
          </p:cNvPr>
          <p:cNvSpPr>
            <a:spLocks noGrp="1"/>
          </p:cNvSpPr>
          <p:nvPr>
            <p:ph type="sldNum" sz="quarter" idx="10"/>
          </p:nvPr>
        </p:nvSpPr>
        <p:spPr/>
        <p:txBody>
          <a:bodyPr/>
          <a:lstStyle/>
          <a:p>
            <a:fld id="{A559C790-290C-A040-B331-07958D38869F}" type="slidenum">
              <a:rPr lang="en-CN" smtClean="0"/>
              <a:t>40</a:t>
            </a:fld>
            <a:endParaRPr lang="en-CN"/>
          </a:p>
        </p:txBody>
      </p:sp>
      <p:pic>
        <p:nvPicPr>
          <p:cNvPr id="5" name="Picture 4">
            <a:extLst>
              <a:ext uri="{FF2B5EF4-FFF2-40B4-BE49-F238E27FC236}">
                <a16:creationId xmlns:a16="http://schemas.microsoft.com/office/drawing/2014/main" id="{A9BBFBFB-4174-6441-BC30-62E0C97E03E7}"/>
              </a:ext>
            </a:extLst>
          </p:cNvPr>
          <p:cNvPicPr>
            <a:picLocks noChangeAspect="1"/>
          </p:cNvPicPr>
          <p:nvPr/>
        </p:nvPicPr>
        <p:blipFill rotWithShape="1">
          <a:blip r:embed="rId3"/>
          <a:srcRect b="10927"/>
          <a:stretch/>
        </p:blipFill>
        <p:spPr>
          <a:xfrm>
            <a:off x="211013" y="1553404"/>
            <a:ext cx="8999085" cy="2678202"/>
          </a:xfrm>
          <a:prstGeom prst="rect">
            <a:avLst/>
          </a:prstGeom>
        </p:spPr>
      </p:pic>
      <p:pic>
        <p:nvPicPr>
          <p:cNvPr id="6" name="Picture 5" descr="Chart&#10;&#10;Description automatically generated">
            <a:extLst>
              <a:ext uri="{FF2B5EF4-FFF2-40B4-BE49-F238E27FC236}">
                <a16:creationId xmlns:a16="http://schemas.microsoft.com/office/drawing/2014/main" id="{2C0EC824-750E-1546-866C-040E6BF2AD6B}"/>
              </a:ext>
            </a:extLst>
          </p:cNvPr>
          <p:cNvPicPr>
            <a:picLocks noChangeAspect="1"/>
          </p:cNvPicPr>
          <p:nvPr/>
        </p:nvPicPr>
        <p:blipFill>
          <a:blip r:embed="rId4"/>
          <a:stretch>
            <a:fillRect/>
          </a:stretch>
        </p:blipFill>
        <p:spPr>
          <a:xfrm>
            <a:off x="6416063" y="4514400"/>
            <a:ext cx="2718001" cy="2174400"/>
          </a:xfrm>
          <a:prstGeom prst="rect">
            <a:avLst/>
          </a:prstGeom>
        </p:spPr>
      </p:pic>
      <p:pic>
        <p:nvPicPr>
          <p:cNvPr id="7" name="Picture 6" descr="Chart&#10;&#10;Description automatically generated">
            <a:extLst>
              <a:ext uri="{FF2B5EF4-FFF2-40B4-BE49-F238E27FC236}">
                <a16:creationId xmlns:a16="http://schemas.microsoft.com/office/drawing/2014/main" id="{632B9CD0-A2B0-024D-84EF-403694660155}"/>
              </a:ext>
            </a:extLst>
          </p:cNvPr>
          <p:cNvPicPr>
            <a:picLocks noChangeAspect="1"/>
          </p:cNvPicPr>
          <p:nvPr/>
        </p:nvPicPr>
        <p:blipFill>
          <a:blip r:embed="rId5"/>
          <a:stretch>
            <a:fillRect/>
          </a:stretch>
        </p:blipFill>
        <p:spPr>
          <a:xfrm>
            <a:off x="3471678" y="4514675"/>
            <a:ext cx="2716045" cy="2172836"/>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0C8FCEA2-8FF4-7F42-B316-31AE86A3CA21}"/>
              </a:ext>
            </a:extLst>
          </p:cNvPr>
          <p:cNvPicPr>
            <a:picLocks noChangeAspect="1"/>
          </p:cNvPicPr>
          <p:nvPr/>
        </p:nvPicPr>
        <p:blipFill>
          <a:blip r:embed="rId6"/>
          <a:stretch>
            <a:fillRect/>
          </a:stretch>
        </p:blipFill>
        <p:spPr>
          <a:xfrm>
            <a:off x="494578" y="4513292"/>
            <a:ext cx="2716045" cy="2172836"/>
          </a:xfrm>
          <a:prstGeom prst="rect">
            <a:avLst/>
          </a:prstGeom>
        </p:spPr>
      </p:pic>
      <p:sp>
        <p:nvSpPr>
          <p:cNvPr id="9" name="Oval 8">
            <a:extLst>
              <a:ext uri="{FF2B5EF4-FFF2-40B4-BE49-F238E27FC236}">
                <a16:creationId xmlns:a16="http://schemas.microsoft.com/office/drawing/2014/main" id="{9790DE1B-2EBE-9748-B9F5-B127F8DFE017}"/>
              </a:ext>
            </a:extLst>
          </p:cNvPr>
          <p:cNvSpPr>
            <a:spLocks noChangeAspect="1"/>
          </p:cNvSpPr>
          <p:nvPr/>
        </p:nvSpPr>
        <p:spPr>
          <a:xfrm>
            <a:off x="1642077" y="3510022"/>
            <a:ext cx="402680" cy="4043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B79453-BCDE-C141-A4F5-2CBC467E130A}"/>
              </a:ext>
            </a:extLst>
          </p:cNvPr>
          <p:cNvSpPr>
            <a:spLocks noChangeAspect="1"/>
          </p:cNvSpPr>
          <p:nvPr/>
        </p:nvSpPr>
        <p:spPr>
          <a:xfrm>
            <a:off x="4761902" y="3329958"/>
            <a:ext cx="402680" cy="4043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8ABD723-D2F6-CE40-B1BE-ED795DB4BD9F}"/>
              </a:ext>
            </a:extLst>
          </p:cNvPr>
          <p:cNvSpPr>
            <a:spLocks noChangeAspect="1"/>
          </p:cNvSpPr>
          <p:nvPr/>
        </p:nvSpPr>
        <p:spPr>
          <a:xfrm>
            <a:off x="7898818" y="3126735"/>
            <a:ext cx="402680" cy="4043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73CFEE8-832F-E64E-8C87-3F3231BFCAD1}"/>
              </a:ext>
            </a:extLst>
          </p:cNvPr>
          <p:cNvCxnSpPr>
            <a:cxnSpLocks/>
            <a:stCxn id="9" idx="2"/>
          </p:cNvCxnSpPr>
          <p:nvPr/>
        </p:nvCxnSpPr>
        <p:spPr>
          <a:xfrm flipH="1">
            <a:off x="720601" y="3712195"/>
            <a:ext cx="921476" cy="90693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BFAECE-F25F-A448-B654-E1539DA3EEFB}"/>
              </a:ext>
            </a:extLst>
          </p:cNvPr>
          <p:cNvCxnSpPr>
            <a:cxnSpLocks/>
            <a:stCxn id="9" idx="6"/>
          </p:cNvCxnSpPr>
          <p:nvPr/>
        </p:nvCxnSpPr>
        <p:spPr>
          <a:xfrm>
            <a:off x="2044757" y="3712195"/>
            <a:ext cx="1100366" cy="83690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59DA6C-2219-D542-B01C-872BBE9B92D0}"/>
              </a:ext>
            </a:extLst>
          </p:cNvPr>
          <p:cNvCxnSpPr>
            <a:cxnSpLocks/>
            <a:stCxn id="10" idx="2"/>
          </p:cNvCxnSpPr>
          <p:nvPr/>
        </p:nvCxnSpPr>
        <p:spPr>
          <a:xfrm flipH="1">
            <a:off x="3765942" y="3532131"/>
            <a:ext cx="995960" cy="10169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20C41D-730E-5D40-A543-0B4ADC454443}"/>
              </a:ext>
            </a:extLst>
          </p:cNvPr>
          <p:cNvCxnSpPr>
            <a:cxnSpLocks/>
            <a:stCxn id="10" idx="6"/>
          </p:cNvCxnSpPr>
          <p:nvPr/>
        </p:nvCxnSpPr>
        <p:spPr>
          <a:xfrm>
            <a:off x="5164582" y="3532131"/>
            <a:ext cx="931418" cy="10169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9CCA6F-B748-8F4B-8CBE-144270D37B6E}"/>
              </a:ext>
            </a:extLst>
          </p:cNvPr>
          <p:cNvCxnSpPr>
            <a:cxnSpLocks/>
            <a:stCxn id="11" idx="2"/>
          </p:cNvCxnSpPr>
          <p:nvPr/>
        </p:nvCxnSpPr>
        <p:spPr>
          <a:xfrm flipH="1">
            <a:off x="6667626" y="3328908"/>
            <a:ext cx="1231192" cy="129022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4EF690-E4EB-F342-9889-9DB37DD363E9}"/>
              </a:ext>
            </a:extLst>
          </p:cNvPr>
          <p:cNvCxnSpPr>
            <a:cxnSpLocks/>
            <a:stCxn id="11" idx="6"/>
          </p:cNvCxnSpPr>
          <p:nvPr/>
        </p:nvCxnSpPr>
        <p:spPr>
          <a:xfrm>
            <a:off x="8301498" y="3328908"/>
            <a:ext cx="760276" cy="122018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0D60931-8674-F64C-8A97-099F176E00BC}"/>
              </a:ext>
            </a:extLst>
          </p:cNvPr>
          <p:cNvGrpSpPr/>
          <p:nvPr/>
        </p:nvGrpSpPr>
        <p:grpSpPr>
          <a:xfrm>
            <a:off x="8559536" y="5802728"/>
            <a:ext cx="2176211" cy="687207"/>
            <a:chOff x="9423726" y="5623619"/>
            <a:chExt cx="2346487" cy="687207"/>
          </a:xfrm>
        </p:grpSpPr>
        <p:sp>
          <p:nvSpPr>
            <p:cNvPr id="19" name="TextBox 18">
              <a:extLst>
                <a:ext uri="{FF2B5EF4-FFF2-40B4-BE49-F238E27FC236}">
                  <a16:creationId xmlns:a16="http://schemas.microsoft.com/office/drawing/2014/main" id="{9166F641-5725-FE47-94D6-27905902F52C}"/>
                </a:ext>
              </a:extLst>
            </p:cNvPr>
            <p:cNvSpPr txBox="1"/>
            <p:nvPr/>
          </p:nvSpPr>
          <p:spPr>
            <a:xfrm>
              <a:off x="10125189" y="5812228"/>
              <a:ext cx="1645024" cy="498598"/>
            </a:xfrm>
            <a:prstGeom prst="rect">
              <a:avLst/>
            </a:prstGeom>
            <a:noFill/>
          </p:spPr>
          <p:txBody>
            <a:bodyPr wrap="square" lIns="0" tIns="0" rIns="0" bIns="0" rtlCol="0">
              <a:spAutoFit/>
            </a:bodyPr>
            <a:lstStyle/>
            <a:p>
              <a:pPr algn="l" defTabSz="914400" rtl="0" eaLnBrk="1" latinLnBrk="0" hangingPunct="1">
                <a:lnSpc>
                  <a:spcPct val="90000"/>
                </a:lnSpc>
                <a:spcBef>
                  <a:spcPts val="0"/>
                </a:spcBef>
                <a:spcAft>
                  <a:spcPts val="600"/>
                </a:spcAft>
              </a:pPr>
              <a:r>
                <a:rPr lang="en-US" altLang="zh-CN" kern="1200">
                  <a:solidFill>
                    <a:schemeClr val="accent1"/>
                  </a:solidFill>
                  <a:latin typeface="+mn-lt"/>
                  <a:ea typeface="+mn-ea"/>
                  <a:cs typeface="+mn-cs"/>
                </a:rPr>
                <a:t>Per-cycle</a:t>
              </a:r>
              <a:r>
                <a:rPr lang="zh-CN" altLang="en-US" kern="1200">
                  <a:solidFill>
                    <a:schemeClr val="accent1"/>
                  </a:solidFill>
                  <a:latin typeface="+mn-lt"/>
                  <a:ea typeface="+mn-ea"/>
                  <a:cs typeface="+mn-cs"/>
                </a:rPr>
                <a:t> </a:t>
              </a:r>
              <a:r>
                <a:rPr lang="en-US" altLang="zh-CN" kern="1200">
                  <a:solidFill>
                    <a:schemeClr val="accent1"/>
                  </a:solidFill>
                  <a:latin typeface="+mn-lt"/>
                  <a:ea typeface="+mn-ea"/>
                  <a:cs typeface="+mn-cs"/>
                </a:rPr>
                <a:t>error</a:t>
              </a:r>
              <a:r>
                <a:rPr lang="zh-CN" altLang="en-US" kern="1200">
                  <a:solidFill>
                    <a:schemeClr val="accent1"/>
                  </a:solidFill>
                  <a:latin typeface="+mn-lt"/>
                  <a:ea typeface="+mn-ea"/>
                  <a:cs typeface="+mn-cs"/>
                </a:rPr>
                <a:t> </a:t>
              </a:r>
              <a:r>
                <a:rPr lang="en-US" altLang="zh-CN" kern="1200">
                  <a:solidFill>
                    <a:schemeClr val="accent1"/>
                  </a:solidFill>
                  <a:latin typeface="+mn-lt"/>
                  <a:ea typeface="+mn-ea"/>
                  <a:cs typeface="+mn-cs"/>
                </a:rPr>
                <a:t>can</a:t>
              </a:r>
              <a:r>
                <a:rPr lang="zh-CN" altLang="en-US" kern="1200">
                  <a:solidFill>
                    <a:schemeClr val="accent1"/>
                  </a:solidFill>
                  <a:latin typeface="+mn-lt"/>
                  <a:ea typeface="+mn-ea"/>
                  <a:cs typeface="+mn-cs"/>
                </a:rPr>
                <a:t> </a:t>
              </a:r>
              <a:r>
                <a:rPr lang="en-US" altLang="zh-CN">
                  <a:solidFill>
                    <a:schemeClr val="accent1"/>
                  </a:solidFill>
                  <a:latin typeface="+mn-lt"/>
                  <a:ea typeface="+mn-ea"/>
                </a:rPr>
                <a:t>be</a:t>
              </a:r>
              <a:r>
                <a:rPr lang="zh-CN" altLang="en-US">
                  <a:solidFill>
                    <a:schemeClr val="accent1"/>
                  </a:solidFill>
                  <a:latin typeface="+mn-lt"/>
                  <a:ea typeface="+mn-ea"/>
                </a:rPr>
                <a:t> </a:t>
              </a:r>
              <a:r>
                <a:rPr lang="en-US" altLang="zh-CN">
                  <a:solidFill>
                    <a:schemeClr val="accent1"/>
                  </a:solidFill>
                  <a:latin typeface="+mn-lt"/>
                  <a:ea typeface="+mn-ea"/>
                </a:rPr>
                <a:t>averaged</a:t>
              </a:r>
              <a:endParaRPr lang="en-US" kern="1200">
                <a:solidFill>
                  <a:schemeClr val="accent1"/>
                </a:solidFill>
                <a:latin typeface="+mn-lt"/>
                <a:ea typeface="+mn-ea"/>
                <a:cs typeface="+mn-cs"/>
              </a:endParaRPr>
            </a:p>
          </p:txBody>
        </p:sp>
        <p:cxnSp>
          <p:nvCxnSpPr>
            <p:cNvPr id="20" name="Straight Arrow Connector 19">
              <a:extLst>
                <a:ext uri="{FF2B5EF4-FFF2-40B4-BE49-F238E27FC236}">
                  <a16:creationId xmlns:a16="http://schemas.microsoft.com/office/drawing/2014/main" id="{9CC3360E-6471-5947-8B1B-7BF89E54475B}"/>
                </a:ext>
              </a:extLst>
            </p:cNvPr>
            <p:cNvCxnSpPr>
              <a:cxnSpLocks/>
              <a:stCxn id="19" idx="1"/>
            </p:cNvCxnSpPr>
            <p:nvPr/>
          </p:nvCxnSpPr>
          <p:spPr>
            <a:xfrm flipH="1" flipV="1">
              <a:off x="9586357" y="5623619"/>
              <a:ext cx="538832" cy="43790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5EE547-FBBE-6641-87DE-D268FB3A6643}"/>
                </a:ext>
              </a:extLst>
            </p:cNvPr>
            <p:cNvCxnSpPr>
              <a:cxnSpLocks/>
              <a:stCxn id="19" idx="1"/>
            </p:cNvCxnSpPr>
            <p:nvPr/>
          </p:nvCxnSpPr>
          <p:spPr>
            <a:xfrm flipH="1" flipV="1">
              <a:off x="9423726" y="5623619"/>
              <a:ext cx="701462" cy="43790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91EC66-927C-AA42-90F8-F2570BE848CA}"/>
                  </a:ext>
                </a:extLst>
              </p:cNvPr>
              <p:cNvSpPr txBox="1"/>
              <p:nvPr/>
            </p:nvSpPr>
            <p:spPr>
              <a:xfrm>
                <a:off x="1636539" y="1236778"/>
                <a:ext cx="6843460" cy="3323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400"/>
                  <a:t>Per-cycle prediction</a:t>
                </a:r>
                <a:r>
                  <a:rPr lang="zh-CN" altLang="en-US" sz="2400"/>
                  <a:t> </a:t>
                </a:r>
                <a:r>
                  <a:rPr lang="en-US" altLang="zh-CN" sz="2400"/>
                  <a:t>from</a:t>
                </a:r>
                <a:r>
                  <a:rPr lang="zh-CN" altLang="en-US" sz="2400"/>
                  <a:t> </a:t>
                </a:r>
                <a:r>
                  <a:rPr lang="en-US" altLang="zh-CN" sz="2400"/>
                  <a:t>APOLLO</a:t>
                </a:r>
                <a:r>
                  <a:rPr lang="zh-CN" altLang="en-US" sz="2400"/>
                  <a:t> </a:t>
                </a:r>
                <a:r>
                  <a:rPr lang="en-US" altLang="zh-CN" sz="2400"/>
                  <a:t>with</a:t>
                </a:r>
                <a:r>
                  <a:rPr lang="zh-CN" altLang="en-US" sz="2400"/>
                  <a:t> </a:t>
                </a:r>
                <a14:m>
                  <m:oMath xmlns:m="http://schemas.openxmlformats.org/officeDocument/2006/math">
                    <m:r>
                      <a:rPr lang="en-US" altLang="zh-CN" sz="2400" b="1" i="1">
                        <a:latin typeface="Cambria Math" panose="02040503050406030204" pitchFamily="18" charset="0"/>
                      </a:rPr>
                      <m:t>𝑸</m:t>
                    </m:r>
                  </m:oMath>
                </a14:m>
                <a:r>
                  <a:rPr lang="en-US" altLang="zh-CN" sz="2400"/>
                  <a:t>=159</a:t>
                </a:r>
                <a:r>
                  <a:rPr lang="zh-CN" altLang="en-US" sz="2400"/>
                  <a:t> </a:t>
                </a:r>
                <a:r>
                  <a:rPr lang="en-US" altLang="zh-CN" sz="2400"/>
                  <a:t>proxies</a:t>
                </a:r>
                <a:endParaRPr lang="en-US" sz="2400"/>
              </a:p>
            </p:txBody>
          </p:sp>
        </mc:Choice>
        <mc:Fallback xmlns="">
          <p:sp>
            <p:nvSpPr>
              <p:cNvPr id="23" name="TextBox 22">
                <a:extLst>
                  <a:ext uri="{FF2B5EF4-FFF2-40B4-BE49-F238E27FC236}">
                    <a16:creationId xmlns:a16="http://schemas.microsoft.com/office/drawing/2014/main" id="{8B91EC66-927C-AA42-90F8-F2570BE848CA}"/>
                  </a:ext>
                </a:extLst>
              </p:cNvPr>
              <p:cNvSpPr txBox="1">
                <a:spLocks noRot="1" noChangeAspect="1" noMove="1" noResize="1" noEditPoints="1" noAdjustHandles="1" noChangeArrowheads="1" noChangeShapeType="1" noTextEdit="1"/>
              </p:cNvSpPr>
              <p:nvPr/>
            </p:nvSpPr>
            <p:spPr>
              <a:xfrm>
                <a:off x="1636539" y="1236778"/>
                <a:ext cx="6843460" cy="332399"/>
              </a:xfrm>
              <a:prstGeom prst="rect">
                <a:avLst/>
              </a:prstGeom>
              <a:blipFill>
                <a:blip r:embed="rId7"/>
                <a:stretch>
                  <a:fillRect l="-1296" t="-37037" r="-1296" b="-55556"/>
                </a:stretch>
              </a:blipFill>
            </p:spPr>
            <p:txBody>
              <a:bodyPr/>
              <a:lstStyle/>
              <a:p>
                <a:r>
                  <a:rPr lang="en-CN">
                    <a:noFill/>
                  </a:rPr>
                  <a:t> </a:t>
                </a:r>
              </a:p>
            </p:txBody>
          </p:sp>
        </mc:Fallback>
      </mc:AlternateContent>
      <p:sp>
        <p:nvSpPr>
          <p:cNvPr id="24" name="TextBox 23">
            <a:extLst>
              <a:ext uri="{FF2B5EF4-FFF2-40B4-BE49-F238E27FC236}">
                <a16:creationId xmlns:a16="http://schemas.microsoft.com/office/drawing/2014/main" id="{0C46973D-2957-4643-9612-DE52C65A3124}"/>
              </a:ext>
            </a:extLst>
          </p:cNvPr>
          <p:cNvSpPr txBox="1"/>
          <p:nvPr/>
        </p:nvSpPr>
        <p:spPr>
          <a:xfrm>
            <a:off x="9366217" y="2351433"/>
            <a:ext cx="1788951" cy="658642"/>
          </a:xfrm>
          <a:prstGeom prst="rect">
            <a:avLst/>
          </a:prstGeom>
          <a:noFill/>
        </p:spPr>
        <p:txBody>
          <a:bodyPr wrap="non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kern="1200">
                <a:solidFill>
                  <a:schemeClr val="tx2"/>
                </a:solidFill>
                <a:latin typeface="+mn-lt"/>
                <a:ea typeface="+mn-ea"/>
                <a:cs typeface="+mn-cs"/>
              </a:rPr>
              <a:t>MAE = 7.1</a:t>
            </a:r>
            <a:r>
              <a:rPr lang="en-US" altLang="zh-CN" sz="2100" kern="1200">
                <a:solidFill>
                  <a:schemeClr val="tx2"/>
                </a:solidFill>
                <a:latin typeface="+mn-lt"/>
                <a:ea typeface="+mn-ea"/>
                <a:cs typeface="+mn-cs"/>
              </a:rPr>
              <a:t>9</a:t>
            </a:r>
            <a:r>
              <a:rPr lang="en-US" sz="2100" kern="1200">
                <a:solidFill>
                  <a:schemeClr val="tx2"/>
                </a:solidFill>
                <a:latin typeface="+mn-lt"/>
                <a:ea typeface="+mn-ea"/>
                <a:cs typeface="+mn-cs"/>
              </a:rPr>
              <a:t>%</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a:solidFill>
                  <a:schemeClr val="tx2"/>
                </a:solidFill>
                <a:latin typeface="+mn-lt"/>
                <a:ea typeface="+mn-ea"/>
              </a:rPr>
              <a:t>R</a:t>
            </a:r>
            <a:r>
              <a:rPr lang="en-US" sz="2100" b="1" baseline="30000">
                <a:solidFill>
                  <a:schemeClr val="tx2"/>
                </a:solidFill>
                <a:latin typeface="+mn-lt"/>
                <a:ea typeface="+mn-ea"/>
              </a:rPr>
              <a:t>2</a:t>
            </a:r>
            <a:r>
              <a:rPr lang="en-US" sz="2100">
                <a:solidFill>
                  <a:schemeClr val="tx2"/>
                </a:solidFill>
                <a:latin typeface="+mn-lt"/>
                <a:ea typeface="+mn-ea"/>
              </a:rPr>
              <a:t> = 0.95</a:t>
            </a:r>
            <a:r>
              <a:rPr lang="en-US" altLang="zh-CN" sz="2100">
                <a:solidFill>
                  <a:schemeClr val="tx2"/>
                </a:solidFill>
                <a:latin typeface="+mn-lt"/>
                <a:ea typeface="+mn-ea"/>
              </a:rPr>
              <a:t>3</a:t>
            </a:r>
            <a:endParaRPr lang="en-US" sz="2100" kern="1200">
              <a:solidFill>
                <a:schemeClr val="tx2"/>
              </a:solidFill>
              <a:latin typeface="+mn-lt"/>
              <a:ea typeface="+mn-ea"/>
              <a:cs typeface="+mn-cs"/>
            </a:endParaRPr>
          </a:p>
        </p:txBody>
      </p:sp>
      <p:sp>
        <p:nvSpPr>
          <p:cNvPr id="26" name="Slide Number Placeholder 3">
            <a:extLst>
              <a:ext uri="{FF2B5EF4-FFF2-40B4-BE49-F238E27FC236}">
                <a16:creationId xmlns:a16="http://schemas.microsoft.com/office/drawing/2014/main" id="{F48FCEF0-CC24-9D44-929D-3FE501744CA6}"/>
              </a:ext>
            </a:extLst>
          </p:cNvPr>
          <p:cNvSpPr txBox="1">
            <a:spLocks/>
          </p:cNvSpPr>
          <p:nvPr/>
        </p:nvSpPr>
        <p:spPr>
          <a:xfrm>
            <a:off x="631825" y="6591618"/>
            <a:ext cx="2743200" cy="231775"/>
          </a:xfrm>
          <a:prstGeom prst="rect">
            <a:avLst/>
          </a:prstGeom>
        </p:spPr>
        <p:txBody>
          <a:bodyPr/>
          <a:lstStyle>
            <a:defPPr>
              <a:defRPr lang="en-CN"/>
            </a:defPPr>
            <a:lvl1pPr algn="l" rtl="0" eaLnBrk="1" fontAlgn="auto" hangingPunct="1">
              <a:spcBef>
                <a:spcPts val="0"/>
              </a:spcBef>
              <a:spcAft>
                <a:spcPts val="0"/>
              </a:spcAft>
              <a:defRPr sz="1200" kern="1200">
                <a:solidFill>
                  <a:schemeClr val="bg2">
                    <a:lumMod val="50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A559C790-290C-A040-B331-07958D38869F}" type="slidenum">
              <a:rPr lang="en-CN" smtClean="0"/>
              <a:pPr/>
              <a:t>40</a:t>
            </a:fld>
            <a:endParaRPr lang="en-CN"/>
          </a:p>
        </p:txBody>
      </p:sp>
    </p:spTree>
    <p:extLst>
      <p:ext uri="{BB962C8B-B14F-4D97-AF65-F5344CB8AC3E}">
        <p14:creationId xmlns:p14="http://schemas.microsoft.com/office/powerpoint/2010/main" val="11929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6DAB4-BA34-E54F-8231-8B88E67E416C}"/>
              </a:ext>
            </a:extLst>
          </p:cNvPr>
          <p:cNvSpPr>
            <a:spLocks noGrp="1"/>
          </p:cNvSpPr>
          <p:nvPr>
            <p:ph type="title"/>
          </p:nvPr>
        </p:nvSpPr>
        <p:spPr/>
        <p:txBody>
          <a:bodyPr/>
          <a:lstStyle/>
          <a:p>
            <a:r>
              <a:rPr lang="en-US" altLang="zh-CN"/>
              <a:t>Accuracy</a:t>
            </a:r>
            <a:r>
              <a:rPr lang="zh-CN" altLang="en-US"/>
              <a:t> </a:t>
            </a:r>
            <a:r>
              <a:rPr lang="en-US" altLang="zh-CN"/>
              <a:t>on</a:t>
            </a:r>
            <a:r>
              <a:rPr lang="zh-CN" altLang="en-US"/>
              <a:t> </a:t>
            </a:r>
            <a:r>
              <a:rPr lang="en-US" altLang="zh-CN"/>
              <a:t>Multi-Cycle</a:t>
            </a:r>
            <a:r>
              <a:rPr lang="zh-CN" altLang="en-US"/>
              <a:t> </a:t>
            </a:r>
            <a:r>
              <a:rPr lang="en-US" altLang="zh-CN"/>
              <a:t>Power</a:t>
            </a:r>
            <a:r>
              <a:rPr lang="zh-CN" altLang="en-US"/>
              <a:t> </a:t>
            </a:r>
            <a:r>
              <a:rPr lang="en-US" altLang="zh-CN"/>
              <a:t>Estimation</a:t>
            </a:r>
            <a:r>
              <a:rPr lang="zh-CN" altLang="en-US"/>
              <a:t> </a:t>
            </a:r>
            <a:endParaRPr lang="en-CN"/>
          </a:p>
        </p:txBody>
      </p:sp>
      <p:sp>
        <p:nvSpPr>
          <p:cNvPr id="4" name="Slide Number Placeholder 3">
            <a:extLst>
              <a:ext uri="{FF2B5EF4-FFF2-40B4-BE49-F238E27FC236}">
                <a16:creationId xmlns:a16="http://schemas.microsoft.com/office/drawing/2014/main" id="{4FAC408D-0D1C-BB43-9E3E-99C7D2185D1B}"/>
              </a:ext>
            </a:extLst>
          </p:cNvPr>
          <p:cNvSpPr>
            <a:spLocks noGrp="1"/>
          </p:cNvSpPr>
          <p:nvPr>
            <p:ph type="sldNum" sz="quarter" idx="10"/>
          </p:nvPr>
        </p:nvSpPr>
        <p:spPr/>
        <p:txBody>
          <a:bodyPr/>
          <a:lstStyle/>
          <a:p>
            <a:fld id="{A559C790-290C-A040-B331-07958D38869F}" type="slidenum">
              <a:rPr lang="en-CN" smtClean="0"/>
              <a:t>41</a:t>
            </a:fld>
            <a:endParaRPr lang="en-CN" dirty="0"/>
          </a:p>
        </p:txBody>
      </p:sp>
      <p:grpSp>
        <p:nvGrpSpPr>
          <p:cNvPr id="7" name="Group 6">
            <a:extLst>
              <a:ext uri="{FF2B5EF4-FFF2-40B4-BE49-F238E27FC236}">
                <a16:creationId xmlns:a16="http://schemas.microsoft.com/office/drawing/2014/main" id="{387FB81C-F687-CB47-AC25-714488AB44C6}"/>
              </a:ext>
            </a:extLst>
          </p:cNvPr>
          <p:cNvGrpSpPr/>
          <p:nvPr/>
        </p:nvGrpSpPr>
        <p:grpSpPr>
          <a:xfrm>
            <a:off x="107632" y="3519121"/>
            <a:ext cx="9410087" cy="2728486"/>
            <a:chOff x="107632" y="3519121"/>
            <a:chExt cx="9410087" cy="2728486"/>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6E4A8C-58BA-C44A-AE7A-3675D2F33CF3}"/>
                    </a:ext>
                  </a:extLst>
                </p:cNvPr>
                <p:cNvSpPr txBox="1"/>
                <p:nvPr/>
              </p:nvSpPr>
              <p:spPr>
                <a:xfrm>
                  <a:off x="1518773" y="3519121"/>
                  <a:ext cx="6818710" cy="3323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400" b="1"/>
                    <a:t>128-cycle</a:t>
                  </a:r>
                  <a:r>
                    <a:rPr lang="en-US" altLang="zh-CN" sz="2400"/>
                    <a:t> prediction</a:t>
                  </a:r>
                  <a:r>
                    <a:rPr lang="zh-CN" altLang="en-US" sz="2400"/>
                    <a:t> </a:t>
                  </a:r>
                  <a:r>
                    <a:rPr lang="en-US" altLang="zh-CN" sz="2400"/>
                    <a:t>from</a:t>
                  </a:r>
                  <a:r>
                    <a:rPr lang="zh-CN" altLang="en-US" sz="2400"/>
                    <a:t> </a:t>
                  </a:r>
                  <a:r>
                    <a:rPr lang="en-US" altLang="zh-CN" sz="2400"/>
                    <a:t>APOLLO</a:t>
                  </a:r>
                  <a:r>
                    <a:rPr lang="zh-CN" altLang="en-US" sz="2400"/>
                    <a:t> </a:t>
                  </a:r>
                  <a:r>
                    <a:rPr lang="en-US" altLang="zh-CN" sz="2400"/>
                    <a:t>with</a:t>
                  </a:r>
                  <a:r>
                    <a:rPr lang="zh-CN" altLang="en-US" sz="2400"/>
                    <a:t> </a:t>
                  </a:r>
                  <a14:m>
                    <m:oMath xmlns:m="http://schemas.openxmlformats.org/officeDocument/2006/math">
                      <m:r>
                        <a:rPr lang="en-US" altLang="zh-CN" sz="2400" b="1" i="1" smtClean="0">
                          <a:solidFill>
                            <a:srgbClr val="00B050"/>
                          </a:solidFill>
                          <a:latin typeface="Cambria Math" panose="02040503050406030204" pitchFamily="18" charset="0"/>
                        </a:rPr>
                        <m:t>𝑸</m:t>
                      </m:r>
                    </m:oMath>
                  </a14:m>
                  <a:r>
                    <a:rPr lang="en-US" altLang="zh-CN" sz="2400" b="1">
                      <a:solidFill>
                        <a:srgbClr val="00B050"/>
                      </a:solidFill>
                    </a:rPr>
                    <a:t>=70</a:t>
                  </a:r>
                  <a:r>
                    <a:rPr lang="zh-CN" altLang="en-US" sz="2400" b="1">
                      <a:solidFill>
                        <a:srgbClr val="00B050"/>
                      </a:solidFill>
                    </a:rPr>
                    <a:t> </a:t>
                  </a:r>
                  <a:r>
                    <a:rPr lang="en-US" altLang="zh-CN" sz="2400"/>
                    <a:t>proxies</a:t>
                  </a:r>
                  <a:endParaRPr lang="en-US" sz="2400"/>
                </a:p>
              </p:txBody>
            </p:sp>
          </mc:Choice>
          <mc:Fallback xmlns="">
            <p:sp>
              <p:nvSpPr>
                <p:cNvPr id="8" name="TextBox 7">
                  <a:extLst>
                    <a:ext uri="{FF2B5EF4-FFF2-40B4-BE49-F238E27FC236}">
                      <a16:creationId xmlns:a16="http://schemas.microsoft.com/office/drawing/2014/main" id="{221BFE44-4336-6042-A88E-380539E3848D}"/>
                    </a:ext>
                  </a:extLst>
                </p:cNvPr>
                <p:cNvSpPr txBox="1">
                  <a:spLocks noRot="1" noChangeAspect="1" noMove="1" noResize="1" noEditPoints="1" noAdjustHandles="1" noChangeArrowheads="1" noChangeShapeType="1" noTextEdit="1"/>
                </p:cNvSpPr>
                <p:nvPr/>
              </p:nvSpPr>
              <p:spPr>
                <a:xfrm>
                  <a:off x="1518773" y="3519121"/>
                  <a:ext cx="6818710" cy="332399"/>
                </a:xfrm>
                <a:prstGeom prst="rect">
                  <a:avLst/>
                </a:prstGeom>
                <a:blipFill>
                  <a:blip r:embed="rId4"/>
                  <a:stretch>
                    <a:fillRect l="-804" t="-38182" r="-804" b="-54545"/>
                  </a:stretch>
                </a:blipFill>
              </p:spPr>
              <p:txBody>
                <a:bodyPr/>
                <a:lstStyle/>
                <a:p>
                  <a:r>
                    <a:rPr lang="en-US">
                      <a:noFill/>
                    </a:rPr>
                    <a:t> </a:t>
                  </a:r>
                </a:p>
              </p:txBody>
            </p:sp>
          </mc:Fallback>
        </mc:AlternateContent>
        <p:pic>
          <p:nvPicPr>
            <p:cNvPr id="9" name="Picture 8" descr="Chart, line chart&#10;&#10;Description automatically generated">
              <a:extLst>
                <a:ext uri="{FF2B5EF4-FFF2-40B4-BE49-F238E27FC236}">
                  <a16:creationId xmlns:a16="http://schemas.microsoft.com/office/drawing/2014/main" id="{80341991-1284-B045-9C34-1B710EA2ADA8}"/>
                </a:ext>
              </a:extLst>
            </p:cNvPr>
            <p:cNvPicPr>
              <a:picLocks noChangeAspect="1"/>
            </p:cNvPicPr>
            <p:nvPr/>
          </p:nvPicPr>
          <p:blipFill>
            <a:blip r:embed="rId5"/>
            <a:stretch>
              <a:fillRect/>
            </a:stretch>
          </p:blipFill>
          <p:spPr>
            <a:xfrm>
              <a:off x="107632" y="3851520"/>
              <a:ext cx="9410087" cy="2396087"/>
            </a:xfrm>
            <a:prstGeom prst="rect">
              <a:avLst/>
            </a:prstGeom>
          </p:spPr>
        </p:pic>
      </p:grpSp>
      <p:sp>
        <p:nvSpPr>
          <p:cNvPr id="10" name="TextBox 9">
            <a:extLst>
              <a:ext uri="{FF2B5EF4-FFF2-40B4-BE49-F238E27FC236}">
                <a16:creationId xmlns:a16="http://schemas.microsoft.com/office/drawing/2014/main" id="{811274DE-0326-9346-9BC4-EBC84125E937}"/>
              </a:ext>
            </a:extLst>
          </p:cNvPr>
          <p:cNvSpPr txBox="1"/>
          <p:nvPr/>
        </p:nvSpPr>
        <p:spPr>
          <a:xfrm>
            <a:off x="9687654" y="4464556"/>
            <a:ext cx="2133610" cy="1026435"/>
          </a:xfrm>
          <a:prstGeom prst="rect">
            <a:avLst/>
          </a:prstGeom>
          <a:noFill/>
        </p:spPr>
        <p:txBody>
          <a:bodyPr wrap="squar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b="1" kern="1200">
                <a:solidFill>
                  <a:schemeClr val="tx2"/>
                </a:solidFill>
                <a:latin typeface="+mn-lt"/>
                <a:ea typeface="+mn-ea"/>
                <a:cs typeface="+mn-cs"/>
              </a:rPr>
              <a:t>MAE = 2.82%</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b="1">
                <a:solidFill>
                  <a:schemeClr val="tx2"/>
                </a:solidFill>
                <a:latin typeface="+mn-lt"/>
                <a:ea typeface="+mn-ea"/>
              </a:rPr>
              <a:t>R</a:t>
            </a:r>
            <a:r>
              <a:rPr lang="en-US" sz="2100" b="1" baseline="30000">
                <a:solidFill>
                  <a:schemeClr val="tx2"/>
                </a:solidFill>
                <a:latin typeface="+mn-lt"/>
                <a:ea typeface="+mn-ea"/>
              </a:rPr>
              <a:t>2</a:t>
            </a:r>
            <a:r>
              <a:rPr lang="en-US" sz="2100" b="1">
                <a:solidFill>
                  <a:schemeClr val="tx2"/>
                </a:solidFill>
                <a:latin typeface="+mn-lt"/>
                <a:ea typeface="+mn-ea"/>
              </a:rPr>
              <a:t> = 0.993</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altLang="zh-CN" sz="2100" b="1" kern="1200">
                <a:solidFill>
                  <a:srgbClr val="00B050"/>
                </a:solidFill>
                <a:latin typeface="+mn-lt"/>
                <a:ea typeface="+mn-ea"/>
                <a:cs typeface="+mn-cs"/>
              </a:rPr>
              <a:t>Higher</a:t>
            </a:r>
            <a:r>
              <a:rPr lang="zh-CN" altLang="en-US" sz="2100" b="1" kern="1200">
                <a:solidFill>
                  <a:srgbClr val="00B050"/>
                </a:solidFill>
                <a:latin typeface="+mn-lt"/>
                <a:ea typeface="+mn-ea"/>
                <a:cs typeface="+mn-cs"/>
              </a:rPr>
              <a:t> </a:t>
            </a:r>
            <a:r>
              <a:rPr lang="en-US" altLang="zh-CN" sz="2100" b="1" kern="1200">
                <a:solidFill>
                  <a:srgbClr val="00B050"/>
                </a:solidFill>
                <a:latin typeface="+mn-lt"/>
                <a:ea typeface="+mn-ea"/>
                <a:cs typeface="+mn-cs"/>
              </a:rPr>
              <a:t>accuracy</a:t>
            </a:r>
            <a:endParaRPr lang="en-US" sz="2100" b="1" kern="1200">
              <a:solidFill>
                <a:srgbClr val="00B050"/>
              </a:solidFill>
              <a:latin typeface="+mn-lt"/>
              <a:ea typeface="+mn-ea"/>
              <a:cs typeface="+mn-cs"/>
            </a:endParaRPr>
          </a:p>
        </p:txBody>
      </p:sp>
      <p:pic>
        <p:nvPicPr>
          <p:cNvPr id="11" name="Picture 10">
            <a:extLst>
              <a:ext uri="{FF2B5EF4-FFF2-40B4-BE49-F238E27FC236}">
                <a16:creationId xmlns:a16="http://schemas.microsoft.com/office/drawing/2014/main" id="{2E4D669D-222C-0544-B81F-A4DE9AD31D13}"/>
              </a:ext>
            </a:extLst>
          </p:cNvPr>
          <p:cNvPicPr>
            <a:picLocks noChangeAspect="1"/>
          </p:cNvPicPr>
          <p:nvPr/>
        </p:nvPicPr>
        <p:blipFill>
          <a:blip r:embed="rId6"/>
          <a:stretch>
            <a:fillRect/>
          </a:stretch>
        </p:blipFill>
        <p:spPr>
          <a:xfrm>
            <a:off x="357014" y="1697291"/>
            <a:ext cx="7837235" cy="977187"/>
          </a:xfrm>
          <a:prstGeom prst="rect">
            <a:avLst/>
          </a:prstGeom>
        </p:spPr>
      </p:pic>
    </p:spTree>
    <p:extLst>
      <p:ext uri="{BB962C8B-B14F-4D97-AF65-F5344CB8AC3E}">
        <p14:creationId xmlns:p14="http://schemas.microsoft.com/office/powerpoint/2010/main" val="10078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94F-B78D-0246-B92E-48EB0E8688F1}"/>
              </a:ext>
            </a:extLst>
          </p:cNvPr>
          <p:cNvSpPr>
            <a:spLocks noGrp="1"/>
          </p:cNvSpPr>
          <p:nvPr>
            <p:ph type="title"/>
          </p:nvPr>
        </p:nvSpPr>
        <p:spPr/>
        <p:txBody>
          <a:bodyPr>
            <a:noAutofit/>
          </a:bodyPr>
          <a:lstStyle/>
          <a:p>
            <a:r>
              <a:rPr lang="en-US"/>
              <a:t>Automated </a:t>
            </a:r>
            <a:r>
              <a:rPr lang="en-US" altLang="zh-CN"/>
              <a:t>Low-Cost</a:t>
            </a:r>
            <a:r>
              <a:rPr lang="zh-CN" altLang="en-US"/>
              <a:t> </a:t>
            </a:r>
            <a:r>
              <a:rPr lang="en-US" altLang="zh-CN"/>
              <a:t>R</a:t>
            </a:r>
            <a:r>
              <a:rPr lang="en-US"/>
              <a:t>untime OPM </a:t>
            </a:r>
            <a:r>
              <a:rPr lang="en-US" altLang="zh-CN"/>
              <a:t>I</a:t>
            </a:r>
            <a:r>
              <a:rPr lang="en-US"/>
              <a:t>mplementation</a:t>
            </a:r>
            <a:endParaRPr lang="en-CN"/>
          </a:p>
        </p:txBody>
      </p:sp>
      <p:sp>
        <p:nvSpPr>
          <p:cNvPr id="7" name="Content Placeholder 6">
            <a:extLst>
              <a:ext uri="{FF2B5EF4-FFF2-40B4-BE49-F238E27FC236}">
                <a16:creationId xmlns:a16="http://schemas.microsoft.com/office/drawing/2014/main" id="{62B8A406-B305-0F43-88FB-83945BD0F13C}"/>
              </a:ext>
            </a:extLst>
          </p:cNvPr>
          <p:cNvSpPr>
            <a:spLocks noGrp="1"/>
          </p:cNvSpPr>
          <p:nvPr>
            <p:ph sz="quarter" idx="11"/>
          </p:nvPr>
        </p:nvSpPr>
        <p:spPr/>
        <p:txBody>
          <a:bodyPr/>
          <a:lstStyle/>
          <a:p>
            <a:r>
              <a:rPr lang="en-US"/>
              <a:t>APOLLO </a:t>
            </a:r>
            <a:r>
              <a:rPr lang="en-US" altLang="zh-CN"/>
              <a:t>is</a:t>
            </a:r>
            <a:r>
              <a:rPr lang="zh-CN" altLang="en-US"/>
              <a:t> </a:t>
            </a:r>
            <a:r>
              <a:rPr lang="en-US" altLang="zh-CN"/>
              <a:t>d</a:t>
            </a:r>
            <a:r>
              <a:rPr lang="en-US"/>
              <a:t>esigned to be </a:t>
            </a:r>
            <a:r>
              <a:rPr lang="en-US" altLang="zh-CN"/>
              <a:t>h</a:t>
            </a:r>
            <a:r>
              <a:rPr lang="en-US"/>
              <a:t>ardware-friendly</a:t>
            </a:r>
          </a:p>
          <a:p>
            <a:endParaRPr lang="en-CN"/>
          </a:p>
        </p:txBody>
      </p:sp>
      <p:sp>
        <p:nvSpPr>
          <p:cNvPr id="4" name="Slide Number Placeholder 3">
            <a:extLst>
              <a:ext uri="{FF2B5EF4-FFF2-40B4-BE49-F238E27FC236}">
                <a16:creationId xmlns:a16="http://schemas.microsoft.com/office/drawing/2014/main" id="{C26B8103-2D4C-CF48-A0DC-EEFDE8BF3A1A}"/>
              </a:ext>
            </a:extLst>
          </p:cNvPr>
          <p:cNvSpPr>
            <a:spLocks noGrp="1"/>
          </p:cNvSpPr>
          <p:nvPr>
            <p:ph type="sldNum" sz="quarter" idx="10"/>
          </p:nvPr>
        </p:nvSpPr>
        <p:spPr/>
        <p:txBody>
          <a:bodyPr/>
          <a:lstStyle/>
          <a:p>
            <a:fld id="{A559C790-290C-A040-B331-07958D38869F}" type="slidenum">
              <a:rPr lang="en-CN" smtClean="0"/>
              <a:t>42</a:t>
            </a:fld>
            <a:endParaRPr lang="en-CN"/>
          </a:p>
        </p:txBody>
      </p:sp>
      <p:sp>
        <p:nvSpPr>
          <p:cNvPr id="8" name="TextBox 7">
            <a:extLst>
              <a:ext uri="{FF2B5EF4-FFF2-40B4-BE49-F238E27FC236}">
                <a16:creationId xmlns:a16="http://schemas.microsoft.com/office/drawing/2014/main" id="{F002B6C0-3831-5245-9080-D8C2D0687D20}"/>
              </a:ext>
            </a:extLst>
          </p:cNvPr>
          <p:cNvSpPr txBox="1"/>
          <p:nvPr/>
        </p:nvSpPr>
        <p:spPr>
          <a:xfrm>
            <a:off x="4418854" y="5248719"/>
            <a:ext cx="2953828" cy="3046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200" b="1" kern="1200">
                <a:solidFill>
                  <a:srgbClr val="00B050"/>
                </a:solidFill>
                <a:latin typeface="+mn-lt"/>
                <a:ea typeface="+mn-ea"/>
                <a:cs typeface="+mn-cs"/>
              </a:rPr>
              <a:t>No </a:t>
            </a:r>
            <a:r>
              <a:rPr lang="en-US" altLang="zh-CN" sz="2200" b="1">
                <a:solidFill>
                  <a:srgbClr val="00B050"/>
                </a:solidFill>
                <a:latin typeface="+mn-lt"/>
                <a:ea typeface="+mn-ea"/>
              </a:rPr>
              <a:t>m</a:t>
            </a:r>
            <a:r>
              <a:rPr lang="en-US" sz="2200" b="1" kern="1200">
                <a:solidFill>
                  <a:srgbClr val="00B050"/>
                </a:solidFill>
                <a:latin typeface="+mn-lt"/>
                <a:ea typeface="+mn-ea"/>
              </a:rPr>
              <a:t>ultipliers</a:t>
            </a:r>
            <a:r>
              <a:rPr lang="en-US" sz="2200" kern="1200">
                <a:latin typeface="+mn-lt"/>
                <a:ea typeface="+mn-ea"/>
              </a:rPr>
              <a:t> </a:t>
            </a:r>
            <a:r>
              <a:rPr lang="en-US" altLang="zh-CN" sz="2200">
                <a:latin typeface="+mn-lt"/>
                <a:ea typeface="+mn-ea"/>
              </a:rPr>
              <a:t>r</a:t>
            </a:r>
            <a:r>
              <a:rPr lang="en-US" sz="2200">
                <a:latin typeface="+mn-lt"/>
                <a:ea typeface="+mn-ea"/>
              </a:rPr>
              <a:t>equired</a:t>
            </a:r>
            <a:endParaRPr lang="en-US" sz="2200" kern="1200">
              <a:latin typeface="+mn-lt"/>
              <a:ea typeface="+mn-ea"/>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651A24-AB3A-1F4E-8BEF-5FE6A967EC81}"/>
                  </a:ext>
                </a:extLst>
              </p:cNvPr>
              <p:cNvSpPr txBox="1"/>
              <p:nvPr/>
            </p:nvSpPr>
            <p:spPr>
              <a:xfrm>
                <a:off x="64207" y="4523136"/>
                <a:ext cx="2937000" cy="3046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000" b="1">
                    <a:solidFill>
                      <a:srgbClr val="00B050"/>
                    </a:solidFill>
                  </a:rPr>
                  <a:t>Only </a:t>
                </a:r>
                <a14:m>
                  <m:oMath xmlns:m="http://schemas.openxmlformats.org/officeDocument/2006/math">
                    <m:r>
                      <a:rPr lang="en-US" altLang="zh-CN" sz="2000" b="1" i="1">
                        <a:solidFill>
                          <a:srgbClr val="00B050"/>
                        </a:solidFill>
                        <a:latin typeface="Cambria Math" panose="02040503050406030204" pitchFamily="18" charset="0"/>
                      </a:rPr>
                      <m:t>𝑸</m:t>
                    </m:r>
                  </m:oMath>
                </a14:m>
                <a:r>
                  <a:rPr lang="en-US" sz="2200">
                    <a:solidFill>
                      <a:srgbClr val="00B050"/>
                    </a:solidFill>
                  </a:rPr>
                  <a:t> </a:t>
                </a:r>
                <a:r>
                  <a:rPr lang="en-US" altLang="zh-CN" sz="2000" b="1">
                    <a:solidFill>
                      <a:srgbClr val="00B050"/>
                    </a:solidFill>
                  </a:rPr>
                  <a:t>binary</a:t>
                </a:r>
                <a:r>
                  <a:rPr lang="en-US" altLang="zh-CN" sz="2000"/>
                  <a:t> inputs</a:t>
                </a:r>
                <a:endParaRPr lang="en-US" sz="2200" b="1" kern="1200">
                  <a:solidFill>
                    <a:schemeClr val="tx2"/>
                  </a:solidFill>
                  <a:latin typeface="+mn-lt"/>
                  <a:ea typeface="+mn-ea"/>
                  <a:cs typeface="+mn-cs"/>
                </a:endParaRPr>
              </a:p>
            </p:txBody>
          </p:sp>
        </mc:Choice>
        <mc:Fallback xmlns="">
          <p:sp>
            <p:nvSpPr>
              <p:cNvPr id="9" name="TextBox 8">
                <a:extLst>
                  <a:ext uri="{FF2B5EF4-FFF2-40B4-BE49-F238E27FC236}">
                    <a16:creationId xmlns:a16="http://schemas.microsoft.com/office/drawing/2014/main" id="{D8651A24-AB3A-1F4E-8BEF-5FE6A967EC81}"/>
                  </a:ext>
                </a:extLst>
              </p:cNvPr>
              <p:cNvSpPr txBox="1">
                <a:spLocks noRot="1" noChangeAspect="1" noMove="1" noResize="1" noEditPoints="1" noAdjustHandles="1" noChangeArrowheads="1" noChangeShapeType="1" noTextEdit="1"/>
              </p:cNvSpPr>
              <p:nvPr/>
            </p:nvSpPr>
            <p:spPr>
              <a:xfrm>
                <a:off x="64207" y="4523136"/>
                <a:ext cx="2937000" cy="304699"/>
              </a:xfrm>
              <a:prstGeom prst="rect">
                <a:avLst/>
              </a:prstGeom>
              <a:blipFill>
                <a:blip r:embed="rId3"/>
                <a:stretch>
                  <a:fillRect t="-32000" b="-44000"/>
                </a:stretch>
              </a:blipFill>
            </p:spPr>
            <p:txBody>
              <a:bodyPr/>
              <a:lstStyle/>
              <a:p>
                <a:r>
                  <a:rPr lang="en-CN">
                    <a:noFill/>
                  </a:rPr>
                  <a:t> </a:t>
                </a:r>
              </a:p>
            </p:txBody>
          </p:sp>
        </mc:Fallback>
      </mc:AlternateContent>
      <p:grpSp>
        <p:nvGrpSpPr>
          <p:cNvPr id="10" name="Group 9">
            <a:extLst>
              <a:ext uri="{FF2B5EF4-FFF2-40B4-BE49-F238E27FC236}">
                <a16:creationId xmlns:a16="http://schemas.microsoft.com/office/drawing/2014/main" id="{BBB501AF-2F95-AD40-ACA9-0312FB110195}"/>
              </a:ext>
            </a:extLst>
          </p:cNvPr>
          <p:cNvGrpSpPr/>
          <p:nvPr/>
        </p:nvGrpSpPr>
        <p:grpSpPr>
          <a:xfrm>
            <a:off x="641122" y="2022432"/>
            <a:ext cx="2303318" cy="2203375"/>
            <a:chOff x="641122" y="2022432"/>
            <a:chExt cx="2303318" cy="2203375"/>
          </a:xfrm>
        </p:grpSpPr>
        <p:sp>
          <p:nvSpPr>
            <p:cNvPr id="11" name="TextBox 10">
              <a:extLst>
                <a:ext uri="{FF2B5EF4-FFF2-40B4-BE49-F238E27FC236}">
                  <a16:creationId xmlns:a16="http://schemas.microsoft.com/office/drawing/2014/main" id="{92C7A38F-0E66-6B44-9B68-DEA3A08BF0A5}"/>
                </a:ext>
              </a:extLst>
            </p:cNvPr>
            <p:cNvSpPr txBox="1"/>
            <p:nvPr/>
          </p:nvSpPr>
          <p:spPr>
            <a:xfrm>
              <a:off x="650253" y="3300161"/>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sp>
          <p:nvSpPr>
            <p:cNvPr id="12" name="TextBox 11">
              <a:extLst>
                <a:ext uri="{FF2B5EF4-FFF2-40B4-BE49-F238E27FC236}">
                  <a16:creationId xmlns:a16="http://schemas.microsoft.com/office/drawing/2014/main" id="{4DFD9DFB-B5F9-6B4F-A474-1E42B7A92756}"/>
                </a:ext>
              </a:extLst>
            </p:cNvPr>
            <p:cNvSpPr txBox="1"/>
            <p:nvPr/>
          </p:nvSpPr>
          <p:spPr>
            <a:xfrm>
              <a:off x="641122" y="3929800"/>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sp>
          <p:nvSpPr>
            <p:cNvPr id="13" name="TextBox 12">
              <a:extLst>
                <a:ext uri="{FF2B5EF4-FFF2-40B4-BE49-F238E27FC236}">
                  <a16:creationId xmlns:a16="http://schemas.microsoft.com/office/drawing/2014/main" id="{BBE9D4A9-6DAE-5E42-96F7-68E0625C5C57}"/>
                </a:ext>
              </a:extLst>
            </p:cNvPr>
            <p:cNvSpPr txBox="1"/>
            <p:nvPr/>
          </p:nvSpPr>
          <p:spPr>
            <a:xfrm>
              <a:off x="656009" y="2697061"/>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sp>
          <p:nvSpPr>
            <p:cNvPr id="14" name="TextBox 13">
              <a:extLst>
                <a:ext uri="{FF2B5EF4-FFF2-40B4-BE49-F238E27FC236}">
                  <a16:creationId xmlns:a16="http://schemas.microsoft.com/office/drawing/2014/main" id="{6CC64A95-E5E5-404E-897E-04DE92EEFD9C}"/>
                </a:ext>
              </a:extLst>
            </p:cNvPr>
            <p:cNvSpPr txBox="1"/>
            <p:nvPr/>
          </p:nvSpPr>
          <p:spPr>
            <a:xfrm>
              <a:off x="656008" y="2022432"/>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sp>
          <p:nvSpPr>
            <p:cNvPr id="15" name="Oval 14">
              <a:extLst>
                <a:ext uri="{FF2B5EF4-FFF2-40B4-BE49-F238E27FC236}">
                  <a16:creationId xmlns:a16="http://schemas.microsoft.com/office/drawing/2014/main" id="{491A2DDF-90A9-8844-AB9E-2EC7B352E49C}"/>
                </a:ext>
              </a:extLst>
            </p:cNvPr>
            <p:cNvSpPr>
              <a:spLocks noChangeAspect="1"/>
            </p:cNvSpPr>
            <p:nvPr/>
          </p:nvSpPr>
          <p:spPr>
            <a:xfrm>
              <a:off x="1346969" y="2680337"/>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090A9E3-C14E-5945-ADA7-117FD778687B}"/>
                </a:ext>
              </a:extLst>
            </p:cNvPr>
            <p:cNvSpPr>
              <a:spLocks noChangeAspect="1"/>
            </p:cNvSpPr>
            <p:nvPr/>
          </p:nvSpPr>
          <p:spPr>
            <a:xfrm>
              <a:off x="1346969" y="3272288"/>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06866E7-98C3-6E4F-91FC-63AD702B0C13}"/>
                </a:ext>
              </a:extLst>
            </p:cNvPr>
            <p:cNvSpPr>
              <a:spLocks noChangeAspect="1"/>
            </p:cNvSpPr>
            <p:nvPr/>
          </p:nvSpPr>
          <p:spPr>
            <a:xfrm rot="2514217">
              <a:off x="2509019" y="2837298"/>
              <a:ext cx="371476" cy="37147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D3A3081-A90C-514E-9DBE-95A3C361921E}"/>
                </a:ext>
              </a:extLst>
            </p:cNvPr>
            <p:cNvCxnSpPr>
              <a:cxnSpLocks/>
              <a:stCxn id="16" idx="6"/>
              <a:endCxn id="17" idx="3"/>
            </p:cNvCxnSpPr>
            <p:nvPr/>
          </p:nvCxnSpPr>
          <p:spPr>
            <a:xfrm flipV="1">
              <a:off x="1718445" y="3033069"/>
              <a:ext cx="790845" cy="4249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DCE63D0-C94E-324D-9183-1F44052C214D}"/>
                </a:ext>
              </a:extLst>
            </p:cNvPr>
            <p:cNvSpPr>
              <a:spLocks noChangeAspect="1"/>
            </p:cNvSpPr>
            <p:nvPr/>
          </p:nvSpPr>
          <p:spPr>
            <a:xfrm>
              <a:off x="1349366" y="3854331"/>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652F2E-AC2F-FE42-8288-3ADA1246E5A2}"/>
                </a:ext>
              </a:extLst>
            </p:cNvPr>
            <p:cNvSpPr>
              <a:spLocks noChangeAspect="1"/>
            </p:cNvSpPr>
            <p:nvPr/>
          </p:nvSpPr>
          <p:spPr>
            <a:xfrm>
              <a:off x="1346969" y="2059119"/>
              <a:ext cx="371476" cy="371476"/>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3BAAE51-8DE7-734A-87E7-E56DE597EABF}"/>
                </a:ext>
              </a:extLst>
            </p:cNvPr>
            <p:cNvCxnSpPr>
              <a:cxnSpLocks/>
              <a:stCxn id="20" idx="5"/>
              <a:endCxn id="17" idx="2"/>
            </p:cNvCxnSpPr>
            <p:nvPr/>
          </p:nvCxnSpPr>
          <p:spPr>
            <a:xfrm>
              <a:off x="1664044" y="2376194"/>
              <a:ext cx="892474" cy="5227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8F3D05-11FE-0142-9B99-15444A7B803A}"/>
                </a:ext>
              </a:extLst>
            </p:cNvPr>
            <p:cNvCxnSpPr>
              <a:cxnSpLocks/>
              <a:stCxn id="15" idx="6"/>
              <a:endCxn id="17" idx="3"/>
            </p:cNvCxnSpPr>
            <p:nvPr/>
          </p:nvCxnSpPr>
          <p:spPr>
            <a:xfrm>
              <a:off x="1718445" y="2866075"/>
              <a:ext cx="790845" cy="1669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B441DD9-87DE-FE4A-9439-0736432410A6}"/>
                </a:ext>
              </a:extLst>
            </p:cNvPr>
            <p:cNvCxnSpPr>
              <a:cxnSpLocks/>
              <a:stCxn id="19" idx="7"/>
              <a:endCxn id="17" idx="4"/>
            </p:cNvCxnSpPr>
            <p:nvPr/>
          </p:nvCxnSpPr>
          <p:spPr>
            <a:xfrm flipV="1">
              <a:off x="1666441" y="3161275"/>
              <a:ext cx="904265" cy="7474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2B02EB8-E242-B241-BBEA-6AF8D50DF47C}"/>
                    </a:ext>
                  </a:extLst>
                </p:cNvPr>
                <p:cNvSpPr txBox="1"/>
                <p:nvPr/>
              </p:nvSpPr>
              <p:spPr>
                <a:xfrm>
                  <a:off x="2445073" y="2865133"/>
                  <a:ext cx="499367"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l-GR" altLang="zh-CN" sz="2400" b="1" i="1" smtClean="0">
                            <a:latin typeface="Cambria Math" panose="02040503050406030204" pitchFamily="18" charset="0"/>
                            <a:ea typeface="Cambria Math" panose="02040503050406030204" pitchFamily="18" charset="0"/>
                          </a:rPr>
                          <m:t>𝜮</m:t>
                        </m:r>
                      </m:oMath>
                    </m:oMathPara>
                  </a14:m>
                  <a:endParaRPr lang="en-US" sz="2100" i="1" kern="1200">
                    <a:solidFill>
                      <a:schemeClr val="tx2"/>
                    </a:solidFill>
                  </a:endParaRPr>
                </a:p>
              </p:txBody>
            </p:sp>
          </mc:Choice>
          <mc:Fallback xmlns="">
            <p:sp>
              <p:nvSpPr>
                <p:cNvPr id="81" name="TextBox 80">
                  <a:extLst>
                    <a:ext uri="{FF2B5EF4-FFF2-40B4-BE49-F238E27FC236}">
                      <a16:creationId xmlns:a16="http://schemas.microsoft.com/office/drawing/2014/main" id="{6B379FCF-D26D-2342-84B6-0EB9DB9AF204}"/>
                    </a:ext>
                  </a:extLst>
                </p:cNvPr>
                <p:cNvSpPr txBox="1">
                  <a:spLocks noRot="1" noChangeAspect="1" noMove="1" noResize="1" noEditPoints="1" noAdjustHandles="1" noChangeArrowheads="1" noChangeShapeType="1" noTextEdit="1"/>
                </p:cNvSpPr>
                <p:nvPr/>
              </p:nvSpPr>
              <p:spPr>
                <a:xfrm>
                  <a:off x="2445073" y="2865133"/>
                  <a:ext cx="499367" cy="4093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4133617-F379-E941-AA13-DAC9D06D42FC}"/>
                    </a:ext>
                  </a:extLst>
                </p:cNvPr>
                <p:cNvSpPr txBox="1"/>
                <p:nvPr/>
              </p:nvSpPr>
              <p:spPr>
                <a:xfrm>
                  <a:off x="1888919" y="2235303"/>
                  <a:ext cx="369525" cy="367793"/>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e>
                          <m:sub>
                            <m:r>
                              <a:rPr lang="en-US" sz="2100" b="0" i="1" kern="1200" smtClean="0">
                                <a:solidFill>
                                  <a:schemeClr val="tx1"/>
                                </a:solidFill>
                                <a:latin typeface="Cambria Math" panose="02040503050406030204" pitchFamily="18" charset="0"/>
                                <a:ea typeface="+mn-ea"/>
                                <a:cs typeface="+mn-cs"/>
                              </a:rPr>
                              <m:t>1</m:t>
                            </m:r>
                          </m:sub>
                        </m:sSub>
                      </m:oMath>
                    </m:oMathPara>
                  </a14:m>
                  <a:endParaRPr lang="en-US" sz="2100" kern="1200">
                    <a:solidFill>
                      <a:schemeClr val="tx1"/>
                    </a:solidFill>
                    <a:latin typeface="+mn-lt"/>
                    <a:ea typeface="+mn-ea"/>
                    <a:cs typeface="+mn-cs"/>
                  </a:endParaRPr>
                </a:p>
              </p:txBody>
            </p:sp>
          </mc:Choice>
          <mc:Fallback xmlns="">
            <p:sp>
              <p:nvSpPr>
                <p:cNvPr id="82" name="TextBox 81">
                  <a:extLst>
                    <a:ext uri="{FF2B5EF4-FFF2-40B4-BE49-F238E27FC236}">
                      <a16:creationId xmlns:a16="http://schemas.microsoft.com/office/drawing/2014/main" id="{5E9197AF-C85E-9A49-BB70-5A4769B07942}"/>
                    </a:ext>
                  </a:extLst>
                </p:cNvPr>
                <p:cNvSpPr txBox="1">
                  <a:spLocks noRot="1" noChangeAspect="1" noMove="1" noResize="1" noEditPoints="1" noAdjustHandles="1" noChangeArrowheads="1" noChangeShapeType="1" noTextEdit="1"/>
                </p:cNvSpPr>
                <p:nvPr/>
              </p:nvSpPr>
              <p:spPr>
                <a:xfrm>
                  <a:off x="1888919" y="2235303"/>
                  <a:ext cx="369525" cy="367793"/>
                </a:xfrm>
                <a:prstGeom prst="rect">
                  <a:avLst/>
                </a:prstGeom>
                <a:blipFill>
                  <a:blip r:embed="rId5"/>
                  <a:stretch>
                    <a:fillRect l="-10000"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4083597-A807-CE4A-92C8-A316E2BA5563}"/>
                    </a:ext>
                  </a:extLst>
                </p:cNvPr>
                <p:cNvSpPr txBox="1"/>
                <p:nvPr/>
              </p:nvSpPr>
              <p:spPr>
                <a:xfrm>
                  <a:off x="1907758" y="3735645"/>
                  <a:ext cx="405046" cy="388311"/>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100" b="0" i="1" kern="1200" smtClean="0">
                                <a:solidFill>
                                  <a:schemeClr val="tx1"/>
                                </a:solidFill>
                                <a:latin typeface="Cambria Math" panose="02040503050406030204" pitchFamily="18" charset="0"/>
                                <a:ea typeface="+mn-ea"/>
                                <a:cs typeface="+mn-cs"/>
                              </a:rPr>
                            </m:ctrlPr>
                          </m:sSubPr>
                          <m:e>
                            <m:r>
                              <a:rPr lang="en-US" sz="2100" b="0" i="1" kern="1200" smtClean="0">
                                <a:solidFill>
                                  <a:schemeClr val="tx1"/>
                                </a:solidFill>
                                <a:latin typeface="Cambria Math" panose="02040503050406030204" pitchFamily="18" charset="0"/>
                                <a:ea typeface="+mn-ea"/>
                                <a:cs typeface="+mn-cs"/>
                              </a:rPr>
                              <m:t>𝑤</m:t>
                            </m:r>
                          </m:e>
                          <m:sub>
                            <m:r>
                              <a:rPr lang="en-US" sz="2100" b="0" i="1" kern="1200" smtClean="0">
                                <a:solidFill>
                                  <a:schemeClr val="tx1"/>
                                </a:solidFill>
                                <a:latin typeface="Cambria Math" panose="02040503050406030204" pitchFamily="18" charset="0"/>
                                <a:ea typeface="+mn-ea"/>
                                <a:cs typeface="+mn-cs"/>
                              </a:rPr>
                              <m:t>𝑄</m:t>
                            </m:r>
                          </m:sub>
                        </m:sSub>
                      </m:oMath>
                    </m:oMathPara>
                  </a14:m>
                  <a:endParaRPr lang="en-US" sz="2100" kern="1200">
                    <a:solidFill>
                      <a:schemeClr val="tx1"/>
                    </a:solidFill>
                    <a:latin typeface="+mn-lt"/>
                    <a:ea typeface="+mn-ea"/>
                    <a:cs typeface="+mn-cs"/>
                  </a:endParaRPr>
                </a:p>
              </p:txBody>
            </p:sp>
          </mc:Choice>
          <mc:Fallback xmlns="">
            <p:sp>
              <p:nvSpPr>
                <p:cNvPr id="83" name="TextBox 82">
                  <a:extLst>
                    <a:ext uri="{FF2B5EF4-FFF2-40B4-BE49-F238E27FC236}">
                      <a16:creationId xmlns:a16="http://schemas.microsoft.com/office/drawing/2014/main" id="{E85019C9-3A16-0245-8E30-9580B7D7713D}"/>
                    </a:ext>
                  </a:extLst>
                </p:cNvPr>
                <p:cNvSpPr txBox="1">
                  <a:spLocks noRot="1" noChangeAspect="1" noMove="1" noResize="1" noEditPoints="1" noAdjustHandles="1" noChangeArrowheads="1" noChangeShapeType="1" noTextEdit="1"/>
                </p:cNvSpPr>
                <p:nvPr/>
              </p:nvSpPr>
              <p:spPr>
                <a:xfrm>
                  <a:off x="1907758" y="3735645"/>
                  <a:ext cx="405046" cy="388311"/>
                </a:xfrm>
                <a:prstGeom prst="rect">
                  <a:avLst/>
                </a:prstGeom>
                <a:blipFill>
                  <a:blip r:embed="rId6"/>
                  <a:stretch>
                    <a:fillRect l="-9091" r="-10606" b="-3125"/>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F04B6AD6-5D40-B440-9088-A337CA394D66}"/>
              </a:ext>
            </a:extLst>
          </p:cNvPr>
          <p:cNvGrpSpPr/>
          <p:nvPr/>
        </p:nvGrpSpPr>
        <p:grpSpPr>
          <a:xfrm>
            <a:off x="2881567" y="1817532"/>
            <a:ext cx="3968677" cy="3182258"/>
            <a:chOff x="2881567" y="1817532"/>
            <a:chExt cx="3968677" cy="3182258"/>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38FC33-166E-E243-A7B5-F2CE71541AF0}"/>
                    </a:ext>
                  </a:extLst>
                </p:cNvPr>
                <p:cNvSpPr txBox="1"/>
                <p:nvPr/>
              </p:nvSpPr>
              <p:spPr>
                <a:xfrm>
                  <a:off x="4418854" y="4384237"/>
                  <a:ext cx="2311603" cy="615553"/>
                </a:xfrm>
                <a:prstGeom prst="rect">
                  <a:avLst/>
                </a:prstGeom>
                <a:noFill/>
              </p:spPr>
              <p:txBody>
                <a:bodyPr wrap="square" lIns="0" tIns="0" rIns="0" bIns="0" rtlCol="0">
                  <a:spAutoFit/>
                </a:bodyPr>
                <a:lstStyle/>
                <a:p>
                  <a:pPr eaLnBrk="1" hangingPunct="1">
                    <a:lnSpc>
                      <a:spcPct val="90000"/>
                    </a:lnSpc>
                    <a:spcBef>
                      <a:spcPts val="0"/>
                    </a:spcBef>
                    <a:spcAft>
                      <a:spcPts val="600"/>
                    </a:spcAft>
                  </a:pPr>
                  <a14:m>
                    <m:oMath xmlns:m="http://schemas.openxmlformats.org/officeDocument/2006/math">
                      <m:r>
                        <a:rPr lang="en-US" altLang="zh-CN" sz="2400" b="1" i="1" smtClean="0">
                          <a:solidFill>
                            <a:srgbClr val="00B050"/>
                          </a:solidFill>
                          <a:latin typeface="Cambria Math" panose="02040503050406030204" pitchFamily="18" charset="0"/>
                        </a:rPr>
                        <m:t>𝑾</m:t>
                      </m:r>
                    </m:oMath>
                  </a14:m>
                  <a:r>
                    <a:rPr lang="en-US" altLang="zh-CN" sz="2100">
                      <a:latin typeface="+mn-lt"/>
                      <a:ea typeface="+mn-ea"/>
                    </a:rPr>
                    <a:t>-bit</a:t>
                  </a:r>
                  <a:r>
                    <a:rPr lang="zh-CN" altLang="en-US" sz="2100">
                      <a:latin typeface="+mn-lt"/>
                      <a:ea typeface="+mn-ea"/>
                    </a:rPr>
                    <a:t> </a:t>
                  </a:r>
                  <a:r>
                    <a:rPr lang="en-US" altLang="zh-CN" sz="2100">
                      <a:latin typeface="+mn-lt"/>
                      <a:ea typeface="+mn-ea"/>
                    </a:rPr>
                    <a:t>quantized</a:t>
                  </a:r>
                  <a:r>
                    <a:rPr lang="zh-CN" altLang="en-US" sz="2100">
                      <a:latin typeface="+mn-lt"/>
                      <a:ea typeface="+mn-ea"/>
                    </a:rPr>
                    <a:t> </a:t>
                  </a:r>
                  <a:r>
                    <a:rPr lang="en-US" altLang="zh-CN" sz="2100">
                      <a:latin typeface="+mn-lt"/>
                      <a:ea typeface="+mn-ea"/>
                    </a:rPr>
                    <a:t>f</a:t>
                  </a:r>
                  <a:r>
                    <a:rPr lang="en-US" sz="2100" kern="1200">
                      <a:latin typeface="+mn-lt"/>
                      <a:ea typeface="+mn-ea"/>
                      <a:cs typeface="+mn-cs"/>
                    </a:rPr>
                    <a:t>ixed-point </a:t>
                  </a:r>
                  <a:r>
                    <a:rPr lang="en-US" sz="2100">
                      <a:latin typeface="+mn-lt"/>
                      <a:ea typeface="+mn-ea"/>
                    </a:rPr>
                    <a:t>w</a:t>
                  </a:r>
                  <a:r>
                    <a:rPr lang="en-US" sz="2100" kern="1200">
                      <a:latin typeface="+mn-lt"/>
                      <a:ea typeface="+mn-ea"/>
                    </a:rPr>
                    <a:t>eights</a:t>
                  </a:r>
                  <a:endParaRPr lang="en-US" sz="2100" b="1" kern="1200">
                    <a:latin typeface="+mn-lt"/>
                    <a:ea typeface="+mn-ea"/>
                  </a:endParaRPr>
                </a:p>
              </p:txBody>
            </p:sp>
          </mc:Choice>
          <mc:Fallback xmlns="">
            <p:sp>
              <p:nvSpPr>
                <p:cNvPr id="46" name="TextBox 45">
                  <a:extLst>
                    <a:ext uri="{FF2B5EF4-FFF2-40B4-BE49-F238E27FC236}">
                      <a16:creationId xmlns:a16="http://schemas.microsoft.com/office/drawing/2014/main" id="{DC8DFB3D-5FCF-4A70-B899-0A38558C87D2}"/>
                    </a:ext>
                  </a:extLst>
                </p:cNvPr>
                <p:cNvSpPr txBox="1">
                  <a:spLocks noRot="1" noChangeAspect="1" noMove="1" noResize="1" noEditPoints="1" noAdjustHandles="1" noChangeArrowheads="1" noChangeShapeType="1" noTextEdit="1"/>
                </p:cNvSpPr>
                <p:nvPr/>
              </p:nvSpPr>
              <p:spPr>
                <a:xfrm>
                  <a:off x="4418854" y="4384237"/>
                  <a:ext cx="2311603" cy="615553"/>
                </a:xfrm>
                <a:prstGeom prst="rect">
                  <a:avLst/>
                </a:prstGeom>
                <a:blipFill>
                  <a:blip r:embed="rId8"/>
                  <a:stretch>
                    <a:fillRect l="-7124" t="-13861" b="-25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22026C4-7BAA-E446-B17C-1E1A0348A300}"/>
                    </a:ext>
                  </a:extLst>
                </p:cNvPr>
                <p:cNvSpPr txBox="1"/>
                <p:nvPr/>
              </p:nvSpPr>
              <p:spPr>
                <a:xfrm>
                  <a:off x="6417433" y="2841349"/>
                  <a:ext cx="432811" cy="658642"/>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l-GR" sz="4200" b="1" i="0" kern="1200" smtClean="0">
                            <a:solidFill>
                              <a:schemeClr val="tx2"/>
                            </a:solidFill>
                            <a:latin typeface="Cambria Math" panose="02040503050406030204" pitchFamily="18" charset="0"/>
                            <a:ea typeface="Cambria Math" panose="02040503050406030204" pitchFamily="18" charset="0"/>
                          </a:rPr>
                          <m:t>𝚺</m:t>
                        </m:r>
                      </m:oMath>
                    </m:oMathPara>
                  </a14:m>
                  <a:endParaRPr lang="en-US" sz="4200" b="1" kern="1200">
                    <a:solidFill>
                      <a:schemeClr val="tx2"/>
                    </a:solidFill>
                    <a:latin typeface="+mn-lt"/>
                    <a:ea typeface="+mn-ea"/>
                  </a:endParaRPr>
                </a:p>
              </p:txBody>
            </p:sp>
          </mc:Choice>
          <mc:Fallback xmlns="">
            <p:sp>
              <p:nvSpPr>
                <p:cNvPr id="53" name="TextBox 52">
                  <a:extLst>
                    <a:ext uri="{FF2B5EF4-FFF2-40B4-BE49-F238E27FC236}">
                      <a16:creationId xmlns:a16="http://schemas.microsoft.com/office/drawing/2014/main" id="{551FFC6F-8B2E-4CCA-8089-8C732FDD9DEC}"/>
                    </a:ext>
                  </a:extLst>
                </p:cNvPr>
                <p:cNvSpPr txBox="1">
                  <a:spLocks noRot="1" noChangeAspect="1" noMove="1" noResize="1" noEditPoints="1" noAdjustHandles="1" noChangeArrowheads="1" noChangeShapeType="1" noTextEdit="1"/>
                </p:cNvSpPr>
                <p:nvPr/>
              </p:nvSpPr>
              <p:spPr>
                <a:xfrm>
                  <a:off x="6417433" y="2841349"/>
                  <a:ext cx="432811" cy="658642"/>
                </a:xfrm>
                <a:prstGeom prst="rect">
                  <a:avLst/>
                </a:prstGeom>
                <a:blipFill>
                  <a:blip r:embed="rId9"/>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2325F97C-0F19-3740-AB18-BDC3201E1685}"/>
                </a:ext>
              </a:extLst>
            </p:cNvPr>
            <p:cNvSpPr txBox="1"/>
            <p:nvPr/>
          </p:nvSpPr>
          <p:spPr>
            <a:xfrm>
              <a:off x="2881567" y="2100170"/>
              <a:ext cx="1534665" cy="6309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000" b="1" kern="1200">
                  <a:latin typeface="+mn-lt"/>
                  <a:ea typeface="+mn-ea"/>
                  <a:cs typeface="+mn-cs"/>
                </a:rPr>
                <a:t>Weight</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000" b="1" kern="1200">
                  <a:latin typeface="+mn-lt"/>
                  <a:ea typeface="+mn-ea"/>
                  <a:cs typeface="+mn-cs"/>
                </a:rPr>
                <a:t>Quantization</a:t>
              </a:r>
            </a:p>
          </p:txBody>
        </p:sp>
        <p:sp>
          <p:nvSpPr>
            <p:cNvPr id="32" name="Arrow: Right 76">
              <a:extLst>
                <a:ext uri="{FF2B5EF4-FFF2-40B4-BE49-F238E27FC236}">
                  <a16:creationId xmlns:a16="http://schemas.microsoft.com/office/drawing/2014/main" id="{356A8F53-82A3-704D-B9CF-F532E273D059}"/>
                </a:ext>
              </a:extLst>
            </p:cNvPr>
            <p:cNvSpPr/>
            <p:nvPr/>
          </p:nvSpPr>
          <p:spPr>
            <a:xfrm>
              <a:off x="3136363" y="2810156"/>
              <a:ext cx="929336"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F3C4412-8493-8B48-9B16-CDBF6A870325}"/>
                </a:ext>
              </a:extLst>
            </p:cNvPr>
            <p:cNvCxnSpPr>
              <a:cxnSpLocks/>
            </p:cNvCxnSpPr>
            <p:nvPr/>
          </p:nvCxnSpPr>
          <p:spPr>
            <a:xfrm flipV="1">
              <a:off x="5565172" y="3110514"/>
              <a:ext cx="790845" cy="424957"/>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24CD21D-B2A8-BF4E-A851-396C2E77EF47}"/>
                </a:ext>
              </a:extLst>
            </p:cNvPr>
            <p:cNvCxnSpPr>
              <a:cxnSpLocks/>
            </p:cNvCxnSpPr>
            <p:nvPr/>
          </p:nvCxnSpPr>
          <p:spPr>
            <a:xfrm>
              <a:off x="5510771" y="2453639"/>
              <a:ext cx="892474" cy="522791"/>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FF72F4-2CD3-9441-9899-5EBEA5BB744D}"/>
                </a:ext>
              </a:extLst>
            </p:cNvPr>
            <p:cNvCxnSpPr>
              <a:cxnSpLocks/>
            </p:cNvCxnSpPr>
            <p:nvPr/>
          </p:nvCxnSpPr>
          <p:spPr>
            <a:xfrm>
              <a:off x="5565172" y="2943520"/>
              <a:ext cx="790845" cy="166994"/>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4A9207-08C6-CE4F-81B1-41CA387F7334}"/>
                </a:ext>
              </a:extLst>
            </p:cNvPr>
            <p:cNvCxnSpPr>
              <a:cxnSpLocks/>
            </p:cNvCxnSpPr>
            <p:nvPr/>
          </p:nvCxnSpPr>
          <p:spPr>
            <a:xfrm flipV="1">
              <a:off x="5513168" y="3238720"/>
              <a:ext cx="904265" cy="747457"/>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B9BF5905-B537-C347-A994-CE2FA47F94A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22395" b="36022"/>
            <a:stretch/>
          </p:blipFill>
          <p:spPr>
            <a:xfrm>
              <a:off x="4577774" y="2150197"/>
              <a:ext cx="937896" cy="487504"/>
            </a:xfrm>
            <a:prstGeom prst="rect">
              <a:avLst/>
            </a:prstGeom>
          </p:spPr>
        </p:pic>
        <p:pic>
          <p:nvPicPr>
            <p:cNvPr id="38" name="Graphic 37">
              <a:extLst>
                <a:ext uri="{FF2B5EF4-FFF2-40B4-BE49-F238E27FC236}">
                  <a16:creationId xmlns:a16="http://schemas.microsoft.com/office/drawing/2014/main" id="{E199D9B7-95A9-244B-BDD8-7F07E31CCD7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22395" b="36022"/>
            <a:stretch/>
          </p:blipFill>
          <p:spPr>
            <a:xfrm>
              <a:off x="4575896" y="2660815"/>
              <a:ext cx="937896" cy="487504"/>
            </a:xfrm>
            <a:prstGeom prst="rect">
              <a:avLst/>
            </a:prstGeom>
          </p:spPr>
        </p:pic>
        <p:pic>
          <p:nvPicPr>
            <p:cNvPr id="39" name="Graphic 38">
              <a:extLst>
                <a:ext uri="{FF2B5EF4-FFF2-40B4-BE49-F238E27FC236}">
                  <a16:creationId xmlns:a16="http://schemas.microsoft.com/office/drawing/2014/main" id="{09C210A2-6E46-EB48-92BB-ADB0D7F03F2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22395" b="36022"/>
            <a:stretch/>
          </p:blipFill>
          <p:spPr>
            <a:xfrm>
              <a:off x="4585846" y="3225040"/>
              <a:ext cx="937896" cy="487504"/>
            </a:xfrm>
            <a:prstGeom prst="rect">
              <a:avLst/>
            </a:prstGeom>
          </p:spPr>
        </p:pic>
        <p:pic>
          <p:nvPicPr>
            <p:cNvPr id="40" name="Graphic 39">
              <a:extLst>
                <a:ext uri="{FF2B5EF4-FFF2-40B4-BE49-F238E27FC236}">
                  <a16:creationId xmlns:a16="http://schemas.microsoft.com/office/drawing/2014/main" id="{4CA4F61C-0E89-7745-8991-EA66DE43D69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22395" b="36022"/>
            <a:stretch/>
          </p:blipFill>
          <p:spPr>
            <a:xfrm>
              <a:off x="4587774" y="3723243"/>
              <a:ext cx="937896" cy="487504"/>
            </a:xfrm>
            <a:prstGeom prst="rect">
              <a:avLst/>
            </a:prstGeom>
          </p:spPr>
        </p:pic>
        <p:sp>
          <p:nvSpPr>
            <p:cNvPr id="41" name="TextBox 40">
              <a:extLst>
                <a:ext uri="{FF2B5EF4-FFF2-40B4-BE49-F238E27FC236}">
                  <a16:creationId xmlns:a16="http://schemas.microsoft.com/office/drawing/2014/main" id="{B0D91287-2897-2D48-B5AC-3F738AFB39D2}"/>
                </a:ext>
              </a:extLst>
            </p:cNvPr>
            <p:cNvSpPr txBox="1"/>
            <p:nvPr/>
          </p:nvSpPr>
          <p:spPr>
            <a:xfrm>
              <a:off x="4746623" y="1817532"/>
              <a:ext cx="58830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a:solidFill>
                    <a:schemeClr val="tx2"/>
                  </a:solidFill>
                  <a:latin typeface="+mn-lt"/>
                  <a:ea typeface="+mn-ea"/>
                </a:rPr>
                <a:t>{0, 1}</a:t>
              </a:r>
              <a:endParaRPr lang="en-US" sz="2100" kern="1200">
                <a:solidFill>
                  <a:schemeClr val="tx2"/>
                </a:solidFill>
                <a:latin typeface="+mn-lt"/>
                <a:ea typeface="+mn-ea"/>
                <a:cs typeface="+mn-cs"/>
              </a:endParaRPr>
            </a:p>
          </p:txBody>
        </p:sp>
      </p:grpSp>
      <p:grpSp>
        <p:nvGrpSpPr>
          <p:cNvPr id="42" name="Group 41">
            <a:extLst>
              <a:ext uri="{FF2B5EF4-FFF2-40B4-BE49-F238E27FC236}">
                <a16:creationId xmlns:a16="http://schemas.microsoft.com/office/drawing/2014/main" id="{E708541A-815D-334D-8C20-3C04DDEA4CB2}"/>
              </a:ext>
            </a:extLst>
          </p:cNvPr>
          <p:cNvGrpSpPr/>
          <p:nvPr/>
        </p:nvGrpSpPr>
        <p:grpSpPr>
          <a:xfrm>
            <a:off x="6923488" y="2356531"/>
            <a:ext cx="2628104" cy="2004555"/>
            <a:chOff x="6923488" y="2356531"/>
            <a:chExt cx="2628104" cy="2004555"/>
          </a:xfrm>
        </p:grpSpPr>
        <p:sp>
          <p:nvSpPr>
            <p:cNvPr id="43" name="TextBox 42">
              <a:extLst>
                <a:ext uri="{FF2B5EF4-FFF2-40B4-BE49-F238E27FC236}">
                  <a16:creationId xmlns:a16="http://schemas.microsoft.com/office/drawing/2014/main" id="{BBA58579-FEB7-2D47-939C-C98A5F463ECB}"/>
                </a:ext>
              </a:extLst>
            </p:cNvPr>
            <p:cNvSpPr txBox="1"/>
            <p:nvPr/>
          </p:nvSpPr>
          <p:spPr>
            <a:xfrm>
              <a:off x="6923488" y="2356531"/>
              <a:ext cx="1226169" cy="2769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altLang="zh-CN" sz="2000" b="1"/>
                <a:t>Implement</a:t>
              </a:r>
              <a:endParaRPr lang="en-US" sz="2000" b="1"/>
            </a:p>
          </p:txBody>
        </p:sp>
        <p:pic>
          <p:nvPicPr>
            <p:cNvPr id="44" name="Picture 2">
              <a:extLst>
                <a:ext uri="{FF2B5EF4-FFF2-40B4-BE49-F238E27FC236}">
                  <a16:creationId xmlns:a16="http://schemas.microsoft.com/office/drawing/2014/main" id="{719F0787-B329-924D-94CC-F91E38F50E1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8226" t="8002" r="14188" b="6420"/>
            <a:stretch/>
          </p:blipFill>
          <p:spPr bwMode="auto">
            <a:xfrm>
              <a:off x="8266882" y="2535888"/>
              <a:ext cx="704673" cy="89227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0EDC80FC-C6DC-1F4E-8B50-574E93365C45}"/>
                </a:ext>
              </a:extLst>
            </p:cNvPr>
            <p:cNvSpPr txBox="1"/>
            <p:nvPr/>
          </p:nvSpPr>
          <p:spPr>
            <a:xfrm>
              <a:off x="7783192" y="3502389"/>
              <a:ext cx="1768400" cy="858697"/>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000"/>
                <a:t>Configurable</a:t>
              </a:r>
              <a:r>
                <a:rPr lang="zh-CN" altLang="en-US" sz="2000"/>
                <a:t> </a:t>
              </a:r>
              <a:r>
                <a:rPr lang="en-US" sz="2000"/>
                <a:t>OPM </a:t>
              </a:r>
              <a:r>
                <a:rPr lang="en-US" altLang="zh-CN" sz="2000"/>
                <a:t>template</a:t>
              </a:r>
              <a:r>
                <a:rPr lang="en-US" sz="2000"/>
                <a:t>  in C++</a:t>
              </a:r>
            </a:p>
          </p:txBody>
        </p:sp>
        <p:sp>
          <p:nvSpPr>
            <p:cNvPr id="46" name="Arrow: Right 76">
              <a:extLst>
                <a:ext uri="{FF2B5EF4-FFF2-40B4-BE49-F238E27FC236}">
                  <a16:creationId xmlns:a16="http://schemas.microsoft.com/office/drawing/2014/main" id="{B7B18ECB-3E13-4642-B5FF-B04593022A5D}"/>
                </a:ext>
              </a:extLst>
            </p:cNvPr>
            <p:cNvSpPr/>
            <p:nvPr/>
          </p:nvSpPr>
          <p:spPr>
            <a:xfrm>
              <a:off x="7067924" y="2809896"/>
              <a:ext cx="929336"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55419EC-498D-254F-9432-FB38ED13E979}"/>
              </a:ext>
            </a:extLst>
          </p:cNvPr>
          <p:cNvGrpSpPr/>
          <p:nvPr/>
        </p:nvGrpSpPr>
        <p:grpSpPr>
          <a:xfrm>
            <a:off x="8818789" y="2089113"/>
            <a:ext cx="2765733" cy="1950956"/>
            <a:chOff x="8818789" y="2089113"/>
            <a:chExt cx="2765733" cy="1950956"/>
          </a:xfrm>
        </p:grpSpPr>
        <p:sp>
          <p:nvSpPr>
            <p:cNvPr id="48" name="TextBox 47">
              <a:extLst>
                <a:ext uri="{FF2B5EF4-FFF2-40B4-BE49-F238E27FC236}">
                  <a16:creationId xmlns:a16="http://schemas.microsoft.com/office/drawing/2014/main" id="{B8535EC0-4C3A-384C-984C-C5D501683258}"/>
                </a:ext>
              </a:extLst>
            </p:cNvPr>
            <p:cNvSpPr txBox="1"/>
            <p:nvPr/>
          </p:nvSpPr>
          <p:spPr>
            <a:xfrm>
              <a:off x="8818789" y="2089113"/>
              <a:ext cx="1768400" cy="553998"/>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sz="2000" b="1"/>
                <a:t>H</a:t>
              </a:r>
              <a:r>
                <a:rPr lang="en-US" altLang="zh-CN" sz="2000" b="1"/>
                <a:t>igh-Level</a:t>
              </a:r>
              <a:r>
                <a:rPr lang="zh-CN" altLang="en-US" sz="2000" b="1"/>
                <a:t> </a:t>
              </a:r>
              <a:r>
                <a:rPr lang="en-US" altLang="zh-CN" sz="2000" b="1"/>
                <a:t>Synthesis</a:t>
              </a:r>
              <a:endParaRPr lang="en-US" sz="2000" b="1"/>
            </a:p>
          </p:txBody>
        </p:sp>
        <p:sp>
          <p:nvSpPr>
            <p:cNvPr id="49" name="TextBox 48">
              <a:extLst>
                <a:ext uri="{FF2B5EF4-FFF2-40B4-BE49-F238E27FC236}">
                  <a16:creationId xmlns:a16="http://schemas.microsoft.com/office/drawing/2014/main" id="{600D8B4C-A52B-7B4F-8842-0E5A3999F910}"/>
                </a:ext>
              </a:extLst>
            </p:cNvPr>
            <p:cNvSpPr txBox="1"/>
            <p:nvPr/>
          </p:nvSpPr>
          <p:spPr>
            <a:xfrm>
              <a:off x="10206319" y="3749220"/>
              <a:ext cx="1378203" cy="29084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sz="2000">
                  <a:solidFill>
                    <a:schemeClr val="tx1">
                      <a:lumMod val="85000"/>
                      <a:lumOff val="15000"/>
                    </a:schemeClr>
                  </a:solidFill>
                </a:rPr>
                <a:t>OPM</a:t>
              </a:r>
              <a:r>
                <a:rPr lang="en-US" sz="2100" kern="1200">
                  <a:solidFill>
                    <a:schemeClr val="tx1">
                      <a:lumMod val="85000"/>
                      <a:lumOff val="15000"/>
                    </a:schemeClr>
                  </a:solidFill>
                  <a:latin typeface="+mn-lt"/>
                  <a:ea typeface="+mn-ea"/>
                  <a:cs typeface="+mn-cs"/>
                </a:rPr>
                <a:t> in </a:t>
              </a:r>
              <a:r>
                <a:rPr lang="en-US" sz="2100">
                  <a:solidFill>
                    <a:schemeClr val="tx1">
                      <a:lumMod val="85000"/>
                      <a:lumOff val="15000"/>
                    </a:schemeClr>
                  </a:solidFill>
                  <a:latin typeface="+mn-lt"/>
                  <a:ea typeface="+mn-ea"/>
                </a:rPr>
                <a:t>RTL</a:t>
              </a:r>
              <a:endParaRPr lang="en-US" sz="2100" kern="1200">
                <a:solidFill>
                  <a:schemeClr val="tx1">
                    <a:lumMod val="85000"/>
                    <a:lumOff val="15000"/>
                  </a:schemeClr>
                </a:solidFill>
                <a:latin typeface="+mn-lt"/>
                <a:ea typeface="+mn-ea"/>
                <a:cs typeface="+mn-cs"/>
              </a:endParaRPr>
            </a:p>
          </p:txBody>
        </p:sp>
        <p:pic>
          <p:nvPicPr>
            <p:cNvPr id="50" name="Picture 49" descr="Shape&#10;&#10;Description automatically generated with low confidence">
              <a:extLst>
                <a:ext uri="{FF2B5EF4-FFF2-40B4-BE49-F238E27FC236}">
                  <a16:creationId xmlns:a16="http://schemas.microsoft.com/office/drawing/2014/main" id="{33890A03-BC69-9143-AF19-4F992E08C2E8}"/>
                </a:ext>
              </a:extLst>
            </p:cNvPr>
            <p:cNvPicPr>
              <a:picLocks noChangeAspect="1"/>
            </p:cNvPicPr>
            <p:nvPr/>
          </p:nvPicPr>
          <p:blipFill>
            <a:blip r:embed="rId13"/>
            <a:stretch>
              <a:fillRect/>
            </a:stretch>
          </p:blipFill>
          <p:spPr>
            <a:xfrm>
              <a:off x="10339351" y="2552022"/>
              <a:ext cx="1038988" cy="1038988"/>
            </a:xfrm>
            <a:prstGeom prst="rect">
              <a:avLst/>
            </a:prstGeom>
          </p:spPr>
        </p:pic>
        <p:sp>
          <p:nvSpPr>
            <p:cNvPr id="51" name="Arrow: Right 76">
              <a:extLst>
                <a:ext uri="{FF2B5EF4-FFF2-40B4-BE49-F238E27FC236}">
                  <a16:creationId xmlns:a16="http://schemas.microsoft.com/office/drawing/2014/main" id="{48C44673-F1F1-0244-8F0C-34F753A395BB}"/>
                </a:ext>
              </a:extLst>
            </p:cNvPr>
            <p:cNvSpPr/>
            <p:nvPr/>
          </p:nvSpPr>
          <p:spPr>
            <a:xfrm>
              <a:off x="9183780" y="2809896"/>
              <a:ext cx="929336"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0A24EF47-F288-4949-9E6D-379FF7AAACDF}"/>
              </a:ext>
            </a:extLst>
          </p:cNvPr>
          <p:cNvGrpSpPr/>
          <p:nvPr/>
        </p:nvGrpSpPr>
        <p:grpSpPr>
          <a:xfrm>
            <a:off x="7532592" y="4458464"/>
            <a:ext cx="2632084" cy="2094058"/>
            <a:chOff x="7532592" y="4458464"/>
            <a:chExt cx="2632084" cy="2094058"/>
          </a:xfrm>
        </p:grpSpPr>
        <p:sp>
          <p:nvSpPr>
            <p:cNvPr id="53" name="Arrow: Right 76">
              <a:extLst>
                <a:ext uri="{FF2B5EF4-FFF2-40B4-BE49-F238E27FC236}">
                  <a16:creationId xmlns:a16="http://schemas.microsoft.com/office/drawing/2014/main" id="{4DEF3050-B834-C243-93B4-624EB3BD4434}"/>
                </a:ext>
              </a:extLst>
            </p:cNvPr>
            <p:cNvSpPr/>
            <p:nvPr/>
          </p:nvSpPr>
          <p:spPr>
            <a:xfrm rot="5400000">
              <a:off x="8247239" y="4651737"/>
              <a:ext cx="743956"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BFB6A96-4834-EC4E-814F-BD3105CB39AF}"/>
                </a:ext>
              </a:extLst>
            </p:cNvPr>
            <p:cNvSpPr txBox="1"/>
            <p:nvPr/>
          </p:nvSpPr>
          <p:spPr>
            <a:xfrm>
              <a:off x="7532592" y="6275523"/>
              <a:ext cx="2345202" cy="2769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000"/>
                <a:t>Verify</a:t>
              </a:r>
              <a:r>
                <a:rPr lang="zh-CN" altLang="en-US" sz="2000"/>
                <a:t> </a:t>
              </a:r>
              <a:r>
                <a:rPr lang="en-US" altLang="zh-CN" sz="2000"/>
                <a:t>OPM</a:t>
              </a:r>
              <a:r>
                <a:rPr lang="zh-CN" altLang="en-US" sz="2000"/>
                <a:t> </a:t>
              </a:r>
              <a:r>
                <a:rPr lang="en-US" altLang="zh-CN" sz="2000"/>
                <a:t>accuracy</a:t>
              </a:r>
              <a:endParaRPr lang="en-US" sz="2100" kern="1200">
                <a:solidFill>
                  <a:schemeClr val="tx2"/>
                </a:solidFill>
                <a:latin typeface="+mn-lt"/>
                <a:ea typeface="+mn-ea"/>
                <a:cs typeface="+mn-cs"/>
              </a:endParaRPr>
            </a:p>
          </p:txBody>
        </p:sp>
        <p:pic>
          <p:nvPicPr>
            <p:cNvPr id="55" name="Graphic 54">
              <a:extLst>
                <a:ext uri="{FF2B5EF4-FFF2-40B4-BE49-F238E27FC236}">
                  <a16:creationId xmlns:a16="http://schemas.microsoft.com/office/drawing/2014/main" id="{F389572B-F171-A549-A45E-EFCDE94CCC7C}"/>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19486"/>
            <a:stretch/>
          </p:blipFill>
          <p:spPr>
            <a:xfrm>
              <a:off x="8142967" y="5229934"/>
              <a:ext cx="952500" cy="950944"/>
            </a:xfrm>
            <a:prstGeom prst="rect">
              <a:avLst/>
            </a:prstGeom>
          </p:spPr>
        </p:pic>
        <p:sp>
          <p:nvSpPr>
            <p:cNvPr id="56" name="TextBox 55">
              <a:extLst>
                <a:ext uri="{FF2B5EF4-FFF2-40B4-BE49-F238E27FC236}">
                  <a16:creationId xmlns:a16="http://schemas.microsoft.com/office/drawing/2014/main" id="{091094DF-6A03-F745-AE52-44DB79402ED2}"/>
                </a:ext>
              </a:extLst>
            </p:cNvPr>
            <p:cNvSpPr txBox="1"/>
            <p:nvPr/>
          </p:nvSpPr>
          <p:spPr>
            <a:xfrm>
              <a:off x="8938507" y="4677527"/>
              <a:ext cx="1226169" cy="2769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altLang="zh-CN" sz="2000" b="1"/>
                <a:t>Verifying</a:t>
              </a:r>
              <a:endParaRPr lang="en-US" sz="2000" b="1"/>
            </a:p>
          </p:txBody>
        </p:sp>
      </p:grpSp>
    </p:spTree>
    <p:extLst>
      <p:ext uri="{BB962C8B-B14F-4D97-AF65-F5344CB8AC3E}">
        <p14:creationId xmlns:p14="http://schemas.microsoft.com/office/powerpoint/2010/main" val="21312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background pattern&#10;&#10;Description automatically generated">
            <a:extLst>
              <a:ext uri="{FF2B5EF4-FFF2-40B4-BE49-F238E27FC236}">
                <a16:creationId xmlns:a16="http://schemas.microsoft.com/office/drawing/2014/main" id="{008F7069-3771-4203-B73B-F4397FD00D7B}"/>
              </a:ext>
            </a:extLst>
          </p:cNvPr>
          <p:cNvPicPr>
            <a:picLocks noChangeAspect="1"/>
          </p:cNvPicPr>
          <p:nvPr/>
        </p:nvPicPr>
        <p:blipFill>
          <a:blip r:embed="rId3"/>
          <a:stretch>
            <a:fillRect/>
          </a:stretch>
        </p:blipFill>
        <p:spPr>
          <a:xfrm>
            <a:off x="10544076" y="6172791"/>
            <a:ext cx="1527681" cy="685209"/>
          </a:xfrm>
          <a:prstGeom prst="rect">
            <a:avLst/>
          </a:prstGeom>
        </p:spPr>
      </p:pic>
      <p:sp>
        <p:nvSpPr>
          <p:cNvPr id="2" name="Title 1">
            <a:extLst>
              <a:ext uri="{FF2B5EF4-FFF2-40B4-BE49-F238E27FC236}">
                <a16:creationId xmlns:a16="http://schemas.microsoft.com/office/drawing/2014/main" id="{A55030AF-3A5E-464C-B6B8-AD759FF6385B}"/>
              </a:ext>
            </a:extLst>
          </p:cNvPr>
          <p:cNvSpPr>
            <a:spLocks noGrp="1"/>
          </p:cNvSpPr>
          <p:nvPr>
            <p:ph type="title"/>
          </p:nvPr>
        </p:nvSpPr>
        <p:spPr/>
        <p:txBody>
          <a:bodyPr/>
          <a:lstStyle/>
          <a:p>
            <a:r>
              <a:rPr lang="en-US"/>
              <a:t>Prediction Accuracy from Design-time Model &amp; OPM</a:t>
            </a:r>
          </a:p>
        </p:txBody>
      </p:sp>
      <p:sp>
        <p:nvSpPr>
          <p:cNvPr id="16" name="TextBox 15">
            <a:extLst>
              <a:ext uri="{FF2B5EF4-FFF2-40B4-BE49-F238E27FC236}">
                <a16:creationId xmlns:a16="http://schemas.microsoft.com/office/drawing/2014/main" id="{A42678B0-AB85-44BE-A6E5-057C08B0D3DA}"/>
              </a:ext>
            </a:extLst>
          </p:cNvPr>
          <p:cNvSpPr txBox="1"/>
          <p:nvPr/>
        </p:nvSpPr>
        <p:spPr>
          <a:xfrm>
            <a:off x="9466371" y="2230322"/>
            <a:ext cx="1788951" cy="658642"/>
          </a:xfrm>
          <a:prstGeom prst="rect">
            <a:avLst/>
          </a:prstGeom>
          <a:noFill/>
        </p:spPr>
        <p:txBody>
          <a:bodyPr wrap="non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kern="1200" dirty="0">
                <a:solidFill>
                  <a:schemeClr val="tx2"/>
                </a:solidFill>
                <a:latin typeface="+mn-lt"/>
                <a:ea typeface="+mn-ea"/>
                <a:cs typeface="+mn-cs"/>
              </a:rPr>
              <a:t>MAE = 7.1</a:t>
            </a:r>
            <a:r>
              <a:rPr lang="en-US" altLang="zh-CN" sz="2100" kern="1200" dirty="0">
                <a:solidFill>
                  <a:schemeClr val="tx2"/>
                </a:solidFill>
                <a:latin typeface="+mn-lt"/>
                <a:ea typeface="+mn-ea"/>
                <a:cs typeface="+mn-cs"/>
              </a:rPr>
              <a:t>9</a:t>
            </a:r>
            <a:r>
              <a:rPr lang="en-US" sz="2100" kern="1200" dirty="0">
                <a:solidFill>
                  <a:schemeClr val="tx2"/>
                </a:solidFill>
                <a:latin typeface="+mn-lt"/>
                <a:ea typeface="+mn-ea"/>
                <a:cs typeface="+mn-cs"/>
              </a:rPr>
              <a:t>%</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R</a:t>
            </a:r>
            <a:r>
              <a:rPr lang="en-US" sz="2100" b="1" baseline="30000" dirty="0">
                <a:solidFill>
                  <a:schemeClr val="tx2"/>
                </a:solidFill>
                <a:latin typeface="+mn-lt"/>
                <a:ea typeface="+mn-ea"/>
              </a:rPr>
              <a:t>2</a:t>
            </a:r>
            <a:r>
              <a:rPr lang="en-US" sz="2100" dirty="0">
                <a:solidFill>
                  <a:schemeClr val="tx2"/>
                </a:solidFill>
                <a:latin typeface="+mn-lt"/>
                <a:ea typeface="+mn-ea"/>
              </a:rPr>
              <a:t> = 0.95</a:t>
            </a:r>
            <a:r>
              <a:rPr lang="en-US" altLang="zh-CN" sz="2100" dirty="0">
                <a:solidFill>
                  <a:schemeClr val="tx2"/>
                </a:solidFill>
                <a:latin typeface="+mn-lt"/>
                <a:ea typeface="+mn-ea"/>
              </a:rPr>
              <a:t>3</a:t>
            </a:r>
            <a:endParaRPr lang="en-US" sz="2100" kern="1200" dirty="0">
              <a:solidFill>
                <a:schemeClr val="tx2"/>
              </a:solidFill>
              <a:latin typeface="+mn-lt"/>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6B4881A-378A-472C-A3A6-0B6B683B23BE}"/>
                  </a:ext>
                </a:extLst>
              </p:cNvPr>
              <p:cNvSpPr txBox="1"/>
              <p:nvPr/>
            </p:nvSpPr>
            <p:spPr>
              <a:xfrm>
                <a:off x="1198680" y="1320362"/>
                <a:ext cx="6784495" cy="3323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400"/>
                  <a:t>Per-cycle prediction</a:t>
                </a:r>
                <a:r>
                  <a:rPr lang="zh-CN" altLang="en-US" sz="2400"/>
                  <a:t> </a:t>
                </a:r>
                <a:r>
                  <a:rPr lang="en-US" altLang="zh-CN" sz="2400"/>
                  <a:t>from</a:t>
                </a:r>
                <a:r>
                  <a:rPr lang="zh-CN" altLang="en-US" sz="2400"/>
                  <a:t> </a:t>
                </a:r>
                <a:r>
                  <a:rPr lang="en-US" altLang="zh-CN" sz="2400"/>
                  <a:t>APOLLO</a:t>
                </a:r>
                <a:r>
                  <a:rPr lang="zh-CN" altLang="en-US" sz="2400"/>
                  <a:t> </a:t>
                </a:r>
                <a:r>
                  <a:rPr lang="en-US" altLang="zh-CN" sz="2400"/>
                  <a:t>with</a:t>
                </a:r>
                <a:r>
                  <a:rPr lang="zh-CN" altLang="en-US" sz="2400"/>
                  <a:t> </a:t>
                </a:r>
                <a14:m>
                  <m:oMath xmlns:m="http://schemas.openxmlformats.org/officeDocument/2006/math">
                    <m:r>
                      <a:rPr lang="en-US" altLang="zh-CN" sz="2400" b="1" i="1">
                        <a:latin typeface="Cambria Math" panose="02040503050406030204" pitchFamily="18" charset="0"/>
                      </a:rPr>
                      <m:t>𝑸</m:t>
                    </m:r>
                  </m:oMath>
                </a14:m>
                <a:r>
                  <a:rPr lang="en-US" altLang="zh-CN" sz="2400"/>
                  <a:t>=159</a:t>
                </a:r>
                <a:r>
                  <a:rPr lang="zh-CN" altLang="en-US" sz="2400"/>
                  <a:t> </a:t>
                </a:r>
                <a:r>
                  <a:rPr lang="en-US" altLang="zh-CN" sz="2400"/>
                  <a:t>proxies</a:t>
                </a:r>
                <a:endParaRPr lang="en-US" sz="2400"/>
              </a:p>
            </p:txBody>
          </p:sp>
        </mc:Choice>
        <mc:Fallback xmlns="">
          <p:sp>
            <p:nvSpPr>
              <p:cNvPr id="23" name="TextBox 22">
                <a:extLst>
                  <a:ext uri="{FF2B5EF4-FFF2-40B4-BE49-F238E27FC236}">
                    <a16:creationId xmlns:a16="http://schemas.microsoft.com/office/drawing/2014/main" id="{C6B4881A-378A-472C-A3A6-0B6B683B23BE}"/>
                  </a:ext>
                </a:extLst>
              </p:cNvPr>
              <p:cNvSpPr txBox="1">
                <a:spLocks noRot="1" noChangeAspect="1" noMove="1" noResize="1" noEditPoints="1" noAdjustHandles="1" noChangeArrowheads="1" noChangeShapeType="1" noTextEdit="1"/>
              </p:cNvSpPr>
              <p:nvPr/>
            </p:nvSpPr>
            <p:spPr>
              <a:xfrm>
                <a:off x="1198680" y="1320362"/>
                <a:ext cx="6784495" cy="332399"/>
              </a:xfrm>
              <a:prstGeom prst="rect">
                <a:avLst/>
              </a:prstGeom>
              <a:blipFill>
                <a:blip r:embed="rId4"/>
                <a:stretch>
                  <a:fillRect l="-1797" t="-40741" r="-1707" b="-55556"/>
                </a:stretch>
              </a:blipFill>
            </p:spPr>
            <p:txBody>
              <a:bodyPr/>
              <a:lstStyle/>
              <a:p>
                <a:r>
                  <a:rPr lang="en-US">
                    <a:noFill/>
                  </a:rPr>
                  <a:t> </a:t>
                </a:r>
              </a:p>
            </p:txBody>
          </p:sp>
        </mc:Fallback>
      </mc:AlternateContent>
      <p:pic>
        <p:nvPicPr>
          <p:cNvPr id="18" name="Picture 17" descr="Chart, line chart&#10;&#10;Description automatically generated">
            <a:extLst>
              <a:ext uri="{FF2B5EF4-FFF2-40B4-BE49-F238E27FC236}">
                <a16:creationId xmlns:a16="http://schemas.microsoft.com/office/drawing/2014/main" id="{4EF9FDAE-DD40-754E-AFCE-08EFD95C6476}"/>
              </a:ext>
            </a:extLst>
          </p:cNvPr>
          <p:cNvPicPr>
            <a:picLocks noChangeAspect="1"/>
          </p:cNvPicPr>
          <p:nvPr/>
        </p:nvPicPr>
        <p:blipFill rotWithShape="1">
          <a:blip r:embed="rId5">
            <a:alphaModFix/>
          </a:blip>
          <a:srcRect b="11665"/>
          <a:stretch/>
        </p:blipFill>
        <p:spPr>
          <a:xfrm>
            <a:off x="113894" y="1670666"/>
            <a:ext cx="8569446" cy="2015109"/>
          </a:xfrm>
          <a:prstGeom prst="rect">
            <a:avLst/>
          </a:prstGeom>
        </p:spPr>
      </p:pic>
      <p:sp>
        <p:nvSpPr>
          <p:cNvPr id="7" name="Slide Number Placeholder 3">
            <a:extLst>
              <a:ext uri="{FF2B5EF4-FFF2-40B4-BE49-F238E27FC236}">
                <a16:creationId xmlns:a16="http://schemas.microsoft.com/office/drawing/2014/main" id="{E6BEC047-7274-D943-A09E-5E3570C52574}"/>
              </a:ext>
            </a:extLst>
          </p:cNvPr>
          <p:cNvSpPr>
            <a:spLocks noGrp="1"/>
          </p:cNvSpPr>
          <p:nvPr>
            <p:ph type="sldNum" sz="quarter" idx="10"/>
          </p:nvPr>
        </p:nvSpPr>
        <p:spPr>
          <a:xfrm>
            <a:off x="479425" y="6439218"/>
            <a:ext cx="2743200" cy="231775"/>
          </a:xfrm>
        </p:spPr>
        <p:txBody>
          <a:bodyPr/>
          <a:lstStyle/>
          <a:p>
            <a:fld id="{A559C790-290C-A040-B331-07958D38869F}" type="slidenum">
              <a:rPr lang="en-CN" smtClean="0"/>
              <a:t>43</a:t>
            </a:fld>
            <a:endParaRPr lang="en-CN" dirty="0"/>
          </a:p>
        </p:txBody>
      </p:sp>
    </p:spTree>
    <p:extLst>
      <p:ext uri="{BB962C8B-B14F-4D97-AF65-F5344CB8AC3E}">
        <p14:creationId xmlns:p14="http://schemas.microsoft.com/office/powerpoint/2010/main" val="367399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background pattern&#10;&#10;Description automatically generated">
            <a:extLst>
              <a:ext uri="{FF2B5EF4-FFF2-40B4-BE49-F238E27FC236}">
                <a16:creationId xmlns:a16="http://schemas.microsoft.com/office/drawing/2014/main" id="{008F7069-3771-4203-B73B-F4397FD00D7B}"/>
              </a:ext>
            </a:extLst>
          </p:cNvPr>
          <p:cNvPicPr>
            <a:picLocks noChangeAspect="1"/>
          </p:cNvPicPr>
          <p:nvPr/>
        </p:nvPicPr>
        <p:blipFill>
          <a:blip r:embed="rId3"/>
          <a:stretch>
            <a:fillRect/>
          </a:stretch>
        </p:blipFill>
        <p:spPr>
          <a:xfrm>
            <a:off x="10544076" y="6172791"/>
            <a:ext cx="1527681" cy="685209"/>
          </a:xfrm>
          <a:prstGeom prst="rect">
            <a:avLst/>
          </a:prstGeom>
        </p:spPr>
      </p:pic>
      <p:sp>
        <p:nvSpPr>
          <p:cNvPr id="2" name="Title 1">
            <a:extLst>
              <a:ext uri="{FF2B5EF4-FFF2-40B4-BE49-F238E27FC236}">
                <a16:creationId xmlns:a16="http://schemas.microsoft.com/office/drawing/2014/main" id="{A55030AF-3A5E-464C-B6B8-AD759FF6385B}"/>
              </a:ext>
            </a:extLst>
          </p:cNvPr>
          <p:cNvSpPr>
            <a:spLocks noGrp="1"/>
          </p:cNvSpPr>
          <p:nvPr>
            <p:ph type="title"/>
          </p:nvPr>
        </p:nvSpPr>
        <p:spPr/>
        <p:txBody>
          <a:bodyPr/>
          <a:lstStyle/>
          <a:p>
            <a:r>
              <a:rPr lang="en-US"/>
              <a:t>Prediction Accuracy from Design-time Model &amp; OPM</a:t>
            </a:r>
          </a:p>
        </p:txBody>
      </p:sp>
      <p:sp>
        <p:nvSpPr>
          <p:cNvPr id="14" name="TextBox 13">
            <a:extLst>
              <a:ext uri="{FF2B5EF4-FFF2-40B4-BE49-F238E27FC236}">
                <a16:creationId xmlns:a16="http://schemas.microsoft.com/office/drawing/2014/main" id="{804C0CAD-60D2-4C21-BA79-DAB1072D12C6}"/>
              </a:ext>
            </a:extLst>
          </p:cNvPr>
          <p:cNvSpPr txBox="1"/>
          <p:nvPr/>
        </p:nvSpPr>
        <p:spPr>
          <a:xfrm>
            <a:off x="9466371" y="4617185"/>
            <a:ext cx="1788951" cy="658642"/>
          </a:xfrm>
          <a:prstGeom prst="rect">
            <a:avLst/>
          </a:prstGeom>
          <a:noFill/>
        </p:spPr>
        <p:txBody>
          <a:bodyPr wrap="non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kern="1200" dirty="0">
                <a:solidFill>
                  <a:schemeClr val="tx2"/>
                </a:solidFill>
                <a:latin typeface="+mn-lt"/>
                <a:ea typeface="+mn-ea"/>
                <a:cs typeface="+mn-cs"/>
              </a:rPr>
              <a:t>MAE = 7.19%</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R</a:t>
            </a:r>
            <a:r>
              <a:rPr lang="en-US" sz="2100" b="1" baseline="30000" dirty="0">
                <a:solidFill>
                  <a:schemeClr val="tx2"/>
                </a:solidFill>
                <a:latin typeface="+mn-lt"/>
                <a:ea typeface="+mn-ea"/>
              </a:rPr>
              <a:t>2</a:t>
            </a:r>
            <a:r>
              <a:rPr lang="en-US" sz="2100" dirty="0">
                <a:solidFill>
                  <a:schemeClr val="tx2"/>
                </a:solidFill>
                <a:latin typeface="+mn-lt"/>
                <a:ea typeface="+mn-ea"/>
              </a:rPr>
              <a:t> = 0.95</a:t>
            </a:r>
            <a:r>
              <a:rPr lang="en-US" altLang="zh-CN" sz="2100" dirty="0">
                <a:solidFill>
                  <a:schemeClr val="tx2"/>
                </a:solidFill>
                <a:latin typeface="+mn-lt"/>
                <a:ea typeface="+mn-ea"/>
              </a:rPr>
              <a:t>3</a:t>
            </a:r>
            <a:endParaRPr lang="en-US" sz="2100" kern="1200" dirty="0">
              <a:solidFill>
                <a:schemeClr val="tx2"/>
              </a:solidFill>
              <a:latin typeface="+mn-lt"/>
              <a:ea typeface="+mn-ea"/>
              <a:cs typeface="+mn-cs"/>
            </a:endParaRPr>
          </a:p>
        </p:txBody>
      </p:sp>
      <p:sp>
        <p:nvSpPr>
          <p:cNvPr id="16" name="TextBox 15">
            <a:extLst>
              <a:ext uri="{FF2B5EF4-FFF2-40B4-BE49-F238E27FC236}">
                <a16:creationId xmlns:a16="http://schemas.microsoft.com/office/drawing/2014/main" id="{A42678B0-AB85-44BE-A6E5-057C08B0D3DA}"/>
              </a:ext>
            </a:extLst>
          </p:cNvPr>
          <p:cNvSpPr txBox="1"/>
          <p:nvPr/>
        </p:nvSpPr>
        <p:spPr>
          <a:xfrm>
            <a:off x="9466371" y="2230322"/>
            <a:ext cx="1788951" cy="658642"/>
          </a:xfrm>
          <a:prstGeom prst="rect">
            <a:avLst/>
          </a:prstGeom>
          <a:noFill/>
        </p:spPr>
        <p:txBody>
          <a:bodyPr wrap="non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kern="1200" dirty="0">
                <a:solidFill>
                  <a:schemeClr val="tx2"/>
                </a:solidFill>
                <a:latin typeface="+mn-lt"/>
                <a:ea typeface="+mn-ea"/>
                <a:cs typeface="+mn-cs"/>
              </a:rPr>
              <a:t>MAE = 7.1</a:t>
            </a:r>
            <a:r>
              <a:rPr lang="en-US" altLang="zh-CN" sz="2100" kern="1200" dirty="0">
                <a:solidFill>
                  <a:schemeClr val="tx2"/>
                </a:solidFill>
                <a:latin typeface="+mn-lt"/>
                <a:ea typeface="+mn-ea"/>
                <a:cs typeface="+mn-cs"/>
              </a:rPr>
              <a:t>9</a:t>
            </a:r>
            <a:r>
              <a:rPr lang="en-US" sz="2100" kern="1200" dirty="0">
                <a:solidFill>
                  <a:schemeClr val="tx2"/>
                </a:solidFill>
                <a:latin typeface="+mn-lt"/>
                <a:ea typeface="+mn-ea"/>
                <a:cs typeface="+mn-cs"/>
              </a:rPr>
              <a:t>%</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R</a:t>
            </a:r>
            <a:r>
              <a:rPr lang="en-US" sz="2100" b="1" baseline="30000" dirty="0">
                <a:solidFill>
                  <a:schemeClr val="tx2"/>
                </a:solidFill>
                <a:latin typeface="+mn-lt"/>
                <a:ea typeface="+mn-ea"/>
              </a:rPr>
              <a:t>2</a:t>
            </a:r>
            <a:r>
              <a:rPr lang="en-US" sz="2100" dirty="0">
                <a:solidFill>
                  <a:schemeClr val="tx2"/>
                </a:solidFill>
                <a:latin typeface="+mn-lt"/>
                <a:ea typeface="+mn-ea"/>
              </a:rPr>
              <a:t> = 0.95</a:t>
            </a:r>
            <a:r>
              <a:rPr lang="en-US" altLang="zh-CN" sz="2100" dirty="0">
                <a:solidFill>
                  <a:schemeClr val="tx2"/>
                </a:solidFill>
                <a:latin typeface="+mn-lt"/>
                <a:ea typeface="+mn-ea"/>
              </a:rPr>
              <a:t>3</a:t>
            </a:r>
            <a:endParaRPr lang="en-US" sz="2100" kern="1200" dirty="0">
              <a:solidFill>
                <a:schemeClr val="tx2"/>
              </a:solidFill>
              <a:latin typeface="+mn-lt"/>
              <a:ea typeface="+mn-ea"/>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F969434-F414-458F-87F1-1889AE175C4B}"/>
                  </a:ext>
                </a:extLst>
              </p:cNvPr>
              <p:cNvSpPr txBox="1"/>
              <p:nvPr/>
            </p:nvSpPr>
            <p:spPr>
              <a:xfrm>
                <a:off x="9439171" y="5786940"/>
                <a:ext cx="2203675" cy="581698"/>
              </a:xfrm>
              <a:prstGeom prst="rect">
                <a:avLst/>
              </a:prstGeom>
              <a:noFill/>
            </p:spPr>
            <p:txBody>
              <a:bodyPr wrap="squar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14:m>
                  <m:oMath xmlns:m="http://schemas.openxmlformats.org/officeDocument/2006/math">
                    <m:r>
                      <a:rPr lang="en-US" sz="2100" b="1" i="1" dirty="0" smtClean="0">
                        <a:latin typeface="Cambria Math" panose="02040503050406030204" pitchFamily="18" charset="0"/>
                        <a:ea typeface="+mn-ea"/>
                      </a:rPr>
                      <m:t>𝑾</m:t>
                    </m:r>
                  </m:oMath>
                </a14:m>
                <a:r>
                  <a:rPr lang="en-US" altLang="zh-CN" sz="2100" b="1">
                    <a:latin typeface="+mn-lt"/>
                    <a:ea typeface="+mn-ea"/>
                  </a:rPr>
                  <a:t>=11</a:t>
                </a:r>
                <a:r>
                  <a:rPr lang="zh-CN" altLang="en-US" sz="2100" b="1">
                    <a:latin typeface="+mn-lt"/>
                    <a:ea typeface="+mn-ea"/>
                  </a:rPr>
                  <a:t> </a:t>
                </a:r>
                <a:r>
                  <a:rPr lang="en-US" sz="2100" b="1">
                    <a:latin typeface="+mn-lt"/>
                    <a:ea typeface="+mn-ea"/>
                  </a:rPr>
                  <a:t>bits after quantization</a:t>
                </a:r>
                <a:endParaRPr lang="en-US" sz="2100" b="1" kern="1200">
                  <a:latin typeface="+mn-lt"/>
                  <a:ea typeface="+mn-ea"/>
                </a:endParaRPr>
              </a:p>
            </p:txBody>
          </p:sp>
        </mc:Choice>
        <mc:Fallback xmlns="">
          <p:sp>
            <p:nvSpPr>
              <p:cNvPr id="17" name="TextBox 16">
                <a:extLst>
                  <a:ext uri="{FF2B5EF4-FFF2-40B4-BE49-F238E27FC236}">
                    <a16:creationId xmlns:a16="http://schemas.microsoft.com/office/drawing/2014/main" id="{9F969434-F414-458F-87F1-1889AE175C4B}"/>
                  </a:ext>
                </a:extLst>
              </p:cNvPr>
              <p:cNvSpPr txBox="1">
                <a:spLocks noRot="1" noChangeAspect="1" noMove="1" noResize="1" noEditPoints="1" noAdjustHandles="1" noChangeArrowheads="1" noChangeShapeType="1" noTextEdit="1"/>
              </p:cNvSpPr>
              <p:nvPr/>
            </p:nvSpPr>
            <p:spPr>
              <a:xfrm>
                <a:off x="9439171" y="5786940"/>
                <a:ext cx="2203675" cy="581698"/>
              </a:xfrm>
              <a:prstGeom prst="rect">
                <a:avLst/>
              </a:prstGeom>
              <a:blipFill>
                <a:blip r:embed="rId4"/>
                <a:stretch>
                  <a:fillRect l="-6906" t="-18750" r="-3867" b="-27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6B4881A-378A-472C-A3A6-0B6B683B23BE}"/>
                  </a:ext>
                </a:extLst>
              </p:cNvPr>
              <p:cNvSpPr txBox="1"/>
              <p:nvPr/>
            </p:nvSpPr>
            <p:spPr>
              <a:xfrm>
                <a:off x="1198680" y="1320362"/>
                <a:ext cx="6784495" cy="3323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400"/>
                  <a:t>Per-cycle prediction</a:t>
                </a:r>
                <a:r>
                  <a:rPr lang="zh-CN" altLang="en-US" sz="2400"/>
                  <a:t> </a:t>
                </a:r>
                <a:r>
                  <a:rPr lang="en-US" altLang="zh-CN" sz="2400"/>
                  <a:t>from</a:t>
                </a:r>
                <a:r>
                  <a:rPr lang="zh-CN" altLang="en-US" sz="2400"/>
                  <a:t> </a:t>
                </a:r>
                <a:r>
                  <a:rPr lang="en-US" altLang="zh-CN" sz="2400"/>
                  <a:t>APOLLO</a:t>
                </a:r>
                <a:r>
                  <a:rPr lang="zh-CN" altLang="en-US" sz="2400"/>
                  <a:t> </a:t>
                </a:r>
                <a:r>
                  <a:rPr lang="en-US" altLang="zh-CN" sz="2400"/>
                  <a:t>with</a:t>
                </a:r>
                <a:r>
                  <a:rPr lang="zh-CN" altLang="en-US" sz="2400"/>
                  <a:t> </a:t>
                </a:r>
                <a14:m>
                  <m:oMath xmlns:m="http://schemas.openxmlformats.org/officeDocument/2006/math">
                    <m:r>
                      <a:rPr lang="en-US" altLang="zh-CN" sz="2400" b="1" i="1">
                        <a:latin typeface="Cambria Math" panose="02040503050406030204" pitchFamily="18" charset="0"/>
                      </a:rPr>
                      <m:t>𝑸</m:t>
                    </m:r>
                  </m:oMath>
                </a14:m>
                <a:r>
                  <a:rPr lang="en-US" altLang="zh-CN" sz="2400"/>
                  <a:t>=159</a:t>
                </a:r>
                <a:r>
                  <a:rPr lang="zh-CN" altLang="en-US" sz="2400"/>
                  <a:t> </a:t>
                </a:r>
                <a:r>
                  <a:rPr lang="en-US" altLang="zh-CN" sz="2400"/>
                  <a:t>proxies</a:t>
                </a:r>
                <a:endParaRPr lang="en-US" sz="2400"/>
              </a:p>
            </p:txBody>
          </p:sp>
        </mc:Choice>
        <mc:Fallback xmlns="">
          <p:sp>
            <p:nvSpPr>
              <p:cNvPr id="23" name="TextBox 22">
                <a:extLst>
                  <a:ext uri="{FF2B5EF4-FFF2-40B4-BE49-F238E27FC236}">
                    <a16:creationId xmlns:a16="http://schemas.microsoft.com/office/drawing/2014/main" id="{C6B4881A-378A-472C-A3A6-0B6B683B23BE}"/>
                  </a:ext>
                </a:extLst>
              </p:cNvPr>
              <p:cNvSpPr txBox="1">
                <a:spLocks noRot="1" noChangeAspect="1" noMove="1" noResize="1" noEditPoints="1" noAdjustHandles="1" noChangeArrowheads="1" noChangeShapeType="1" noTextEdit="1"/>
              </p:cNvSpPr>
              <p:nvPr/>
            </p:nvSpPr>
            <p:spPr>
              <a:xfrm>
                <a:off x="1198680" y="1320362"/>
                <a:ext cx="6784495" cy="332399"/>
              </a:xfrm>
              <a:prstGeom prst="rect">
                <a:avLst/>
              </a:prstGeom>
              <a:blipFill>
                <a:blip r:embed="rId5"/>
                <a:stretch>
                  <a:fillRect l="-1797" t="-40741" r="-1707" b="-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124B75F-071A-4A2B-96F3-4F76B96A04A0}"/>
                  </a:ext>
                </a:extLst>
              </p:cNvPr>
              <p:cNvSpPr txBox="1"/>
              <p:nvPr/>
            </p:nvSpPr>
            <p:spPr>
              <a:xfrm>
                <a:off x="1004814" y="4015005"/>
                <a:ext cx="7036112" cy="3323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altLang="zh-CN" sz="2400"/>
                  <a:t>Prediction</a:t>
                </a:r>
                <a:r>
                  <a:rPr lang="zh-CN" altLang="en-US" sz="2400"/>
                  <a:t> </a:t>
                </a:r>
                <a:r>
                  <a:rPr lang="en-US" sz="2400"/>
                  <a:t>f</a:t>
                </a:r>
                <a:r>
                  <a:rPr lang="en-US" altLang="zh-CN" sz="2400"/>
                  <a:t>rom</a:t>
                </a:r>
                <a:r>
                  <a:rPr lang="zh-CN" altLang="en-US" sz="2400"/>
                  <a:t> </a:t>
                </a:r>
                <a:r>
                  <a:rPr lang="en-US" altLang="zh-CN" sz="2400"/>
                  <a:t>runtime</a:t>
                </a:r>
                <a:r>
                  <a:rPr lang="en-US" sz="2400"/>
                  <a:t> OPM</a:t>
                </a:r>
                <a:r>
                  <a:rPr lang="zh-CN" altLang="en-US" sz="2400"/>
                  <a:t> </a:t>
                </a:r>
                <a:r>
                  <a:rPr lang="en-US" altLang="zh-CN" sz="2400"/>
                  <a:t>with</a:t>
                </a:r>
                <a:r>
                  <a:rPr lang="zh-CN" altLang="en-US" sz="2400"/>
                  <a:t> </a:t>
                </a:r>
                <a14:m>
                  <m:oMath xmlns:m="http://schemas.openxmlformats.org/officeDocument/2006/math">
                    <m:r>
                      <a:rPr lang="en-US" altLang="zh-CN" sz="2400" b="1" i="1">
                        <a:latin typeface="Cambria Math" panose="02040503050406030204" pitchFamily="18" charset="0"/>
                      </a:rPr>
                      <m:t>𝑸</m:t>
                    </m:r>
                  </m:oMath>
                </a14:m>
                <a:r>
                  <a:rPr lang="en-US" altLang="zh-CN" sz="2400"/>
                  <a:t>=159</a:t>
                </a:r>
                <a:r>
                  <a:rPr lang="zh-CN" altLang="en-US" sz="2400"/>
                  <a:t> </a:t>
                </a:r>
                <a:r>
                  <a:rPr lang="en-US" altLang="zh-CN" sz="2400"/>
                  <a:t>proxies</a:t>
                </a:r>
                <a:endParaRPr lang="en-US" sz="2400"/>
              </a:p>
            </p:txBody>
          </p:sp>
        </mc:Choice>
        <mc:Fallback xmlns="">
          <p:sp>
            <p:nvSpPr>
              <p:cNvPr id="24" name="TextBox 23">
                <a:extLst>
                  <a:ext uri="{FF2B5EF4-FFF2-40B4-BE49-F238E27FC236}">
                    <a16:creationId xmlns:a16="http://schemas.microsoft.com/office/drawing/2014/main" id="{1124B75F-071A-4A2B-96F3-4F76B96A04A0}"/>
                  </a:ext>
                </a:extLst>
              </p:cNvPr>
              <p:cNvSpPr txBox="1">
                <a:spLocks noRot="1" noChangeAspect="1" noMove="1" noResize="1" noEditPoints="1" noAdjustHandles="1" noChangeArrowheads="1" noChangeShapeType="1" noTextEdit="1"/>
              </p:cNvSpPr>
              <p:nvPr/>
            </p:nvSpPr>
            <p:spPr>
              <a:xfrm>
                <a:off x="1004814" y="4015005"/>
                <a:ext cx="7036112" cy="332399"/>
              </a:xfrm>
              <a:prstGeom prst="rect">
                <a:avLst/>
              </a:prstGeom>
              <a:blipFill>
                <a:blip r:embed="rId6"/>
                <a:stretch>
                  <a:fillRect t="-40741" b="-55556"/>
                </a:stretch>
              </a:blipFill>
            </p:spPr>
            <p:txBody>
              <a:bodyPr/>
              <a:lstStyle/>
              <a:p>
                <a:r>
                  <a:rPr lang="en-US">
                    <a:noFill/>
                  </a:rPr>
                  <a:t> </a:t>
                </a:r>
              </a:p>
            </p:txBody>
          </p:sp>
        </mc:Fallback>
      </mc:AlternateContent>
      <p:sp>
        <p:nvSpPr>
          <p:cNvPr id="15" name="Arrow: Right 76">
            <a:extLst>
              <a:ext uri="{FF2B5EF4-FFF2-40B4-BE49-F238E27FC236}">
                <a16:creationId xmlns:a16="http://schemas.microsoft.com/office/drawing/2014/main" id="{8AAB7C1C-068C-8D46-8BC6-EC1A08D04FCA}"/>
              </a:ext>
            </a:extLst>
          </p:cNvPr>
          <p:cNvSpPr/>
          <p:nvPr/>
        </p:nvSpPr>
        <p:spPr>
          <a:xfrm rot="5400000">
            <a:off x="9838796" y="3683945"/>
            <a:ext cx="929336"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hart, line chart&#10;&#10;Description automatically generated">
            <a:extLst>
              <a:ext uri="{FF2B5EF4-FFF2-40B4-BE49-F238E27FC236}">
                <a16:creationId xmlns:a16="http://schemas.microsoft.com/office/drawing/2014/main" id="{4EF9FDAE-DD40-754E-AFCE-08EFD95C6476}"/>
              </a:ext>
            </a:extLst>
          </p:cNvPr>
          <p:cNvPicPr>
            <a:picLocks noChangeAspect="1"/>
          </p:cNvPicPr>
          <p:nvPr/>
        </p:nvPicPr>
        <p:blipFill rotWithShape="1">
          <a:blip r:embed="rId7">
            <a:alphaModFix amt="50000"/>
          </a:blip>
          <a:srcRect b="11665"/>
          <a:stretch/>
        </p:blipFill>
        <p:spPr>
          <a:xfrm>
            <a:off x="113894" y="1670666"/>
            <a:ext cx="8569446" cy="2015109"/>
          </a:xfrm>
          <a:prstGeom prst="rect">
            <a:avLst/>
          </a:prstGeom>
        </p:spPr>
      </p:pic>
      <p:grpSp>
        <p:nvGrpSpPr>
          <p:cNvPr id="3" name="Group 2">
            <a:extLst>
              <a:ext uri="{FF2B5EF4-FFF2-40B4-BE49-F238E27FC236}">
                <a16:creationId xmlns:a16="http://schemas.microsoft.com/office/drawing/2014/main" id="{40494252-4B20-0E44-BFE0-F820A0466F71}"/>
              </a:ext>
            </a:extLst>
          </p:cNvPr>
          <p:cNvGrpSpPr/>
          <p:nvPr/>
        </p:nvGrpSpPr>
        <p:grpSpPr>
          <a:xfrm>
            <a:off x="113894" y="4327319"/>
            <a:ext cx="8569446" cy="2225882"/>
            <a:chOff x="193554" y="4327318"/>
            <a:chExt cx="8818244" cy="2347449"/>
          </a:xfrm>
        </p:grpSpPr>
        <p:pic>
          <p:nvPicPr>
            <p:cNvPr id="4" name="Picture 3" descr="Chart, line chart&#10;&#10;Description automatically generated">
              <a:extLst>
                <a:ext uri="{FF2B5EF4-FFF2-40B4-BE49-F238E27FC236}">
                  <a16:creationId xmlns:a16="http://schemas.microsoft.com/office/drawing/2014/main" id="{39D57DCB-2C80-F94B-8673-1C2248728878}"/>
                </a:ext>
              </a:extLst>
            </p:cNvPr>
            <p:cNvPicPr>
              <a:picLocks noChangeAspect="1"/>
            </p:cNvPicPr>
            <p:nvPr/>
          </p:nvPicPr>
          <p:blipFill>
            <a:blip r:embed="rId8"/>
            <a:stretch>
              <a:fillRect/>
            </a:stretch>
          </p:blipFill>
          <p:spPr>
            <a:xfrm>
              <a:off x="193554" y="4327318"/>
              <a:ext cx="8818244" cy="2347449"/>
            </a:xfrm>
            <a:prstGeom prst="rect">
              <a:avLst/>
            </a:prstGeom>
          </p:spPr>
        </p:pic>
        <p:sp>
          <p:nvSpPr>
            <p:cNvPr id="30" name="Rectangle: Rounded Corners 10">
              <a:extLst>
                <a:ext uri="{FF2B5EF4-FFF2-40B4-BE49-F238E27FC236}">
                  <a16:creationId xmlns:a16="http://schemas.microsoft.com/office/drawing/2014/main" id="{E4AF7A08-298E-FE44-B4B1-92A20B7065C1}"/>
                </a:ext>
              </a:extLst>
            </p:cNvPr>
            <p:cNvSpPr/>
            <p:nvPr/>
          </p:nvSpPr>
          <p:spPr>
            <a:xfrm>
              <a:off x="2180464" y="4499003"/>
              <a:ext cx="3195767" cy="29939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79D2EEFE-315C-5C4F-B312-99A7663E1AE0}"/>
              </a:ext>
            </a:extLst>
          </p:cNvPr>
          <p:cNvCxnSpPr>
            <a:cxnSpLocks/>
          </p:cNvCxnSpPr>
          <p:nvPr/>
        </p:nvCxnSpPr>
        <p:spPr>
          <a:xfrm flipH="1">
            <a:off x="8204006" y="4296065"/>
            <a:ext cx="166473" cy="47793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02C779E-8DAF-B342-AAE2-5081993FEFD0}"/>
              </a:ext>
            </a:extLst>
          </p:cNvPr>
          <p:cNvSpPr txBox="1"/>
          <p:nvPr/>
        </p:nvSpPr>
        <p:spPr>
          <a:xfrm>
            <a:off x="8272356" y="3701667"/>
            <a:ext cx="1392572"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a:solidFill>
                  <a:schemeClr val="accent1"/>
                </a:solidFill>
                <a:latin typeface="+mn-lt"/>
                <a:ea typeface="+mn-ea"/>
              </a:rPr>
              <a:t>Negligible </a:t>
            </a:r>
            <a:r>
              <a:rPr lang="en-US" sz="2100" kern="1200">
                <a:solidFill>
                  <a:schemeClr val="accent1"/>
                </a:solidFill>
                <a:latin typeface="+mn-lt"/>
                <a:ea typeface="+mn-ea"/>
              </a:rPr>
              <a:t>difference</a:t>
            </a:r>
          </a:p>
        </p:txBody>
      </p:sp>
      <p:cxnSp>
        <p:nvCxnSpPr>
          <p:cNvPr id="25" name="Straight Arrow Connector 24">
            <a:extLst>
              <a:ext uri="{FF2B5EF4-FFF2-40B4-BE49-F238E27FC236}">
                <a16:creationId xmlns:a16="http://schemas.microsoft.com/office/drawing/2014/main" id="{E0261CCF-F816-5E4A-BCC0-104BA3ED85EA}"/>
              </a:ext>
            </a:extLst>
          </p:cNvPr>
          <p:cNvCxnSpPr>
            <a:cxnSpLocks/>
          </p:cNvCxnSpPr>
          <p:nvPr/>
        </p:nvCxnSpPr>
        <p:spPr>
          <a:xfrm flipH="1" flipV="1">
            <a:off x="8204006" y="3246454"/>
            <a:ext cx="207564" cy="43932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E3E93D5-7066-E245-9110-9D13BF6F2E1A}"/>
              </a:ext>
            </a:extLst>
          </p:cNvPr>
          <p:cNvSpPr txBox="1"/>
          <p:nvPr/>
        </p:nvSpPr>
        <p:spPr>
          <a:xfrm>
            <a:off x="10611630" y="3505438"/>
            <a:ext cx="1392572"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a:solidFill>
                  <a:schemeClr val="accent1"/>
                </a:solidFill>
                <a:latin typeface="+mn-lt"/>
                <a:ea typeface="+mn-ea"/>
              </a:rPr>
              <a:t>Negligible </a:t>
            </a:r>
            <a:r>
              <a:rPr lang="en-US" sz="2100" kern="1200">
                <a:solidFill>
                  <a:schemeClr val="accent1"/>
                </a:solidFill>
                <a:latin typeface="+mn-lt"/>
                <a:ea typeface="+mn-ea"/>
              </a:rPr>
              <a:t>difference</a:t>
            </a:r>
          </a:p>
        </p:txBody>
      </p:sp>
      <p:sp>
        <p:nvSpPr>
          <p:cNvPr id="21" name="Slide Number Placeholder 3">
            <a:extLst>
              <a:ext uri="{FF2B5EF4-FFF2-40B4-BE49-F238E27FC236}">
                <a16:creationId xmlns:a16="http://schemas.microsoft.com/office/drawing/2014/main" id="{CCBC59CC-47E1-3F40-9172-A3717494624E}"/>
              </a:ext>
            </a:extLst>
          </p:cNvPr>
          <p:cNvSpPr>
            <a:spLocks noGrp="1"/>
          </p:cNvSpPr>
          <p:nvPr>
            <p:ph type="sldNum" sz="quarter" idx="10"/>
          </p:nvPr>
        </p:nvSpPr>
        <p:spPr>
          <a:xfrm>
            <a:off x="479425" y="6439218"/>
            <a:ext cx="2743200" cy="231775"/>
          </a:xfrm>
        </p:spPr>
        <p:txBody>
          <a:bodyPr/>
          <a:lstStyle/>
          <a:p>
            <a:fld id="{A559C790-290C-A040-B331-07958D38869F}" type="slidenum">
              <a:rPr lang="en-CN" smtClean="0"/>
              <a:t>44</a:t>
            </a:fld>
            <a:endParaRPr lang="en-CN" dirty="0"/>
          </a:p>
        </p:txBody>
      </p:sp>
    </p:spTree>
    <p:extLst>
      <p:ext uri="{BB962C8B-B14F-4D97-AF65-F5344CB8AC3E}">
        <p14:creationId xmlns:p14="http://schemas.microsoft.com/office/powerpoint/2010/main" val="176763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F8E97A8A-D18E-DE4C-9CE3-B2839E23B9E2}"/>
              </a:ext>
            </a:extLst>
          </p:cNvPr>
          <p:cNvPicPr>
            <a:picLocks noChangeAspect="1"/>
          </p:cNvPicPr>
          <p:nvPr/>
        </p:nvPicPr>
        <p:blipFill>
          <a:blip r:embed="rId3"/>
          <a:stretch>
            <a:fillRect/>
          </a:stretch>
        </p:blipFill>
        <p:spPr>
          <a:xfrm>
            <a:off x="693353" y="1441285"/>
            <a:ext cx="6960950" cy="4178129"/>
          </a:xfrm>
          <a:prstGeom prst="rect">
            <a:avLst/>
          </a:prstGeom>
        </p:spPr>
      </p:pic>
      <p:sp>
        <p:nvSpPr>
          <p:cNvPr id="2" name="Title 1">
            <a:extLst>
              <a:ext uri="{FF2B5EF4-FFF2-40B4-BE49-F238E27FC236}">
                <a16:creationId xmlns:a16="http://schemas.microsoft.com/office/drawing/2014/main" id="{F21FA732-AF3F-ED40-B175-FD7FF2FA3079}"/>
              </a:ext>
            </a:extLst>
          </p:cNvPr>
          <p:cNvSpPr>
            <a:spLocks noGrp="1"/>
          </p:cNvSpPr>
          <p:nvPr>
            <p:ph type="title"/>
          </p:nvPr>
        </p:nvSpPr>
        <p:spPr/>
        <p:txBody>
          <a:bodyPr/>
          <a:lstStyle/>
          <a:p>
            <a:r>
              <a:rPr lang="en-CN" dirty="0"/>
              <a:t>Overview of the OPM Hardware Design</a:t>
            </a:r>
          </a:p>
        </p:txBody>
      </p:sp>
      <p:sp>
        <p:nvSpPr>
          <p:cNvPr id="59" name="Content Placeholder 58">
            <a:extLst>
              <a:ext uri="{FF2B5EF4-FFF2-40B4-BE49-F238E27FC236}">
                <a16:creationId xmlns:a16="http://schemas.microsoft.com/office/drawing/2014/main" id="{A00544E9-0640-754B-9004-F9B55C0E7A4E}"/>
              </a:ext>
            </a:extLst>
          </p:cNvPr>
          <p:cNvSpPr>
            <a:spLocks noGrp="1"/>
          </p:cNvSpPr>
          <p:nvPr>
            <p:ph idx="1"/>
          </p:nvPr>
        </p:nvSpPr>
        <p:spPr>
          <a:xfrm>
            <a:off x="478800" y="5746306"/>
            <a:ext cx="11232000" cy="519465"/>
          </a:xfrm>
        </p:spPr>
        <p:txBody>
          <a:bodyPr/>
          <a:lstStyle/>
          <a:p>
            <a:r>
              <a:rPr lang="en-CN" b="1" dirty="0">
                <a:solidFill>
                  <a:srgbClr val="00B050"/>
                </a:solidFill>
              </a:rPr>
              <a:t>No</a:t>
            </a:r>
            <a:r>
              <a:rPr lang="en-CN" dirty="0"/>
              <a:t> multipliers or dividers,</a:t>
            </a:r>
            <a:r>
              <a:rPr lang="zh-CN" altLang="en-US" dirty="0"/>
              <a:t> </a:t>
            </a:r>
            <a:r>
              <a:rPr lang="en-US" altLang="zh-CN" dirty="0"/>
              <a:t>only</a:t>
            </a:r>
            <a:r>
              <a:rPr lang="en-CN" dirty="0"/>
              <a:t> </a:t>
            </a:r>
            <a:r>
              <a:rPr lang="en-CN" b="1" dirty="0">
                <a:solidFill>
                  <a:srgbClr val="00B050"/>
                </a:solidFill>
              </a:rPr>
              <a:t>Q</a:t>
            </a:r>
            <a:r>
              <a:rPr lang="en-CN" dirty="0"/>
              <a:t> binary inputs and </a:t>
            </a:r>
            <a:r>
              <a:rPr lang="en-CN" b="1" dirty="0">
                <a:solidFill>
                  <a:srgbClr val="00B050"/>
                </a:solidFill>
              </a:rPr>
              <a:t>W</a:t>
            </a:r>
            <a:r>
              <a:rPr lang="en-CN" dirty="0"/>
              <a:t>-bit quantized weights</a:t>
            </a:r>
          </a:p>
        </p:txBody>
      </p:sp>
      <p:sp>
        <p:nvSpPr>
          <p:cNvPr id="4" name="Slide Number Placeholder 3">
            <a:extLst>
              <a:ext uri="{FF2B5EF4-FFF2-40B4-BE49-F238E27FC236}">
                <a16:creationId xmlns:a16="http://schemas.microsoft.com/office/drawing/2014/main" id="{D64194A7-C69B-B94E-857B-7632E71CC7D8}"/>
              </a:ext>
            </a:extLst>
          </p:cNvPr>
          <p:cNvSpPr>
            <a:spLocks noGrp="1"/>
          </p:cNvSpPr>
          <p:nvPr>
            <p:ph type="sldNum" sz="quarter" idx="10"/>
          </p:nvPr>
        </p:nvSpPr>
        <p:spPr/>
        <p:txBody>
          <a:bodyPr/>
          <a:lstStyle/>
          <a:p>
            <a:fld id="{A559C790-290C-A040-B331-07958D38869F}" type="slidenum">
              <a:rPr lang="en-CN" smtClean="0"/>
              <a:t>45</a:t>
            </a:fld>
            <a:endParaRPr lang="en-CN"/>
          </a:p>
        </p:txBody>
      </p:sp>
      <p:pic>
        <p:nvPicPr>
          <p:cNvPr id="6" name="Picture 5" descr="Diagram&#10;&#10;Description automatically generated">
            <a:extLst>
              <a:ext uri="{FF2B5EF4-FFF2-40B4-BE49-F238E27FC236}">
                <a16:creationId xmlns:a16="http://schemas.microsoft.com/office/drawing/2014/main" id="{70CFC491-D6CC-9543-88AC-40892FDA5ED3}"/>
              </a:ext>
            </a:extLst>
          </p:cNvPr>
          <p:cNvPicPr>
            <a:picLocks noChangeAspect="1"/>
          </p:cNvPicPr>
          <p:nvPr/>
        </p:nvPicPr>
        <p:blipFill rotWithShape="1">
          <a:blip r:embed="rId4"/>
          <a:srcRect l="67363" b="89137"/>
          <a:stretch/>
        </p:blipFill>
        <p:spPr>
          <a:xfrm>
            <a:off x="8324445" y="1574940"/>
            <a:ext cx="2597174" cy="304409"/>
          </a:xfrm>
          <a:prstGeom prst="rect">
            <a:avLst/>
          </a:prstGeom>
        </p:spPr>
      </p:pic>
      <p:pic>
        <p:nvPicPr>
          <p:cNvPr id="34" name="Picture 33" descr="A picture containing chart&#10;&#10;Description automatically generated">
            <a:extLst>
              <a:ext uri="{FF2B5EF4-FFF2-40B4-BE49-F238E27FC236}">
                <a16:creationId xmlns:a16="http://schemas.microsoft.com/office/drawing/2014/main" id="{05A2BF72-E0A1-2247-8D79-25A54BDB4E2C}"/>
              </a:ext>
            </a:extLst>
          </p:cNvPr>
          <p:cNvPicPr>
            <a:picLocks noChangeAspect="1"/>
          </p:cNvPicPr>
          <p:nvPr/>
        </p:nvPicPr>
        <p:blipFill>
          <a:blip r:embed="rId5"/>
          <a:stretch>
            <a:fillRect/>
          </a:stretch>
        </p:blipFill>
        <p:spPr>
          <a:xfrm>
            <a:off x="8324445" y="2046447"/>
            <a:ext cx="2543585" cy="2586454"/>
          </a:xfrm>
          <a:prstGeom prst="rect">
            <a:avLst/>
          </a:prstGeom>
        </p:spPr>
      </p:pic>
      <p:cxnSp>
        <p:nvCxnSpPr>
          <p:cNvPr id="35" name="Straight Connector 34">
            <a:extLst>
              <a:ext uri="{FF2B5EF4-FFF2-40B4-BE49-F238E27FC236}">
                <a16:creationId xmlns:a16="http://schemas.microsoft.com/office/drawing/2014/main" id="{4C2D8E93-45D9-6042-A04A-876451DA5BA9}"/>
              </a:ext>
            </a:extLst>
          </p:cNvPr>
          <p:cNvCxnSpPr>
            <a:cxnSpLocks/>
          </p:cNvCxnSpPr>
          <p:nvPr/>
        </p:nvCxnSpPr>
        <p:spPr>
          <a:xfrm flipH="1" flipV="1">
            <a:off x="7713497" y="1493075"/>
            <a:ext cx="2078582" cy="1687797"/>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230B249-9F0B-D346-B9C0-589A39C06CD7}"/>
              </a:ext>
            </a:extLst>
          </p:cNvPr>
          <p:cNvSpPr>
            <a:spLocks noChangeAspect="1"/>
          </p:cNvSpPr>
          <p:nvPr/>
        </p:nvSpPr>
        <p:spPr>
          <a:xfrm>
            <a:off x="9064564" y="2284164"/>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Oval 37">
            <a:extLst>
              <a:ext uri="{FF2B5EF4-FFF2-40B4-BE49-F238E27FC236}">
                <a16:creationId xmlns:a16="http://schemas.microsoft.com/office/drawing/2014/main" id="{95623206-4F05-FD40-9714-62237792BAA2}"/>
              </a:ext>
            </a:extLst>
          </p:cNvPr>
          <p:cNvSpPr>
            <a:spLocks noChangeAspect="1"/>
          </p:cNvSpPr>
          <p:nvPr/>
        </p:nvSpPr>
        <p:spPr>
          <a:xfrm>
            <a:off x="8981562" y="3851302"/>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Oval 38">
            <a:extLst>
              <a:ext uri="{FF2B5EF4-FFF2-40B4-BE49-F238E27FC236}">
                <a16:creationId xmlns:a16="http://schemas.microsoft.com/office/drawing/2014/main" id="{ED2E57E6-C787-504E-8CD5-5D0A05F75423}"/>
              </a:ext>
            </a:extLst>
          </p:cNvPr>
          <p:cNvSpPr>
            <a:spLocks noChangeAspect="1"/>
          </p:cNvSpPr>
          <p:nvPr/>
        </p:nvSpPr>
        <p:spPr>
          <a:xfrm>
            <a:off x="10333316" y="3085348"/>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Oval 39">
            <a:extLst>
              <a:ext uri="{FF2B5EF4-FFF2-40B4-BE49-F238E27FC236}">
                <a16:creationId xmlns:a16="http://schemas.microsoft.com/office/drawing/2014/main" id="{3F32D442-240C-3B44-B5B0-45AA938597AA}"/>
              </a:ext>
            </a:extLst>
          </p:cNvPr>
          <p:cNvSpPr>
            <a:spLocks noChangeAspect="1"/>
          </p:cNvSpPr>
          <p:nvPr/>
        </p:nvSpPr>
        <p:spPr>
          <a:xfrm>
            <a:off x="10167313" y="2384030"/>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Oval 40">
            <a:extLst>
              <a:ext uri="{FF2B5EF4-FFF2-40B4-BE49-F238E27FC236}">
                <a16:creationId xmlns:a16="http://schemas.microsoft.com/office/drawing/2014/main" id="{98A6B0BF-D207-C741-985F-2DBEFE99743B}"/>
              </a:ext>
            </a:extLst>
          </p:cNvPr>
          <p:cNvSpPr>
            <a:spLocks noChangeAspect="1"/>
          </p:cNvSpPr>
          <p:nvPr/>
        </p:nvSpPr>
        <p:spPr>
          <a:xfrm>
            <a:off x="9734422" y="3507163"/>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2" name="Straight Arrow Connector 41">
            <a:extLst>
              <a:ext uri="{FF2B5EF4-FFF2-40B4-BE49-F238E27FC236}">
                <a16:creationId xmlns:a16="http://schemas.microsoft.com/office/drawing/2014/main" id="{371F5419-572A-274A-8181-3453C6158293}"/>
              </a:ext>
            </a:extLst>
          </p:cNvPr>
          <p:cNvCxnSpPr>
            <a:stCxn id="40" idx="3"/>
            <a:endCxn id="47" idx="0"/>
          </p:cNvCxnSpPr>
          <p:nvPr/>
        </p:nvCxnSpPr>
        <p:spPr>
          <a:xfrm flipH="1">
            <a:off x="9784518" y="2525722"/>
            <a:ext cx="407106" cy="662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36FEF17-8061-E643-AD4F-220BDC582F99}"/>
              </a:ext>
            </a:extLst>
          </p:cNvPr>
          <p:cNvCxnSpPr>
            <a:cxnSpLocks/>
            <a:stCxn id="39" idx="2"/>
          </p:cNvCxnSpPr>
          <p:nvPr/>
        </p:nvCxnSpPr>
        <p:spPr>
          <a:xfrm flipH="1">
            <a:off x="9844386" y="3168350"/>
            <a:ext cx="488930" cy="8300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88A9E48-C48B-0640-AA18-3835CDCD7F4D}"/>
              </a:ext>
            </a:extLst>
          </p:cNvPr>
          <p:cNvCxnSpPr>
            <a:cxnSpLocks/>
            <a:stCxn id="41" idx="0"/>
            <a:endCxn id="47" idx="2"/>
          </p:cNvCxnSpPr>
          <p:nvPr/>
        </p:nvCxnSpPr>
        <p:spPr>
          <a:xfrm flipH="1" flipV="1">
            <a:off x="9784518" y="3314276"/>
            <a:ext cx="32906" cy="19288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B612E-1590-3348-B76B-9858617B4D9E}"/>
              </a:ext>
            </a:extLst>
          </p:cNvPr>
          <p:cNvCxnSpPr>
            <a:cxnSpLocks/>
            <a:stCxn id="38" idx="7"/>
            <a:endCxn id="47" idx="2"/>
          </p:cNvCxnSpPr>
          <p:nvPr/>
        </p:nvCxnSpPr>
        <p:spPr>
          <a:xfrm flipV="1">
            <a:off x="9123254" y="3314276"/>
            <a:ext cx="661264" cy="56133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7123368-4C6C-264F-A074-0AEC6496EB85}"/>
              </a:ext>
            </a:extLst>
          </p:cNvPr>
          <p:cNvCxnSpPr>
            <a:cxnSpLocks/>
            <a:stCxn id="37" idx="5"/>
            <a:endCxn id="47" idx="0"/>
          </p:cNvCxnSpPr>
          <p:nvPr/>
        </p:nvCxnSpPr>
        <p:spPr>
          <a:xfrm>
            <a:off x="9206256" y="2425856"/>
            <a:ext cx="578262" cy="7625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8A97DB5-3460-684F-80D7-7E8398FE631B}"/>
              </a:ext>
            </a:extLst>
          </p:cNvPr>
          <p:cNvSpPr/>
          <p:nvPr/>
        </p:nvSpPr>
        <p:spPr>
          <a:xfrm>
            <a:off x="9724649" y="3188426"/>
            <a:ext cx="119737" cy="125850"/>
          </a:xfrm>
          <a:prstGeom prst="rect">
            <a:avLst/>
          </a:prstGeom>
          <a:solidFill>
            <a:srgbClr val="FFC000"/>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6" name="Straight Connector 35">
            <a:extLst>
              <a:ext uri="{FF2B5EF4-FFF2-40B4-BE49-F238E27FC236}">
                <a16:creationId xmlns:a16="http://schemas.microsoft.com/office/drawing/2014/main" id="{07FAE77E-81B4-264C-A216-EE2E3443261F}"/>
              </a:ext>
            </a:extLst>
          </p:cNvPr>
          <p:cNvCxnSpPr>
            <a:cxnSpLocks/>
          </p:cNvCxnSpPr>
          <p:nvPr/>
        </p:nvCxnSpPr>
        <p:spPr>
          <a:xfrm flipH="1">
            <a:off x="7713497" y="3306719"/>
            <a:ext cx="2071022" cy="1871263"/>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73B59EE-D385-024D-9DE4-0CB4816DB7FD}"/>
              </a:ext>
            </a:extLst>
          </p:cNvPr>
          <p:cNvSpPr/>
          <p:nvPr/>
        </p:nvSpPr>
        <p:spPr>
          <a:xfrm>
            <a:off x="839277" y="1493075"/>
            <a:ext cx="2062184" cy="3684907"/>
          </a:xfrm>
          <a:prstGeom prst="rect">
            <a:avLst/>
          </a:prstGeom>
          <a:noFill/>
          <a:ln w="508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673EB9B1-1053-A34D-87AD-07478623D4B7}"/>
              </a:ext>
            </a:extLst>
          </p:cNvPr>
          <p:cNvSpPr/>
          <p:nvPr/>
        </p:nvSpPr>
        <p:spPr>
          <a:xfrm>
            <a:off x="3738668" y="1493075"/>
            <a:ext cx="1636220" cy="3684907"/>
          </a:xfrm>
          <a:prstGeom prst="rect">
            <a:avLst/>
          </a:prstGeom>
          <a:noFill/>
          <a:ln w="508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B8EDFD8B-FDD5-2945-9A9E-580306BE3405}"/>
              </a:ext>
            </a:extLst>
          </p:cNvPr>
          <p:cNvSpPr/>
          <p:nvPr/>
        </p:nvSpPr>
        <p:spPr>
          <a:xfrm>
            <a:off x="5533187" y="1493075"/>
            <a:ext cx="2062184" cy="3684907"/>
          </a:xfrm>
          <a:prstGeom prst="rect">
            <a:avLst/>
          </a:prstGeom>
          <a:noFill/>
          <a:ln w="508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10736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P spid="25" grpId="0" animBg="1"/>
      <p:bldP spid="25" grpId="1" animBg="1"/>
      <p:bldP spid="30" grpId="0" animBg="1"/>
      <p:bldP spid="30" grpId="1" animBg="1"/>
      <p:bldP spid="31" grpId="0" animBg="1"/>
      <p:bldP spid="3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7EC351-0140-A44A-A600-A1E2BB75F52F}"/>
              </a:ext>
            </a:extLst>
          </p:cNvPr>
          <p:cNvSpPr>
            <a:spLocks noGrp="1"/>
          </p:cNvSpPr>
          <p:nvPr>
            <p:ph type="title"/>
          </p:nvPr>
        </p:nvSpPr>
        <p:spPr/>
        <p:txBody>
          <a:bodyPr>
            <a:noAutofit/>
          </a:bodyPr>
          <a:lstStyle/>
          <a:p>
            <a:r>
              <a:rPr lang="en-US" sz="3400"/>
              <a:t>Accuracy vs. Hardware Cost (Area Overhead) of the OPM</a:t>
            </a:r>
            <a:endParaRPr lang="en-CN" sz="3400"/>
          </a:p>
        </p:txBody>
      </p:sp>
      <p:sp>
        <p:nvSpPr>
          <p:cNvPr id="7" name="Content Placeholder 6">
            <a:extLst>
              <a:ext uri="{FF2B5EF4-FFF2-40B4-BE49-F238E27FC236}">
                <a16:creationId xmlns:a16="http://schemas.microsoft.com/office/drawing/2014/main" id="{A224A305-530B-E24D-A2DE-9D9277FEE7AF}"/>
              </a:ext>
            </a:extLst>
          </p:cNvPr>
          <p:cNvSpPr>
            <a:spLocks noGrp="1"/>
          </p:cNvSpPr>
          <p:nvPr>
            <p:ph sz="quarter" idx="11"/>
          </p:nvPr>
        </p:nvSpPr>
        <p:spPr/>
        <p:txBody>
          <a:bodyPr/>
          <a:lstStyle/>
          <a:p>
            <a:r>
              <a:rPr lang="en-US"/>
              <a:t>Runtime OPM implementation on </a:t>
            </a:r>
            <a:r>
              <a:rPr lang="en-US" altLang="zh-CN"/>
              <a:t>Neoverse</a:t>
            </a:r>
            <a:r>
              <a:rPr lang="zh-CN" altLang="en-US"/>
              <a:t> </a:t>
            </a:r>
            <a:r>
              <a:rPr lang="en-US" altLang="zh-CN"/>
              <a:t>N1</a:t>
            </a:r>
            <a:endParaRPr lang="en-US"/>
          </a:p>
          <a:p>
            <a:endParaRPr lang="en-CN"/>
          </a:p>
        </p:txBody>
      </p:sp>
      <p:sp>
        <p:nvSpPr>
          <p:cNvPr id="3" name="Slide Number Placeholder 2">
            <a:extLst>
              <a:ext uri="{FF2B5EF4-FFF2-40B4-BE49-F238E27FC236}">
                <a16:creationId xmlns:a16="http://schemas.microsoft.com/office/drawing/2014/main" id="{25B2967A-16A3-8144-812E-F042791F84BA}"/>
              </a:ext>
            </a:extLst>
          </p:cNvPr>
          <p:cNvSpPr>
            <a:spLocks noGrp="1"/>
          </p:cNvSpPr>
          <p:nvPr>
            <p:ph type="sldNum" sz="quarter" idx="10"/>
          </p:nvPr>
        </p:nvSpPr>
        <p:spPr/>
        <p:txBody>
          <a:bodyPr/>
          <a:lstStyle/>
          <a:p>
            <a:fld id="{A559C790-290C-A040-B331-07958D38869F}" type="slidenum">
              <a:rPr lang="en-CN" smtClean="0"/>
              <a:t>46</a:t>
            </a:fld>
            <a:endParaRPr lang="en-CN"/>
          </a:p>
        </p:txBody>
      </p:sp>
      <p:pic>
        <p:nvPicPr>
          <p:cNvPr id="8" name="Picture 7" descr="Chart&#10;&#10;Description automatically generated">
            <a:extLst>
              <a:ext uri="{FF2B5EF4-FFF2-40B4-BE49-F238E27FC236}">
                <a16:creationId xmlns:a16="http://schemas.microsoft.com/office/drawing/2014/main" id="{1E005E1C-95F1-3F43-9F48-EEE2CD3673CA}"/>
              </a:ext>
            </a:extLst>
          </p:cNvPr>
          <p:cNvPicPr>
            <a:picLocks noChangeAspect="1"/>
          </p:cNvPicPr>
          <p:nvPr/>
        </p:nvPicPr>
        <p:blipFill rotWithShape="1">
          <a:blip r:embed="rId3"/>
          <a:srcRect l="20836" t="8935" r="19385" b="2528"/>
          <a:stretch/>
        </p:blipFill>
        <p:spPr>
          <a:xfrm>
            <a:off x="636887" y="1391299"/>
            <a:ext cx="4381498" cy="4176000"/>
          </a:xfrm>
          <a:prstGeom prst="rect">
            <a:avLst/>
          </a:prstGeom>
        </p:spPr>
      </p:pic>
      <p:sp>
        <p:nvSpPr>
          <p:cNvPr id="9" name="TextBox 8">
            <a:extLst>
              <a:ext uri="{FF2B5EF4-FFF2-40B4-BE49-F238E27FC236}">
                <a16:creationId xmlns:a16="http://schemas.microsoft.com/office/drawing/2014/main" id="{1748F782-4759-384F-88A8-ACDCF16E3E60}"/>
              </a:ext>
            </a:extLst>
          </p:cNvPr>
          <p:cNvSpPr txBox="1"/>
          <p:nvPr/>
        </p:nvSpPr>
        <p:spPr>
          <a:xfrm rot="5400000">
            <a:off x="3910389" y="3106768"/>
            <a:ext cx="2722797" cy="369332"/>
          </a:xfrm>
          <a:prstGeom prst="rect">
            <a:avLst/>
          </a:prstGeom>
          <a:noFill/>
        </p:spPr>
        <p:txBody>
          <a:bodyPr wrap="none" rtlCol="0">
            <a:spAutoFit/>
          </a:bodyPr>
          <a:lstStyle/>
          <a:p>
            <a:r>
              <a:rPr lang="en-US" b="1"/>
              <a:t>Error</a:t>
            </a:r>
            <a:r>
              <a:rPr lang="en-US"/>
              <a:t> Measured on HW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3205BD-A2EF-2443-A762-BD989BDCD593}"/>
                  </a:ext>
                </a:extLst>
              </p:cNvPr>
              <p:cNvSpPr txBox="1"/>
              <p:nvPr/>
            </p:nvSpPr>
            <p:spPr>
              <a:xfrm rot="18808746">
                <a:off x="3480817" y="4861737"/>
                <a:ext cx="1705339" cy="369332"/>
              </a:xfrm>
              <a:prstGeom prst="rect">
                <a:avLst/>
              </a:prstGeom>
              <a:noFill/>
            </p:spPr>
            <p:txBody>
              <a:bodyPr wrap="none" rtlCol="0">
                <a:spAutoFit/>
              </a:bodyPr>
              <a:lstStyle/>
              <a:p>
                <a:r>
                  <a:rPr lang="en-US">
                    <a:solidFill>
                      <a:schemeClr val="tx1"/>
                    </a:solidFill>
                  </a:rPr>
                  <a:t>Num of Bits (</a:t>
                </a:r>
                <a14:m>
                  <m:oMath xmlns:m="http://schemas.openxmlformats.org/officeDocument/2006/math">
                    <m:r>
                      <a:rPr lang="en-US" b="0" i="1" smtClean="0">
                        <a:solidFill>
                          <a:schemeClr val="tx1"/>
                        </a:solidFill>
                        <a:latin typeface="Cambria Math" panose="02040503050406030204" pitchFamily="18" charset="0"/>
                      </a:rPr>
                      <m:t>𝑊</m:t>
                    </m:r>
                  </m:oMath>
                </a14:m>
                <a:r>
                  <a:rPr lang="en-US">
                    <a:solidFill>
                      <a:schemeClr val="tx1"/>
                    </a:solidFill>
                  </a:rPr>
                  <a:t>)</a:t>
                </a:r>
              </a:p>
            </p:txBody>
          </p:sp>
        </mc:Choice>
        <mc:Fallback xmlns="">
          <p:sp>
            <p:nvSpPr>
              <p:cNvPr id="10" name="TextBox 9">
                <a:extLst>
                  <a:ext uri="{FF2B5EF4-FFF2-40B4-BE49-F238E27FC236}">
                    <a16:creationId xmlns:a16="http://schemas.microsoft.com/office/drawing/2014/main" id="{9B3205BD-A2EF-2443-A762-BD989BDCD593}"/>
                  </a:ext>
                </a:extLst>
              </p:cNvPr>
              <p:cNvSpPr txBox="1">
                <a:spLocks noRot="1" noChangeAspect="1" noMove="1" noResize="1" noEditPoints="1" noAdjustHandles="1" noChangeArrowheads="1" noChangeShapeType="1" noTextEdit="1"/>
              </p:cNvSpPr>
              <p:nvPr/>
            </p:nvSpPr>
            <p:spPr>
              <a:xfrm rot="18808746">
                <a:off x="3480817" y="4861737"/>
                <a:ext cx="1705339" cy="369332"/>
              </a:xfrm>
              <a:prstGeom prst="rect">
                <a:avLst/>
              </a:prstGeom>
              <a:blipFill>
                <a:blip r:embed="rId4"/>
                <a:stretch>
                  <a:fillRect l="-3478" t="-2521" r="-6087" b="-67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A4F9D0-69A7-B346-BA48-DFFE6894B03E}"/>
                  </a:ext>
                </a:extLst>
              </p:cNvPr>
              <p:cNvSpPr txBox="1"/>
              <p:nvPr/>
            </p:nvSpPr>
            <p:spPr>
              <a:xfrm rot="1167019">
                <a:off x="196892" y="5120733"/>
                <a:ext cx="2599045" cy="369332"/>
              </a:xfrm>
              <a:prstGeom prst="rect">
                <a:avLst/>
              </a:prstGeom>
              <a:noFill/>
            </p:spPr>
            <p:txBody>
              <a:bodyPr wrap="none" rtlCol="0">
                <a:spAutoFit/>
              </a:bodyPr>
              <a:lstStyle/>
              <a:p>
                <a:r>
                  <a:rPr lang="en-US"/>
                  <a:t>Num of Power Proxies (</a:t>
                </a:r>
                <a14:m>
                  <m:oMath xmlns:m="http://schemas.openxmlformats.org/officeDocument/2006/math">
                    <m:r>
                      <m:rPr>
                        <m:sty m:val="p"/>
                      </m:rPr>
                      <a:rPr lang="en-US" b="0" i="0" smtClean="0">
                        <a:latin typeface="Cambria Math" panose="02040503050406030204" pitchFamily="18" charset="0"/>
                      </a:rPr>
                      <m:t>Q</m:t>
                    </m:r>
                  </m:oMath>
                </a14:m>
                <a:r>
                  <a:rPr lang="en-US"/>
                  <a:t>)</a:t>
                </a:r>
              </a:p>
            </p:txBody>
          </p:sp>
        </mc:Choice>
        <mc:Fallback xmlns="">
          <p:sp>
            <p:nvSpPr>
              <p:cNvPr id="11" name="TextBox 10">
                <a:extLst>
                  <a:ext uri="{FF2B5EF4-FFF2-40B4-BE49-F238E27FC236}">
                    <a16:creationId xmlns:a16="http://schemas.microsoft.com/office/drawing/2014/main" id="{D5A4F9D0-69A7-B346-BA48-DFFE6894B03E}"/>
                  </a:ext>
                </a:extLst>
              </p:cNvPr>
              <p:cNvSpPr txBox="1">
                <a:spLocks noRot="1" noChangeAspect="1" noMove="1" noResize="1" noEditPoints="1" noAdjustHandles="1" noChangeArrowheads="1" noChangeShapeType="1" noTextEdit="1"/>
              </p:cNvSpPr>
              <p:nvPr/>
            </p:nvSpPr>
            <p:spPr>
              <a:xfrm rot="1167019">
                <a:off x="196892" y="5120733"/>
                <a:ext cx="2599045" cy="369332"/>
              </a:xfrm>
              <a:prstGeom prst="rect">
                <a:avLst/>
              </a:prstGeom>
              <a:blipFill>
                <a:blip r:embed="rId5"/>
                <a:stretch>
                  <a:fillRect l="-2941" t="-3093" r="-980" b="-8247"/>
                </a:stretch>
              </a:blipFill>
            </p:spPr>
            <p:txBody>
              <a:bodyPr/>
              <a:lstStyle/>
              <a:p>
                <a:r>
                  <a:rPr lang="en-CN">
                    <a:noFill/>
                  </a:rPr>
                  <a:t> </a:t>
                </a:r>
              </a:p>
            </p:txBody>
          </p:sp>
        </mc:Fallback>
      </mc:AlternateContent>
      <p:grpSp>
        <p:nvGrpSpPr>
          <p:cNvPr id="12" name="Group 11">
            <a:extLst>
              <a:ext uri="{FF2B5EF4-FFF2-40B4-BE49-F238E27FC236}">
                <a16:creationId xmlns:a16="http://schemas.microsoft.com/office/drawing/2014/main" id="{5A89C656-01C5-9D48-930F-C37C9A37CB68}"/>
              </a:ext>
            </a:extLst>
          </p:cNvPr>
          <p:cNvGrpSpPr/>
          <p:nvPr/>
        </p:nvGrpSpPr>
        <p:grpSpPr>
          <a:xfrm>
            <a:off x="121593" y="5876854"/>
            <a:ext cx="5759868" cy="717578"/>
            <a:chOff x="121593" y="5876854"/>
            <a:chExt cx="5759868" cy="717578"/>
          </a:xfrm>
        </p:grpSpPr>
        <p:sp>
          <p:nvSpPr>
            <p:cNvPr id="14" name="TextBox 13">
              <a:extLst>
                <a:ext uri="{FF2B5EF4-FFF2-40B4-BE49-F238E27FC236}">
                  <a16:creationId xmlns:a16="http://schemas.microsoft.com/office/drawing/2014/main" id="{116FEA9E-D828-7241-935D-4403A3C2283B}"/>
                </a:ext>
              </a:extLst>
            </p:cNvPr>
            <p:cNvSpPr txBox="1"/>
            <p:nvPr/>
          </p:nvSpPr>
          <p:spPr>
            <a:xfrm>
              <a:off x="2328931" y="6255878"/>
              <a:ext cx="3347391" cy="338554"/>
            </a:xfrm>
            <a:prstGeom prst="rect">
              <a:avLst/>
            </a:prstGeom>
            <a:noFill/>
          </p:spPr>
          <p:txBody>
            <a:bodyPr wrap="none" rtlCol="0">
              <a:spAutoFit/>
            </a:bodyPr>
            <a:lstStyle/>
            <a:p>
              <a:r>
                <a:rPr lang="en-US" sz="1600"/>
                <a:t>0.1%          0.2%           0.3%           0.4%</a:t>
              </a:r>
            </a:p>
          </p:txBody>
        </p:sp>
        <p:cxnSp>
          <p:nvCxnSpPr>
            <p:cNvPr id="15" name="Straight Connector 14">
              <a:extLst>
                <a:ext uri="{FF2B5EF4-FFF2-40B4-BE49-F238E27FC236}">
                  <a16:creationId xmlns:a16="http://schemas.microsoft.com/office/drawing/2014/main" id="{5D5E4E15-E7E8-B149-AA30-78F8C1518A36}"/>
                </a:ext>
              </a:extLst>
            </p:cNvPr>
            <p:cNvCxnSpPr>
              <a:cxnSpLocks/>
            </p:cNvCxnSpPr>
            <p:nvPr/>
          </p:nvCxnSpPr>
          <p:spPr>
            <a:xfrm>
              <a:off x="2534660" y="6246828"/>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061BBA-2F5A-AF47-BB81-6ED1556954D3}"/>
                </a:ext>
              </a:extLst>
            </p:cNvPr>
            <p:cNvCxnSpPr>
              <a:cxnSpLocks/>
            </p:cNvCxnSpPr>
            <p:nvPr/>
          </p:nvCxnSpPr>
          <p:spPr>
            <a:xfrm>
              <a:off x="3431138" y="6246829"/>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5ACBDC-4AA9-8B41-A517-53F39E67AC85}"/>
                </a:ext>
              </a:extLst>
            </p:cNvPr>
            <p:cNvCxnSpPr>
              <a:cxnSpLocks/>
            </p:cNvCxnSpPr>
            <p:nvPr/>
          </p:nvCxnSpPr>
          <p:spPr>
            <a:xfrm>
              <a:off x="4327607" y="6246825"/>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6A412F4-BDDE-8345-942A-85D9C2612B6F}"/>
                </a:ext>
              </a:extLst>
            </p:cNvPr>
            <p:cNvSpPr txBox="1"/>
            <p:nvPr/>
          </p:nvSpPr>
          <p:spPr>
            <a:xfrm>
              <a:off x="121593" y="5876854"/>
              <a:ext cx="2090478" cy="646331"/>
            </a:xfrm>
            <a:prstGeom prst="rect">
              <a:avLst/>
            </a:prstGeom>
            <a:solidFill>
              <a:schemeClr val="bg1"/>
            </a:solidFill>
          </p:spPr>
          <p:txBody>
            <a:bodyPr wrap="square" rtlCol="0">
              <a:spAutoFit/>
            </a:bodyPr>
            <a:lstStyle/>
            <a:p>
              <a:pPr algn="ctr"/>
              <a:r>
                <a:rPr lang="en-US"/>
                <a:t>OPM Gate Area Overhead:</a:t>
              </a:r>
            </a:p>
          </p:txBody>
        </p:sp>
        <p:cxnSp>
          <p:nvCxnSpPr>
            <p:cNvPr id="19" name="Straight Connector 18">
              <a:extLst>
                <a:ext uri="{FF2B5EF4-FFF2-40B4-BE49-F238E27FC236}">
                  <a16:creationId xmlns:a16="http://schemas.microsoft.com/office/drawing/2014/main" id="{97EA0926-5B5D-0C40-B63E-5713BB08D966}"/>
                </a:ext>
              </a:extLst>
            </p:cNvPr>
            <p:cNvCxnSpPr>
              <a:cxnSpLocks/>
            </p:cNvCxnSpPr>
            <p:nvPr/>
          </p:nvCxnSpPr>
          <p:spPr>
            <a:xfrm>
              <a:off x="5217429" y="6251744"/>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Chart&#10;&#10;Description automatically generated">
              <a:extLst>
                <a:ext uri="{FF2B5EF4-FFF2-40B4-BE49-F238E27FC236}">
                  <a16:creationId xmlns:a16="http://schemas.microsoft.com/office/drawing/2014/main" id="{43B0B598-E868-3344-9582-8ED36816CA5C}"/>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5400000">
              <a:off x="3866996" y="4260302"/>
              <a:ext cx="242679" cy="3786251"/>
            </a:xfrm>
            <a:prstGeom prst="rect">
              <a:avLst/>
            </a:prstGeom>
          </p:spPr>
        </p:pic>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533994-7F3E-1444-AF40-2DA3C7DF9F4A}"/>
                  </a:ext>
                </a:extLst>
              </p:cNvPr>
              <p:cNvSpPr txBox="1"/>
              <p:nvPr/>
            </p:nvSpPr>
            <p:spPr>
              <a:xfrm>
                <a:off x="5999594" y="1717357"/>
                <a:ext cx="6038545" cy="815608"/>
              </a:xfrm>
              <a:prstGeom prst="rect">
                <a:avLst/>
              </a:prstGeom>
              <a:noFill/>
            </p:spPr>
            <p:txBody>
              <a:bodyPr wrap="square" lIns="0" tIns="0" rIns="0" bIns="0" rtlCol="0">
                <a:spAutoFit/>
              </a:bodyPr>
              <a:lstStyle/>
              <a:p>
                <a:pPr marL="342900" indent="-342900" eaLnBrk="1" hangingPunct="1">
                  <a:spcBef>
                    <a:spcPts val="0"/>
                  </a:spcBef>
                  <a:spcAft>
                    <a:spcPts val="600"/>
                  </a:spcAft>
                  <a:buFont typeface="Arial" panose="020B0604020202020204" pitchFamily="34" charset="0"/>
                  <a:buChar char="•"/>
                </a:pPr>
                <a:r>
                  <a:rPr lang="en-US" sz="2400">
                    <a:solidFill>
                      <a:schemeClr val="tx1">
                        <a:lumMod val="85000"/>
                        <a:lumOff val="15000"/>
                      </a:schemeClr>
                    </a:solidFill>
                  </a:rPr>
                  <a:t>Trade-off accuracy and hardware cost</a:t>
                </a:r>
              </a:p>
              <a:p>
                <a:pPr marL="342900" indent="-342900" eaLnBrk="1" hangingPunct="1">
                  <a:spcBef>
                    <a:spcPts val="0"/>
                  </a:spcBef>
                  <a:spcAft>
                    <a:spcPts val="600"/>
                  </a:spcAft>
                  <a:buFont typeface="Arial" panose="020B0604020202020204" pitchFamily="34" charset="0"/>
                  <a:buChar char="•"/>
                </a:pPr>
                <a:r>
                  <a:rPr lang="en-US" sz="2400">
                    <a:solidFill>
                      <a:schemeClr val="tx1">
                        <a:lumMod val="85000"/>
                        <a:lumOff val="15000"/>
                      </a:schemeClr>
                    </a:solidFill>
                  </a:rPr>
                  <a:t>Sweep proxy num</a:t>
                </a:r>
                <a:r>
                  <a:rPr lang="zh-CN" altLang="en-US" sz="2400">
                    <a:solidFill>
                      <a:schemeClr val="tx1">
                        <a:lumMod val="85000"/>
                        <a:lumOff val="15000"/>
                      </a:schemeClr>
                    </a:solidFill>
                  </a:rPr>
                  <a:t> </a:t>
                </a:r>
                <a14:m>
                  <m:oMath xmlns:m="http://schemas.openxmlformats.org/officeDocument/2006/math">
                    <m:r>
                      <a:rPr lang="en-US" altLang="zh-CN" sz="2400">
                        <a:solidFill>
                          <a:schemeClr val="tx1">
                            <a:lumMod val="85000"/>
                            <a:lumOff val="15000"/>
                          </a:schemeClr>
                        </a:solidFill>
                        <a:latin typeface="Cambria Math" panose="02040503050406030204" pitchFamily="18" charset="0"/>
                      </a:rPr>
                      <m:t>𝑸</m:t>
                    </m:r>
                  </m:oMath>
                </a14:m>
                <a:r>
                  <a:rPr lang="en-US" sz="2400">
                    <a:solidFill>
                      <a:schemeClr val="tx1">
                        <a:lumMod val="85000"/>
                        <a:lumOff val="15000"/>
                      </a:schemeClr>
                    </a:solidFill>
                  </a:rPr>
                  <a:t> and quantization bits</a:t>
                </a:r>
                <a:r>
                  <a:rPr lang="zh-CN" altLang="en-US" sz="2400">
                    <a:solidFill>
                      <a:schemeClr val="tx1">
                        <a:lumMod val="85000"/>
                        <a:lumOff val="15000"/>
                      </a:schemeClr>
                    </a:solidFill>
                  </a:rPr>
                  <a:t> </a:t>
                </a:r>
                <a14:m>
                  <m:oMath xmlns:m="http://schemas.openxmlformats.org/officeDocument/2006/math">
                    <m:r>
                      <a:rPr lang="en-US" altLang="zh-CN" sz="2400">
                        <a:solidFill>
                          <a:schemeClr val="tx1">
                            <a:lumMod val="85000"/>
                            <a:lumOff val="15000"/>
                          </a:schemeClr>
                        </a:solidFill>
                        <a:latin typeface="Cambria Math" panose="02040503050406030204" pitchFamily="18" charset="0"/>
                      </a:rPr>
                      <m:t>𝑾</m:t>
                    </m:r>
                  </m:oMath>
                </a14:m>
                <a:endParaRPr lang="en-US" sz="2400">
                  <a:solidFill>
                    <a:schemeClr val="tx1">
                      <a:lumMod val="85000"/>
                      <a:lumOff val="15000"/>
                    </a:schemeClr>
                  </a:solidFill>
                </a:endParaRPr>
              </a:p>
            </p:txBody>
          </p:sp>
        </mc:Choice>
        <mc:Fallback xmlns="">
          <p:sp>
            <p:nvSpPr>
              <p:cNvPr id="20" name="TextBox 19">
                <a:extLst>
                  <a:ext uri="{FF2B5EF4-FFF2-40B4-BE49-F238E27FC236}">
                    <a16:creationId xmlns:a16="http://schemas.microsoft.com/office/drawing/2014/main" id="{13533994-7F3E-1444-AF40-2DA3C7DF9F4A}"/>
                  </a:ext>
                </a:extLst>
              </p:cNvPr>
              <p:cNvSpPr txBox="1">
                <a:spLocks noRot="1" noChangeAspect="1" noMove="1" noResize="1" noEditPoints="1" noAdjustHandles="1" noChangeArrowheads="1" noChangeShapeType="1" noTextEdit="1"/>
              </p:cNvSpPr>
              <p:nvPr/>
            </p:nvSpPr>
            <p:spPr>
              <a:xfrm>
                <a:off x="5999594" y="1717357"/>
                <a:ext cx="6038545" cy="815608"/>
              </a:xfrm>
              <a:prstGeom prst="rect">
                <a:avLst/>
              </a:prstGeom>
              <a:blipFill>
                <a:blip r:embed="rId7"/>
                <a:stretch>
                  <a:fillRect l="-2935" t="-12308" b="-21538"/>
                </a:stretch>
              </a:blipFill>
            </p:spPr>
            <p:txBody>
              <a:bodyPr/>
              <a:lstStyle/>
              <a:p>
                <a:r>
                  <a:rPr lang="en-CN">
                    <a:noFill/>
                  </a:rPr>
                  <a:t> </a:t>
                </a:r>
              </a:p>
            </p:txBody>
          </p:sp>
        </mc:Fallback>
      </mc:AlternateContent>
    </p:spTree>
    <p:extLst>
      <p:ext uri="{BB962C8B-B14F-4D97-AF65-F5344CB8AC3E}">
        <p14:creationId xmlns:p14="http://schemas.microsoft.com/office/powerpoint/2010/main" val="37654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7EC351-0140-A44A-A600-A1E2BB75F52F}"/>
              </a:ext>
            </a:extLst>
          </p:cNvPr>
          <p:cNvSpPr>
            <a:spLocks noGrp="1"/>
          </p:cNvSpPr>
          <p:nvPr>
            <p:ph type="title"/>
          </p:nvPr>
        </p:nvSpPr>
        <p:spPr/>
        <p:txBody>
          <a:bodyPr>
            <a:noAutofit/>
          </a:bodyPr>
          <a:lstStyle/>
          <a:p>
            <a:r>
              <a:rPr lang="en-US" sz="3400"/>
              <a:t>Accuracy vs. Hardware Cost (Area Overhead) of the OPM</a:t>
            </a:r>
            <a:endParaRPr lang="en-CN" sz="3400"/>
          </a:p>
        </p:txBody>
      </p:sp>
      <p:sp>
        <p:nvSpPr>
          <p:cNvPr id="7" name="Content Placeholder 6">
            <a:extLst>
              <a:ext uri="{FF2B5EF4-FFF2-40B4-BE49-F238E27FC236}">
                <a16:creationId xmlns:a16="http://schemas.microsoft.com/office/drawing/2014/main" id="{A224A305-530B-E24D-A2DE-9D9277FEE7AF}"/>
              </a:ext>
            </a:extLst>
          </p:cNvPr>
          <p:cNvSpPr>
            <a:spLocks noGrp="1"/>
          </p:cNvSpPr>
          <p:nvPr>
            <p:ph sz="quarter" idx="11"/>
          </p:nvPr>
        </p:nvSpPr>
        <p:spPr/>
        <p:txBody>
          <a:bodyPr/>
          <a:lstStyle/>
          <a:p>
            <a:r>
              <a:rPr lang="en-US"/>
              <a:t>Runtime OPM implementation on </a:t>
            </a:r>
            <a:r>
              <a:rPr lang="en-US" altLang="zh-CN"/>
              <a:t>Neoverse</a:t>
            </a:r>
            <a:r>
              <a:rPr lang="zh-CN" altLang="en-US"/>
              <a:t> </a:t>
            </a:r>
            <a:r>
              <a:rPr lang="en-US" altLang="zh-CN"/>
              <a:t>N1</a:t>
            </a:r>
            <a:endParaRPr lang="en-US"/>
          </a:p>
          <a:p>
            <a:endParaRPr lang="en-CN"/>
          </a:p>
        </p:txBody>
      </p:sp>
      <p:sp>
        <p:nvSpPr>
          <p:cNvPr id="3" name="Slide Number Placeholder 2">
            <a:extLst>
              <a:ext uri="{FF2B5EF4-FFF2-40B4-BE49-F238E27FC236}">
                <a16:creationId xmlns:a16="http://schemas.microsoft.com/office/drawing/2014/main" id="{25B2967A-16A3-8144-812E-F042791F84BA}"/>
              </a:ext>
            </a:extLst>
          </p:cNvPr>
          <p:cNvSpPr>
            <a:spLocks noGrp="1"/>
          </p:cNvSpPr>
          <p:nvPr>
            <p:ph type="sldNum" sz="quarter" idx="10"/>
          </p:nvPr>
        </p:nvSpPr>
        <p:spPr/>
        <p:txBody>
          <a:bodyPr/>
          <a:lstStyle/>
          <a:p>
            <a:fld id="{A559C790-290C-A040-B331-07958D38869F}" type="slidenum">
              <a:rPr lang="en-CN" smtClean="0"/>
              <a:t>47</a:t>
            </a:fld>
            <a:endParaRPr lang="en-CN"/>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533994-7F3E-1444-AF40-2DA3C7DF9F4A}"/>
                  </a:ext>
                </a:extLst>
              </p:cNvPr>
              <p:cNvSpPr txBox="1"/>
              <p:nvPr/>
            </p:nvSpPr>
            <p:spPr>
              <a:xfrm>
                <a:off x="5999594" y="1717357"/>
                <a:ext cx="6038545" cy="3493264"/>
              </a:xfrm>
              <a:prstGeom prst="rect">
                <a:avLst/>
              </a:prstGeom>
              <a:noFill/>
            </p:spPr>
            <p:txBody>
              <a:bodyPr wrap="square" lIns="0" tIns="0" rIns="0" bIns="0" rtlCol="0">
                <a:spAutoFit/>
              </a:bodyPr>
              <a:lstStyle/>
              <a:p>
                <a:pPr marL="342900" indent="-342900" eaLnBrk="1" hangingPunct="1">
                  <a:spcBef>
                    <a:spcPts val="0"/>
                  </a:spcBef>
                  <a:spcAft>
                    <a:spcPts val="600"/>
                  </a:spcAft>
                  <a:buFont typeface="Arial" panose="020B0604020202020204" pitchFamily="34" charset="0"/>
                  <a:buChar char="•"/>
                </a:pPr>
                <a:r>
                  <a:rPr lang="en-US" sz="2400" dirty="0">
                    <a:solidFill>
                      <a:schemeClr val="bg2">
                        <a:lumMod val="25000"/>
                      </a:schemeClr>
                    </a:solidFill>
                  </a:rPr>
                  <a:t>Trade-off accuracy and hardware cost</a:t>
                </a:r>
              </a:p>
              <a:p>
                <a:pPr marL="342900" indent="-342900" eaLnBrk="1" hangingPunct="1">
                  <a:spcBef>
                    <a:spcPts val="0"/>
                  </a:spcBef>
                  <a:spcAft>
                    <a:spcPts val="600"/>
                  </a:spcAft>
                  <a:buFont typeface="Arial" panose="020B0604020202020204" pitchFamily="34" charset="0"/>
                  <a:buChar char="•"/>
                </a:pPr>
                <a:r>
                  <a:rPr lang="en-US" sz="2400" dirty="0">
                    <a:solidFill>
                      <a:schemeClr val="bg2">
                        <a:lumMod val="25000"/>
                      </a:schemeClr>
                    </a:solidFill>
                  </a:rPr>
                  <a:t>Sweep proxy num</a:t>
                </a:r>
                <a:r>
                  <a:rPr lang="zh-CN" altLang="en-US" sz="2400" dirty="0">
                    <a:solidFill>
                      <a:schemeClr val="bg2">
                        <a:lumMod val="25000"/>
                      </a:schemeClr>
                    </a:solidFill>
                  </a:rPr>
                  <a:t> </a:t>
                </a:r>
                <a14:m>
                  <m:oMath xmlns:m="http://schemas.openxmlformats.org/officeDocument/2006/math">
                    <m:r>
                      <a:rPr lang="en-US" altLang="zh-CN" sz="2400">
                        <a:solidFill>
                          <a:schemeClr val="bg2">
                            <a:lumMod val="25000"/>
                          </a:schemeClr>
                        </a:solidFill>
                        <a:latin typeface="Cambria Math" panose="02040503050406030204" pitchFamily="18" charset="0"/>
                      </a:rPr>
                      <m:t>𝑸</m:t>
                    </m:r>
                  </m:oMath>
                </a14:m>
                <a:r>
                  <a:rPr lang="en-US" sz="2400" dirty="0">
                    <a:solidFill>
                      <a:schemeClr val="bg2">
                        <a:lumMod val="25000"/>
                      </a:schemeClr>
                    </a:solidFill>
                  </a:rPr>
                  <a:t> and quantization bits</a:t>
                </a:r>
                <a:r>
                  <a:rPr lang="zh-CN" altLang="en-US" sz="2400" dirty="0">
                    <a:solidFill>
                      <a:schemeClr val="bg2">
                        <a:lumMod val="25000"/>
                      </a:schemeClr>
                    </a:solidFill>
                  </a:rPr>
                  <a:t> </a:t>
                </a:r>
                <a14:m>
                  <m:oMath xmlns:m="http://schemas.openxmlformats.org/officeDocument/2006/math">
                    <m:r>
                      <a:rPr lang="en-US" altLang="zh-CN" sz="2400">
                        <a:solidFill>
                          <a:schemeClr val="bg2">
                            <a:lumMod val="25000"/>
                          </a:schemeClr>
                        </a:solidFill>
                        <a:latin typeface="Cambria Math" panose="02040503050406030204" pitchFamily="18" charset="0"/>
                      </a:rPr>
                      <m:t>𝑾</m:t>
                    </m:r>
                  </m:oMath>
                </a14:m>
                <a:endParaRPr lang="en-US" sz="2400" dirty="0">
                  <a:solidFill>
                    <a:schemeClr val="bg2">
                      <a:lumMod val="25000"/>
                    </a:schemeClr>
                  </a:solidFill>
                </a:endParaRPr>
              </a:p>
              <a:p>
                <a:pPr marL="342900" indent="-342900" eaLnBrk="1" hangingPunct="1">
                  <a:spcBef>
                    <a:spcPts val="0"/>
                  </a:spcBef>
                  <a:spcAft>
                    <a:spcPts val="600"/>
                  </a:spcAft>
                  <a:buFont typeface="Arial" panose="020B0604020202020204" pitchFamily="34" charset="0"/>
                  <a:buChar char="•"/>
                </a:pPr>
                <a:r>
                  <a:rPr lang="en-US" sz="2400" b="1" dirty="0">
                    <a:solidFill>
                      <a:schemeClr val="bg2">
                        <a:lumMod val="25000"/>
                      </a:schemeClr>
                    </a:solidFill>
                  </a:rPr>
                  <a:t>Strategy</a:t>
                </a:r>
              </a:p>
              <a:p>
                <a:pPr marL="800100" lvl="1" indent="-342900" eaLnBrk="1" hangingPunct="1">
                  <a:spcBef>
                    <a:spcPts val="0"/>
                  </a:spcBef>
                  <a:spcAft>
                    <a:spcPts val="600"/>
                  </a:spcAft>
                  <a:buFont typeface="Arial" panose="020B0604020202020204" pitchFamily="34" charset="0"/>
                  <a:buChar char="•"/>
                </a:pPr>
                <a:r>
                  <a:rPr lang="en-US" sz="2400" dirty="0">
                    <a:solidFill>
                      <a:schemeClr val="bg2">
                        <a:lumMod val="25000"/>
                      </a:schemeClr>
                    </a:solidFill>
                  </a:rPr>
                  <a:t>Keep quantization </a:t>
                </a:r>
                <a14:m>
                  <m:oMath xmlns:m="http://schemas.openxmlformats.org/officeDocument/2006/math">
                    <m:r>
                      <a:rPr lang="en-US" altLang="zh-CN" sz="2400">
                        <a:solidFill>
                          <a:schemeClr val="bg2">
                            <a:lumMod val="25000"/>
                          </a:schemeClr>
                        </a:solidFill>
                        <a:latin typeface="Cambria Math" panose="02040503050406030204" pitchFamily="18" charset="0"/>
                      </a:rPr>
                      <m:t>𝑾</m:t>
                    </m:r>
                  </m:oMath>
                </a14:m>
                <a:r>
                  <a:rPr lang="en-US" sz="2400" dirty="0">
                    <a:solidFill>
                      <a:schemeClr val="bg2">
                        <a:lumMod val="25000"/>
                      </a:schemeClr>
                    </a:solidFill>
                  </a:rPr>
                  <a:t>=</a:t>
                </a:r>
                <a:r>
                  <a:rPr lang="zh-CN" altLang="en-US" sz="2400" dirty="0">
                    <a:solidFill>
                      <a:schemeClr val="bg2">
                        <a:lumMod val="25000"/>
                      </a:schemeClr>
                    </a:solidFill>
                  </a:rPr>
                  <a:t> </a:t>
                </a:r>
                <a:r>
                  <a:rPr lang="en-US" sz="2400" dirty="0">
                    <a:solidFill>
                      <a:schemeClr val="bg2">
                        <a:lumMod val="25000"/>
                      </a:schemeClr>
                    </a:solidFill>
                  </a:rPr>
                  <a:t>10 to 12 bits</a:t>
                </a:r>
              </a:p>
              <a:p>
                <a:pPr marL="800100" lvl="1" indent="-342900" eaLnBrk="1" hangingPunct="1">
                  <a:spcBef>
                    <a:spcPts val="0"/>
                  </a:spcBef>
                  <a:spcAft>
                    <a:spcPts val="600"/>
                  </a:spcAft>
                  <a:buFont typeface="Arial" panose="020B0604020202020204" pitchFamily="34" charset="0"/>
                  <a:buChar char="•"/>
                </a:pPr>
                <a:r>
                  <a:rPr lang="en-US" sz="2400" dirty="0">
                    <a:solidFill>
                      <a:schemeClr val="bg2">
                        <a:lumMod val="25000"/>
                      </a:schemeClr>
                    </a:solidFill>
                  </a:rPr>
                  <a:t>Vary </a:t>
                </a:r>
                <a14:m>
                  <m:oMath xmlns:m="http://schemas.openxmlformats.org/officeDocument/2006/math">
                    <m:r>
                      <a:rPr lang="en-US" altLang="zh-CN" sz="2400">
                        <a:solidFill>
                          <a:schemeClr val="bg2">
                            <a:lumMod val="25000"/>
                          </a:schemeClr>
                        </a:solidFill>
                        <a:latin typeface="Cambria Math" panose="02040503050406030204" pitchFamily="18" charset="0"/>
                      </a:rPr>
                      <m:t>𝑸</m:t>
                    </m:r>
                  </m:oMath>
                </a14:m>
                <a:r>
                  <a:rPr lang="en-US" sz="2400" dirty="0">
                    <a:solidFill>
                      <a:schemeClr val="bg2">
                        <a:lumMod val="25000"/>
                      </a:schemeClr>
                    </a:solidFill>
                  </a:rPr>
                  <a:t> for different solutions</a:t>
                </a:r>
              </a:p>
              <a:p>
                <a:pPr marL="342900" indent="-342900" eaLnBrk="1" hangingPunct="1">
                  <a:spcBef>
                    <a:spcPts val="0"/>
                  </a:spcBef>
                  <a:spcAft>
                    <a:spcPts val="600"/>
                  </a:spcAft>
                  <a:buFont typeface="Arial" panose="020B0604020202020204" pitchFamily="34" charset="0"/>
                  <a:buChar char="•"/>
                </a:pPr>
                <a:r>
                  <a:rPr lang="en-US" sz="2400" b="1" dirty="0">
                    <a:solidFill>
                      <a:schemeClr val="bg2">
                        <a:lumMod val="25000"/>
                      </a:schemeClr>
                    </a:solidFill>
                  </a:rPr>
                  <a:t>For an OPM with </a:t>
                </a:r>
                <a14:m>
                  <m:oMath xmlns:m="http://schemas.openxmlformats.org/officeDocument/2006/math">
                    <m:r>
                      <a:rPr lang="en-US" altLang="zh-CN" sz="2400" b="1" i="1">
                        <a:solidFill>
                          <a:schemeClr val="bg2">
                            <a:lumMod val="25000"/>
                          </a:schemeClr>
                        </a:solidFill>
                        <a:latin typeface="Cambria Math" panose="02040503050406030204" pitchFamily="18" charset="0"/>
                      </a:rPr>
                      <m:t>𝑸</m:t>
                    </m:r>
                  </m:oMath>
                </a14:m>
                <a:r>
                  <a:rPr lang="en-US" sz="2400" b="1" dirty="0">
                    <a:solidFill>
                      <a:schemeClr val="bg2">
                        <a:lumMod val="25000"/>
                      </a:schemeClr>
                    </a:solidFill>
                  </a:rPr>
                  <a:t>=159, </a:t>
                </a:r>
                <a14:m>
                  <m:oMath xmlns:m="http://schemas.openxmlformats.org/officeDocument/2006/math">
                    <m:r>
                      <a:rPr lang="en-US" altLang="zh-CN" sz="2400" b="1" i="1">
                        <a:solidFill>
                          <a:schemeClr val="bg2">
                            <a:lumMod val="25000"/>
                          </a:schemeClr>
                        </a:solidFill>
                        <a:latin typeface="Cambria Math" panose="02040503050406030204" pitchFamily="18" charset="0"/>
                      </a:rPr>
                      <m:t>𝑾</m:t>
                    </m:r>
                  </m:oMath>
                </a14:m>
                <a:r>
                  <a:rPr lang="en-US" sz="2400" b="1" dirty="0">
                    <a:solidFill>
                      <a:schemeClr val="bg2">
                        <a:lumMod val="25000"/>
                      </a:schemeClr>
                    </a:solidFill>
                  </a:rPr>
                  <a:t>=11</a:t>
                </a:r>
              </a:p>
              <a:p>
                <a:pPr marL="800100" lvl="1" indent="-342900" eaLnBrk="1" hangingPunct="1">
                  <a:spcBef>
                    <a:spcPts val="0"/>
                  </a:spcBef>
                  <a:spcAft>
                    <a:spcPts val="600"/>
                  </a:spcAft>
                  <a:buFont typeface="Arial" panose="020B0604020202020204" pitchFamily="34" charset="0"/>
                  <a:buChar char="•"/>
                </a:pPr>
                <a:r>
                  <a:rPr lang="en-US" sz="2400" b="1" dirty="0">
                    <a:solidFill>
                      <a:srgbClr val="00B050"/>
                    </a:solidFill>
                  </a:rPr>
                  <a:t>&lt; 0.2% </a:t>
                </a:r>
                <a:r>
                  <a:rPr lang="en-US" sz="2400" dirty="0">
                    <a:solidFill>
                      <a:schemeClr val="bg2">
                        <a:lumMod val="25000"/>
                      </a:schemeClr>
                    </a:solidFill>
                  </a:rPr>
                  <a:t>area overhead of Neoverse N1 </a:t>
                </a:r>
              </a:p>
              <a:p>
                <a:pPr marL="800100" lvl="1" indent="-342900" eaLnBrk="1" hangingPunct="1">
                  <a:spcBef>
                    <a:spcPts val="0"/>
                  </a:spcBef>
                  <a:spcAft>
                    <a:spcPts val="600"/>
                  </a:spcAft>
                  <a:buFont typeface="Arial" panose="020B0604020202020204" pitchFamily="34" charset="0"/>
                  <a:buChar char="•"/>
                </a:pPr>
                <a:r>
                  <a:rPr lang="en-US" sz="2400" b="1" dirty="0">
                    <a:solidFill>
                      <a:srgbClr val="00B050"/>
                    </a:solidFill>
                  </a:rPr>
                  <a:t>&lt; 10% </a:t>
                </a:r>
                <a:r>
                  <a:rPr lang="en-US" sz="2400" dirty="0">
                    <a:solidFill>
                      <a:schemeClr val="bg2">
                        <a:lumMod val="25000"/>
                      </a:schemeClr>
                    </a:solidFill>
                  </a:rPr>
                  <a:t>in the error </a:t>
                </a:r>
              </a:p>
            </p:txBody>
          </p:sp>
        </mc:Choice>
        <mc:Fallback xmlns="">
          <p:sp>
            <p:nvSpPr>
              <p:cNvPr id="20" name="TextBox 19">
                <a:extLst>
                  <a:ext uri="{FF2B5EF4-FFF2-40B4-BE49-F238E27FC236}">
                    <a16:creationId xmlns:a16="http://schemas.microsoft.com/office/drawing/2014/main" id="{13533994-7F3E-1444-AF40-2DA3C7DF9F4A}"/>
                  </a:ext>
                </a:extLst>
              </p:cNvPr>
              <p:cNvSpPr txBox="1">
                <a:spLocks noRot="1" noChangeAspect="1" noMove="1" noResize="1" noEditPoints="1" noAdjustHandles="1" noChangeArrowheads="1" noChangeShapeType="1" noTextEdit="1"/>
              </p:cNvSpPr>
              <p:nvPr/>
            </p:nvSpPr>
            <p:spPr>
              <a:xfrm>
                <a:off x="5999594" y="1717357"/>
                <a:ext cx="6038545" cy="3493264"/>
              </a:xfrm>
              <a:prstGeom prst="rect">
                <a:avLst/>
              </a:prstGeom>
              <a:blipFill>
                <a:blip r:embed="rId3"/>
                <a:stretch>
                  <a:fillRect l="-2935" t="-2899" b="-3986"/>
                </a:stretch>
              </a:blipFill>
            </p:spPr>
            <p:txBody>
              <a:bodyPr/>
              <a:lstStyle/>
              <a:p>
                <a:r>
                  <a:rPr lang="en-CN">
                    <a:noFill/>
                  </a:rPr>
                  <a:t> </a:t>
                </a:r>
              </a:p>
            </p:txBody>
          </p:sp>
        </mc:Fallback>
      </mc:AlternateContent>
      <p:pic>
        <p:nvPicPr>
          <p:cNvPr id="21" name="Picture 20" descr="Chart, surface chart&#10;&#10;Description automatically generated">
            <a:extLst>
              <a:ext uri="{FF2B5EF4-FFF2-40B4-BE49-F238E27FC236}">
                <a16:creationId xmlns:a16="http://schemas.microsoft.com/office/drawing/2014/main" id="{27A4693F-01EC-5B4D-AA01-D8DE477D2FE3}"/>
              </a:ext>
            </a:extLst>
          </p:cNvPr>
          <p:cNvPicPr>
            <a:picLocks noChangeAspect="1"/>
          </p:cNvPicPr>
          <p:nvPr/>
        </p:nvPicPr>
        <p:blipFill rotWithShape="1">
          <a:blip r:embed="rId4"/>
          <a:srcRect l="19449" t="8128" r="18786" b="2194"/>
          <a:stretch/>
        </p:blipFill>
        <p:spPr>
          <a:xfrm>
            <a:off x="530419" y="1349889"/>
            <a:ext cx="4538790" cy="42408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C0096CF-9C77-E84C-B614-985C18555B40}"/>
                  </a:ext>
                </a:extLst>
              </p:cNvPr>
              <p:cNvSpPr txBox="1"/>
              <p:nvPr/>
            </p:nvSpPr>
            <p:spPr>
              <a:xfrm rot="18808746">
                <a:off x="3480817" y="4861737"/>
                <a:ext cx="1705339" cy="369332"/>
              </a:xfrm>
              <a:prstGeom prst="rect">
                <a:avLst/>
              </a:prstGeom>
              <a:noFill/>
            </p:spPr>
            <p:txBody>
              <a:bodyPr wrap="none" rtlCol="0">
                <a:spAutoFit/>
              </a:bodyPr>
              <a:lstStyle/>
              <a:p>
                <a:r>
                  <a:rPr lang="en-US">
                    <a:solidFill>
                      <a:schemeClr val="tx1"/>
                    </a:solidFill>
                  </a:rPr>
                  <a:t>Num of Bits (</a:t>
                </a:r>
                <a14:m>
                  <m:oMath xmlns:m="http://schemas.openxmlformats.org/officeDocument/2006/math">
                    <m:r>
                      <a:rPr lang="en-US" b="0" i="1" smtClean="0">
                        <a:solidFill>
                          <a:schemeClr val="tx1"/>
                        </a:solidFill>
                        <a:latin typeface="Cambria Math" panose="02040503050406030204" pitchFamily="18" charset="0"/>
                      </a:rPr>
                      <m:t>𝑊</m:t>
                    </m:r>
                  </m:oMath>
                </a14:m>
                <a:r>
                  <a:rPr lang="en-US">
                    <a:solidFill>
                      <a:schemeClr val="tx1"/>
                    </a:solidFill>
                  </a:rPr>
                  <a:t>)</a:t>
                </a:r>
              </a:p>
            </p:txBody>
          </p:sp>
        </mc:Choice>
        <mc:Fallback xmlns="">
          <p:sp>
            <p:nvSpPr>
              <p:cNvPr id="22" name="TextBox 21">
                <a:extLst>
                  <a:ext uri="{FF2B5EF4-FFF2-40B4-BE49-F238E27FC236}">
                    <a16:creationId xmlns:a16="http://schemas.microsoft.com/office/drawing/2014/main" id="{3C0096CF-9C77-E84C-B614-985C18555B40}"/>
                  </a:ext>
                </a:extLst>
              </p:cNvPr>
              <p:cNvSpPr txBox="1">
                <a:spLocks noRot="1" noChangeAspect="1" noMove="1" noResize="1" noEditPoints="1" noAdjustHandles="1" noChangeArrowheads="1" noChangeShapeType="1" noTextEdit="1"/>
              </p:cNvSpPr>
              <p:nvPr/>
            </p:nvSpPr>
            <p:spPr>
              <a:xfrm rot="18808746">
                <a:off x="3480817" y="4861737"/>
                <a:ext cx="1705339" cy="369332"/>
              </a:xfrm>
              <a:prstGeom prst="rect">
                <a:avLst/>
              </a:prstGeom>
              <a:blipFill>
                <a:blip r:embed="rId5"/>
                <a:stretch>
                  <a:fillRect l="-3478" t="-2521" r="-6087" b="-67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498DAE-0FD6-454C-88EF-62E014137ADF}"/>
                  </a:ext>
                </a:extLst>
              </p:cNvPr>
              <p:cNvSpPr txBox="1"/>
              <p:nvPr/>
            </p:nvSpPr>
            <p:spPr>
              <a:xfrm rot="1167019">
                <a:off x="196892" y="5120733"/>
                <a:ext cx="2599045" cy="369332"/>
              </a:xfrm>
              <a:prstGeom prst="rect">
                <a:avLst/>
              </a:prstGeom>
              <a:noFill/>
            </p:spPr>
            <p:txBody>
              <a:bodyPr wrap="none" rtlCol="0">
                <a:spAutoFit/>
              </a:bodyPr>
              <a:lstStyle/>
              <a:p>
                <a:r>
                  <a:rPr lang="en-US"/>
                  <a:t>Num of Power Proxies (</a:t>
                </a:r>
                <a14:m>
                  <m:oMath xmlns:m="http://schemas.openxmlformats.org/officeDocument/2006/math">
                    <m:r>
                      <m:rPr>
                        <m:sty m:val="p"/>
                      </m:rPr>
                      <a:rPr lang="en-US" b="0" i="0" smtClean="0">
                        <a:latin typeface="Cambria Math" panose="02040503050406030204" pitchFamily="18" charset="0"/>
                      </a:rPr>
                      <m:t>Q</m:t>
                    </m:r>
                  </m:oMath>
                </a14:m>
                <a:r>
                  <a:rPr lang="en-US"/>
                  <a:t>)</a:t>
                </a:r>
              </a:p>
            </p:txBody>
          </p:sp>
        </mc:Choice>
        <mc:Fallback xmlns="">
          <p:sp>
            <p:nvSpPr>
              <p:cNvPr id="23" name="TextBox 22">
                <a:extLst>
                  <a:ext uri="{FF2B5EF4-FFF2-40B4-BE49-F238E27FC236}">
                    <a16:creationId xmlns:a16="http://schemas.microsoft.com/office/drawing/2014/main" id="{67498DAE-0FD6-454C-88EF-62E014137ADF}"/>
                  </a:ext>
                </a:extLst>
              </p:cNvPr>
              <p:cNvSpPr txBox="1">
                <a:spLocks noRot="1" noChangeAspect="1" noMove="1" noResize="1" noEditPoints="1" noAdjustHandles="1" noChangeArrowheads="1" noChangeShapeType="1" noTextEdit="1"/>
              </p:cNvSpPr>
              <p:nvPr/>
            </p:nvSpPr>
            <p:spPr>
              <a:xfrm rot="1167019">
                <a:off x="196892" y="5120733"/>
                <a:ext cx="2599045" cy="369332"/>
              </a:xfrm>
              <a:prstGeom prst="rect">
                <a:avLst/>
              </a:prstGeom>
              <a:blipFill>
                <a:blip r:embed="rId6"/>
                <a:stretch>
                  <a:fillRect l="-2941" t="-3093" r="-980" b="-8247"/>
                </a:stretch>
              </a:blipFill>
            </p:spPr>
            <p:txBody>
              <a:bodyPr/>
              <a:lstStyle/>
              <a:p>
                <a:r>
                  <a:rPr lang="en-CN">
                    <a:noFill/>
                  </a:rPr>
                  <a:t> </a:t>
                </a:r>
              </a:p>
            </p:txBody>
          </p:sp>
        </mc:Fallback>
      </mc:AlternateContent>
      <p:sp>
        <p:nvSpPr>
          <p:cNvPr id="25" name="Arrow: Right 2">
            <a:extLst>
              <a:ext uri="{FF2B5EF4-FFF2-40B4-BE49-F238E27FC236}">
                <a16:creationId xmlns:a16="http://schemas.microsoft.com/office/drawing/2014/main" id="{F5624ED1-84E1-804B-84CA-2202F615C0EF}"/>
              </a:ext>
            </a:extLst>
          </p:cNvPr>
          <p:cNvSpPr/>
          <p:nvPr/>
        </p:nvSpPr>
        <p:spPr>
          <a:xfrm rot="11793238">
            <a:off x="3532613" y="4415534"/>
            <a:ext cx="609600" cy="313508"/>
          </a:xfrm>
          <a:prstGeom prst="rightArrow">
            <a:avLst/>
          </a:prstGeom>
          <a:solidFill>
            <a:schemeClr val="accent1"/>
          </a:solidFill>
          <a:ln>
            <a:noFill/>
          </a:ln>
          <a:scene3d>
            <a:camera prst="orthographicFront"/>
            <a:lightRig rig="threePt" dir="t"/>
          </a:scene3d>
          <a:sp3d prstMaterial="matte">
            <a:bevelT w="165100" prst="coolSlan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reflection blurRad="6350" stA="60000" endA="900" endPos="58000" dir="5400000" sy="-100000" algn="bl" rotWithShape="0"/>
              </a:effectLst>
            </a:endParaRPr>
          </a:p>
        </p:txBody>
      </p:sp>
      <p:sp>
        <p:nvSpPr>
          <p:cNvPr id="26" name="Freeform 25">
            <a:extLst>
              <a:ext uri="{FF2B5EF4-FFF2-40B4-BE49-F238E27FC236}">
                <a16:creationId xmlns:a16="http://schemas.microsoft.com/office/drawing/2014/main" id="{A85F3E6D-EA33-6C4B-8EB4-04260C983246}"/>
              </a:ext>
            </a:extLst>
          </p:cNvPr>
          <p:cNvSpPr/>
          <p:nvPr/>
        </p:nvSpPr>
        <p:spPr>
          <a:xfrm>
            <a:off x="1029440" y="3409539"/>
            <a:ext cx="2583543" cy="1174338"/>
          </a:xfrm>
          <a:custGeom>
            <a:avLst/>
            <a:gdLst>
              <a:gd name="connsiteX0" fmla="*/ 304800 w 2583543"/>
              <a:gd name="connsiteY0" fmla="*/ 0 h 1146629"/>
              <a:gd name="connsiteX1" fmla="*/ 1291771 w 2583543"/>
              <a:gd name="connsiteY1" fmla="*/ 537029 h 1146629"/>
              <a:gd name="connsiteX2" fmla="*/ 1727200 w 2583543"/>
              <a:gd name="connsiteY2" fmla="*/ 682172 h 1146629"/>
              <a:gd name="connsiteX3" fmla="*/ 2162628 w 2583543"/>
              <a:gd name="connsiteY3" fmla="*/ 798286 h 1146629"/>
              <a:gd name="connsiteX4" fmla="*/ 2583543 w 2583543"/>
              <a:gd name="connsiteY4" fmla="*/ 899886 h 1146629"/>
              <a:gd name="connsiteX5" fmla="*/ 2249714 w 2583543"/>
              <a:gd name="connsiteY5" fmla="*/ 1146629 h 1146629"/>
              <a:gd name="connsiteX6" fmla="*/ 1828800 w 2583543"/>
              <a:gd name="connsiteY6" fmla="*/ 1045029 h 1146629"/>
              <a:gd name="connsiteX7" fmla="*/ 1480457 w 2583543"/>
              <a:gd name="connsiteY7" fmla="*/ 943429 h 1146629"/>
              <a:gd name="connsiteX8" fmla="*/ 1074057 w 2583543"/>
              <a:gd name="connsiteY8" fmla="*/ 783772 h 1146629"/>
              <a:gd name="connsiteX9" fmla="*/ 0 w 2583543"/>
              <a:gd name="connsiteY9" fmla="*/ 217714 h 1146629"/>
              <a:gd name="connsiteX10" fmla="*/ 304800 w 2583543"/>
              <a:gd name="connsiteY10" fmla="*/ 0 h 1146629"/>
              <a:gd name="connsiteX0" fmla="*/ 304800 w 2583543"/>
              <a:gd name="connsiteY0" fmla="*/ 0 h 1174338"/>
              <a:gd name="connsiteX1" fmla="*/ 1291771 w 2583543"/>
              <a:gd name="connsiteY1" fmla="*/ 537029 h 1174338"/>
              <a:gd name="connsiteX2" fmla="*/ 1727200 w 2583543"/>
              <a:gd name="connsiteY2" fmla="*/ 682172 h 1174338"/>
              <a:gd name="connsiteX3" fmla="*/ 2162628 w 2583543"/>
              <a:gd name="connsiteY3" fmla="*/ 798286 h 1174338"/>
              <a:gd name="connsiteX4" fmla="*/ 2583543 w 2583543"/>
              <a:gd name="connsiteY4" fmla="*/ 899886 h 1174338"/>
              <a:gd name="connsiteX5" fmla="*/ 2310674 w 2583543"/>
              <a:gd name="connsiteY5" fmla="*/ 1174338 h 1174338"/>
              <a:gd name="connsiteX6" fmla="*/ 1828800 w 2583543"/>
              <a:gd name="connsiteY6" fmla="*/ 1045029 h 1174338"/>
              <a:gd name="connsiteX7" fmla="*/ 1480457 w 2583543"/>
              <a:gd name="connsiteY7" fmla="*/ 943429 h 1174338"/>
              <a:gd name="connsiteX8" fmla="*/ 1074057 w 2583543"/>
              <a:gd name="connsiteY8" fmla="*/ 783772 h 1174338"/>
              <a:gd name="connsiteX9" fmla="*/ 0 w 2583543"/>
              <a:gd name="connsiteY9" fmla="*/ 217714 h 1174338"/>
              <a:gd name="connsiteX10" fmla="*/ 304800 w 2583543"/>
              <a:gd name="connsiteY10" fmla="*/ 0 h 117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3543" h="1174338">
                <a:moveTo>
                  <a:pt x="304800" y="0"/>
                </a:moveTo>
                <a:lnTo>
                  <a:pt x="1291771" y="537029"/>
                </a:lnTo>
                <a:lnTo>
                  <a:pt x="1727200" y="682172"/>
                </a:lnTo>
                <a:lnTo>
                  <a:pt x="2162628" y="798286"/>
                </a:lnTo>
                <a:lnTo>
                  <a:pt x="2583543" y="899886"/>
                </a:lnTo>
                <a:lnTo>
                  <a:pt x="2310674" y="1174338"/>
                </a:lnTo>
                <a:lnTo>
                  <a:pt x="1828800" y="1045029"/>
                </a:lnTo>
                <a:lnTo>
                  <a:pt x="1480457" y="943429"/>
                </a:lnTo>
                <a:lnTo>
                  <a:pt x="1074057" y="783772"/>
                </a:lnTo>
                <a:lnTo>
                  <a:pt x="0" y="217714"/>
                </a:lnTo>
                <a:lnTo>
                  <a:pt x="304800" y="0"/>
                </a:lnTo>
                <a:close/>
              </a:path>
            </a:pathLst>
          </a:custGeom>
          <a:solidFill>
            <a:schemeClr val="accent1">
              <a:alpha val="7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Cross 26">
            <a:extLst>
              <a:ext uri="{FF2B5EF4-FFF2-40B4-BE49-F238E27FC236}">
                <a16:creationId xmlns:a16="http://schemas.microsoft.com/office/drawing/2014/main" id="{70D57F8B-303A-AA47-BAAA-B7BE46595E0D}"/>
              </a:ext>
            </a:extLst>
          </p:cNvPr>
          <p:cNvSpPr>
            <a:spLocks noChangeAspect="1"/>
          </p:cNvSpPr>
          <p:nvPr/>
        </p:nvSpPr>
        <p:spPr>
          <a:xfrm rot="2464899">
            <a:off x="1732422" y="3744318"/>
            <a:ext cx="278361" cy="278361"/>
          </a:xfrm>
          <a:prstGeom prst="plus">
            <a:avLst>
              <a:gd name="adj" fmla="val 38149"/>
            </a:avLst>
          </a:prstGeom>
          <a:solidFill>
            <a:schemeClr val="tx1"/>
          </a:solidFill>
          <a:ln>
            <a:solidFill>
              <a:schemeClr val="tx1"/>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Arrow: Right 2">
            <a:extLst>
              <a:ext uri="{FF2B5EF4-FFF2-40B4-BE49-F238E27FC236}">
                <a16:creationId xmlns:a16="http://schemas.microsoft.com/office/drawing/2014/main" id="{659FE236-7CA3-7147-9A1F-AC20A996D9AB}"/>
              </a:ext>
            </a:extLst>
          </p:cNvPr>
          <p:cNvSpPr/>
          <p:nvPr/>
        </p:nvSpPr>
        <p:spPr>
          <a:xfrm rot="19477959">
            <a:off x="1031148" y="4173160"/>
            <a:ext cx="609600" cy="313508"/>
          </a:xfrm>
          <a:prstGeom prst="rightArrow">
            <a:avLst/>
          </a:prstGeom>
          <a:solidFill>
            <a:schemeClr val="accent1"/>
          </a:solidFill>
          <a:ln>
            <a:noFill/>
          </a:ln>
          <a:scene3d>
            <a:camera prst="orthographicFront"/>
            <a:lightRig rig="threePt" dir="t"/>
          </a:scene3d>
          <a:sp3d prstMaterial="matte">
            <a:bevelT w="165100" prst="coolSlan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reflection blurRad="6350" stA="60000" endA="900" endPos="58000" dir="5400000" sy="-100000" algn="bl" rotWithShape="0"/>
              </a:effectLst>
            </a:endParaRPr>
          </a:p>
        </p:txBody>
      </p:sp>
      <p:sp>
        <p:nvSpPr>
          <p:cNvPr id="29" name="TextBox 28">
            <a:extLst>
              <a:ext uri="{FF2B5EF4-FFF2-40B4-BE49-F238E27FC236}">
                <a16:creationId xmlns:a16="http://schemas.microsoft.com/office/drawing/2014/main" id="{FB1DF339-332D-3B43-AFDC-0B8305B68D6A}"/>
              </a:ext>
            </a:extLst>
          </p:cNvPr>
          <p:cNvSpPr txBox="1"/>
          <p:nvPr/>
        </p:nvSpPr>
        <p:spPr>
          <a:xfrm>
            <a:off x="262356" y="2524414"/>
            <a:ext cx="1412875"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CN" sz="2100" kern="1200">
                <a:solidFill>
                  <a:schemeClr val="accent1"/>
                </a:solidFill>
                <a:latin typeface="+mn-lt"/>
                <a:ea typeface="+mn-ea"/>
                <a:cs typeface="+mn-cs"/>
              </a:rPr>
              <a:t>One OPM solution</a:t>
            </a:r>
          </a:p>
        </p:txBody>
      </p:sp>
      <p:cxnSp>
        <p:nvCxnSpPr>
          <p:cNvPr id="30" name="Straight Arrow Connector 29">
            <a:extLst>
              <a:ext uri="{FF2B5EF4-FFF2-40B4-BE49-F238E27FC236}">
                <a16:creationId xmlns:a16="http://schemas.microsoft.com/office/drawing/2014/main" id="{AF8510EF-D2D1-A94C-B1E9-238247425348}"/>
              </a:ext>
            </a:extLst>
          </p:cNvPr>
          <p:cNvCxnSpPr>
            <a:cxnSpLocks/>
          </p:cNvCxnSpPr>
          <p:nvPr/>
        </p:nvCxnSpPr>
        <p:spPr>
          <a:xfrm>
            <a:off x="1496414" y="2853987"/>
            <a:ext cx="316255" cy="85355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7C15E12-618F-284D-AF65-237056C6081A}"/>
              </a:ext>
            </a:extLst>
          </p:cNvPr>
          <p:cNvGrpSpPr/>
          <p:nvPr/>
        </p:nvGrpSpPr>
        <p:grpSpPr>
          <a:xfrm>
            <a:off x="121593" y="5876854"/>
            <a:ext cx="5759868" cy="717578"/>
            <a:chOff x="121593" y="5876854"/>
            <a:chExt cx="5759868" cy="717578"/>
          </a:xfrm>
        </p:grpSpPr>
        <p:sp>
          <p:nvSpPr>
            <p:cNvPr id="33" name="TextBox 32">
              <a:extLst>
                <a:ext uri="{FF2B5EF4-FFF2-40B4-BE49-F238E27FC236}">
                  <a16:creationId xmlns:a16="http://schemas.microsoft.com/office/drawing/2014/main" id="{AACE8EF6-D07F-A148-B8C8-D6A70E71EF06}"/>
                </a:ext>
              </a:extLst>
            </p:cNvPr>
            <p:cNvSpPr txBox="1"/>
            <p:nvPr/>
          </p:nvSpPr>
          <p:spPr>
            <a:xfrm>
              <a:off x="2328931" y="6255878"/>
              <a:ext cx="3347391" cy="338554"/>
            </a:xfrm>
            <a:prstGeom prst="rect">
              <a:avLst/>
            </a:prstGeom>
            <a:noFill/>
          </p:spPr>
          <p:txBody>
            <a:bodyPr wrap="none" rtlCol="0">
              <a:spAutoFit/>
            </a:bodyPr>
            <a:lstStyle/>
            <a:p>
              <a:r>
                <a:rPr lang="en-US" sz="1600"/>
                <a:t>0.1%          0.2%           0.3%           0.4%</a:t>
              </a:r>
            </a:p>
          </p:txBody>
        </p:sp>
        <p:cxnSp>
          <p:nvCxnSpPr>
            <p:cNvPr id="34" name="Straight Connector 33">
              <a:extLst>
                <a:ext uri="{FF2B5EF4-FFF2-40B4-BE49-F238E27FC236}">
                  <a16:creationId xmlns:a16="http://schemas.microsoft.com/office/drawing/2014/main" id="{466D8946-A381-DA4E-9D44-BE552256A8FA}"/>
                </a:ext>
              </a:extLst>
            </p:cNvPr>
            <p:cNvCxnSpPr>
              <a:cxnSpLocks/>
            </p:cNvCxnSpPr>
            <p:nvPr/>
          </p:nvCxnSpPr>
          <p:spPr>
            <a:xfrm>
              <a:off x="2534660" y="6246828"/>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E17C35-AC6E-C345-B1E3-F3DD9E0488FD}"/>
                </a:ext>
              </a:extLst>
            </p:cNvPr>
            <p:cNvCxnSpPr>
              <a:cxnSpLocks/>
            </p:cNvCxnSpPr>
            <p:nvPr/>
          </p:nvCxnSpPr>
          <p:spPr>
            <a:xfrm>
              <a:off x="3431138" y="6246829"/>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79E852-41A6-B340-824A-F21F37C03347}"/>
                </a:ext>
              </a:extLst>
            </p:cNvPr>
            <p:cNvCxnSpPr>
              <a:cxnSpLocks/>
            </p:cNvCxnSpPr>
            <p:nvPr/>
          </p:nvCxnSpPr>
          <p:spPr>
            <a:xfrm>
              <a:off x="4327607" y="6246825"/>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2570EF-2534-F442-B057-A2746609629D}"/>
                </a:ext>
              </a:extLst>
            </p:cNvPr>
            <p:cNvSpPr txBox="1"/>
            <p:nvPr/>
          </p:nvSpPr>
          <p:spPr>
            <a:xfrm>
              <a:off x="121593" y="5876854"/>
              <a:ext cx="2090478" cy="646331"/>
            </a:xfrm>
            <a:prstGeom prst="rect">
              <a:avLst/>
            </a:prstGeom>
            <a:solidFill>
              <a:schemeClr val="bg1"/>
            </a:solidFill>
          </p:spPr>
          <p:txBody>
            <a:bodyPr wrap="square" rtlCol="0">
              <a:spAutoFit/>
            </a:bodyPr>
            <a:lstStyle/>
            <a:p>
              <a:pPr algn="ctr"/>
              <a:r>
                <a:rPr lang="en-US"/>
                <a:t>OPM Gate Area Overhead:</a:t>
              </a:r>
            </a:p>
          </p:txBody>
        </p:sp>
        <p:cxnSp>
          <p:nvCxnSpPr>
            <p:cNvPr id="38" name="Straight Connector 37">
              <a:extLst>
                <a:ext uri="{FF2B5EF4-FFF2-40B4-BE49-F238E27FC236}">
                  <a16:creationId xmlns:a16="http://schemas.microsoft.com/office/drawing/2014/main" id="{8476B328-9BB6-A548-8F17-CBCFFCD95FBC}"/>
                </a:ext>
              </a:extLst>
            </p:cNvPr>
            <p:cNvCxnSpPr>
              <a:cxnSpLocks/>
            </p:cNvCxnSpPr>
            <p:nvPr/>
          </p:nvCxnSpPr>
          <p:spPr>
            <a:xfrm>
              <a:off x="5217429" y="6251744"/>
              <a:ext cx="0" cy="45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descr="Chart&#10;&#10;Description automatically generated">
              <a:extLst>
                <a:ext uri="{FF2B5EF4-FFF2-40B4-BE49-F238E27FC236}">
                  <a16:creationId xmlns:a16="http://schemas.microsoft.com/office/drawing/2014/main" id="{0CF5EEA7-E875-7E48-ACE4-C338875CDEAD}"/>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rot="5400000">
              <a:off x="3866996" y="4260302"/>
              <a:ext cx="242679" cy="3786251"/>
            </a:xfrm>
            <a:prstGeom prst="rect">
              <a:avLst/>
            </a:prstGeom>
          </p:spPr>
        </p:pic>
      </p:grpSp>
      <p:sp>
        <p:nvSpPr>
          <p:cNvPr id="39" name="TextBox 38">
            <a:extLst>
              <a:ext uri="{FF2B5EF4-FFF2-40B4-BE49-F238E27FC236}">
                <a16:creationId xmlns:a16="http://schemas.microsoft.com/office/drawing/2014/main" id="{FB04009F-B7FB-F543-A6E2-F2B556D9918F}"/>
              </a:ext>
            </a:extLst>
          </p:cNvPr>
          <p:cNvSpPr txBox="1"/>
          <p:nvPr/>
        </p:nvSpPr>
        <p:spPr>
          <a:xfrm rot="5400000">
            <a:off x="3910389" y="3106768"/>
            <a:ext cx="2722797" cy="369332"/>
          </a:xfrm>
          <a:prstGeom prst="rect">
            <a:avLst/>
          </a:prstGeom>
          <a:noFill/>
        </p:spPr>
        <p:txBody>
          <a:bodyPr wrap="none" rtlCol="0">
            <a:spAutoFit/>
          </a:bodyPr>
          <a:lstStyle/>
          <a:p>
            <a:r>
              <a:rPr lang="en-US" b="1"/>
              <a:t>Error</a:t>
            </a:r>
            <a:r>
              <a:rPr lang="en-US"/>
              <a:t> Measured on HW (%)</a:t>
            </a:r>
          </a:p>
        </p:txBody>
      </p:sp>
    </p:spTree>
    <p:extLst>
      <p:ext uri="{BB962C8B-B14F-4D97-AF65-F5344CB8AC3E}">
        <p14:creationId xmlns:p14="http://schemas.microsoft.com/office/powerpoint/2010/main" val="62407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F6309F-9080-7F45-8904-1367C793B112}"/>
              </a:ext>
            </a:extLst>
          </p:cNvPr>
          <p:cNvSpPr/>
          <p:nvPr/>
        </p:nvSpPr>
        <p:spPr>
          <a:xfrm>
            <a:off x="0" y="5297082"/>
            <a:ext cx="12192000" cy="15609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4000" b="1" dirty="0"/>
              <a:t>Identify power contributors for designers!</a:t>
            </a:r>
            <a:endParaRPr lang="en-CN" sz="4000"/>
          </a:p>
        </p:txBody>
      </p:sp>
      <p:sp>
        <p:nvSpPr>
          <p:cNvPr id="2" name="Title 1">
            <a:extLst>
              <a:ext uri="{FF2B5EF4-FFF2-40B4-BE49-F238E27FC236}">
                <a16:creationId xmlns:a16="http://schemas.microsoft.com/office/drawing/2014/main" id="{F07A226A-A8D2-3143-B130-7BBBA7769BE1}"/>
              </a:ext>
            </a:extLst>
          </p:cNvPr>
          <p:cNvSpPr>
            <a:spLocks noGrp="1"/>
          </p:cNvSpPr>
          <p:nvPr>
            <p:ph type="title"/>
          </p:nvPr>
        </p:nvSpPr>
        <p:spPr/>
        <p:txBody>
          <a:bodyPr>
            <a:normAutofit/>
          </a:bodyPr>
          <a:lstStyle/>
          <a:p>
            <a:r>
              <a:rPr lang="en-US" altLang="zh-CN" dirty="0"/>
              <a:t>Potential Application:</a:t>
            </a:r>
            <a:r>
              <a:rPr lang="zh-CN" altLang="en-US"/>
              <a:t> </a:t>
            </a:r>
            <a:r>
              <a:rPr lang="en-GB" altLang="zh-CN" dirty="0"/>
              <a:t>Design-time </a:t>
            </a:r>
            <a:r>
              <a:rPr lang="en-GB" dirty="0"/>
              <a:t>Power Introspection </a:t>
            </a:r>
            <a:endParaRPr lang="en-CN"/>
          </a:p>
        </p:txBody>
      </p:sp>
      <p:sp>
        <p:nvSpPr>
          <p:cNvPr id="4" name="Slide Number Placeholder 3">
            <a:extLst>
              <a:ext uri="{FF2B5EF4-FFF2-40B4-BE49-F238E27FC236}">
                <a16:creationId xmlns:a16="http://schemas.microsoft.com/office/drawing/2014/main" id="{AE8FA523-F5CD-F746-B4AF-25EAA6AB52C4}"/>
              </a:ext>
            </a:extLst>
          </p:cNvPr>
          <p:cNvSpPr>
            <a:spLocks noGrp="1"/>
          </p:cNvSpPr>
          <p:nvPr>
            <p:ph type="sldNum" sz="quarter" idx="10"/>
          </p:nvPr>
        </p:nvSpPr>
        <p:spPr/>
        <p:txBody>
          <a:bodyPr/>
          <a:lstStyle/>
          <a:p>
            <a:fld id="{A559C790-290C-A040-B331-07958D38869F}" type="slidenum">
              <a:rPr lang="en-CN" smtClean="0"/>
              <a:t>48</a:t>
            </a:fld>
            <a:endParaRPr lang="en-CN"/>
          </a:p>
        </p:txBody>
      </p:sp>
      <p:pic>
        <p:nvPicPr>
          <p:cNvPr id="5" name="Picture 4" descr="Chart, pie chart&#10;&#10;Description automatically generated">
            <a:extLst>
              <a:ext uri="{FF2B5EF4-FFF2-40B4-BE49-F238E27FC236}">
                <a16:creationId xmlns:a16="http://schemas.microsoft.com/office/drawing/2014/main" id="{4A37D6E0-A7B7-BF42-B8BE-85E4412C2D1F}"/>
              </a:ext>
            </a:extLst>
          </p:cNvPr>
          <p:cNvPicPr>
            <a:picLocks noChangeAspect="1"/>
          </p:cNvPicPr>
          <p:nvPr/>
        </p:nvPicPr>
        <p:blipFill>
          <a:blip r:embed="rId3"/>
          <a:stretch>
            <a:fillRect/>
          </a:stretch>
        </p:blipFill>
        <p:spPr>
          <a:xfrm>
            <a:off x="1618967" y="1295622"/>
            <a:ext cx="3207316" cy="2539730"/>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B905BC98-F1F4-0B40-92DC-6A7BF0AA63FF}"/>
              </a:ext>
            </a:extLst>
          </p:cNvPr>
          <p:cNvPicPr>
            <a:picLocks noChangeAspect="1"/>
          </p:cNvPicPr>
          <p:nvPr/>
        </p:nvPicPr>
        <p:blipFill>
          <a:blip r:embed="rId4"/>
          <a:stretch>
            <a:fillRect/>
          </a:stretch>
        </p:blipFill>
        <p:spPr>
          <a:xfrm>
            <a:off x="7786967" y="1519388"/>
            <a:ext cx="2901985" cy="1560916"/>
          </a:xfrm>
          <a:prstGeom prst="rect">
            <a:avLst/>
          </a:prstGeom>
        </p:spPr>
      </p:pic>
      <p:sp>
        <p:nvSpPr>
          <p:cNvPr id="8" name="TextBox 7">
            <a:extLst>
              <a:ext uri="{FF2B5EF4-FFF2-40B4-BE49-F238E27FC236}">
                <a16:creationId xmlns:a16="http://schemas.microsoft.com/office/drawing/2014/main" id="{8AAD3CC7-A44C-FD4B-BBFB-C8E69F15D326}"/>
              </a:ext>
            </a:extLst>
          </p:cNvPr>
          <p:cNvSpPr txBox="1"/>
          <p:nvPr/>
        </p:nvSpPr>
        <p:spPr>
          <a:xfrm>
            <a:off x="6699508" y="2970230"/>
            <a:ext cx="3873525" cy="615553"/>
          </a:xfrm>
          <a:prstGeom prst="rect">
            <a:avLst/>
          </a:prstGeom>
          <a:noFill/>
        </p:spPr>
        <p:txBody>
          <a:bodyPr wrap="square" lIns="0" tIns="0" rIns="0" bIns="0" rtlCol="0">
            <a:spAutoFit/>
          </a:bodyPr>
          <a:lstStyle/>
          <a:p>
            <a:pPr marL="0" indent="0" algn="ctr" defTabSz="914400" rtl="0" eaLnBrk="1" latinLnBrk="0" hangingPunct="1">
              <a:spcBef>
                <a:spcPts val="0"/>
              </a:spcBef>
              <a:spcAft>
                <a:spcPts val="600"/>
              </a:spcAft>
              <a:buFont typeface="Arial" panose="020B0604020202020204" pitchFamily="34" charset="0"/>
              <a:buNone/>
            </a:pPr>
            <a:r>
              <a:rPr lang="en-GB" sz="2000" kern="1200" dirty="0">
                <a:solidFill>
                  <a:srgbClr val="333E48"/>
                </a:solidFill>
                <a:latin typeface="+mn-lt"/>
                <a:ea typeface="+mn-ea"/>
                <a:cs typeface="+mn-cs"/>
              </a:rPr>
              <a:t>Trained </a:t>
            </a:r>
            <a:r>
              <a:rPr lang="en-GB" sz="2000" b="1" kern="1200" dirty="0">
                <a:solidFill>
                  <a:srgbClr val="333E48"/>
                </a:solidFill>
                <a:latin typeface="+mn-lt"/>
                <a:ea typeface="+mn-ea"/>
                <a:cs typeface="+mn-cs"/>
              </a:rPr>
              <a:t>only</a:t>
            </a:r>
            <a:r>
              <a:rPr lang="en-GB" sz="2000" kern="1200" dirty="0">
                <a:solidFill>
                  <a:srgbClr val="333E48"/>
                </a:solidFill>
                <a:latin typeface="+mn-lt"/>
                <a:ea typeface="+mn-ea"/>
                <a:cs typeface="+mn-cs"/>
              </a:rPr>
              <a:t> with </a:t>
            </a:r>
            <a:r>
              <a:rPr lang="en-GB" sz="2000" b="1" dirty="0">
                <a:solidFill>
                  <a:srgbClr val="333E48"/>
                </a:solidFill>
                <a:latin typeface="+mn-lt"/>
                <a:ea typeface="+mn-ea"/>
              </a:rPr>
              <a:t>more meaningful</a:t>
            </a:r>
            <a:r>
              <a:rPr lang="en-GB" sz="2000" kern="1200" dirty="0">
                <a:solidFill>
                  <a:srgbClr val="333E48"/>
                </a:solidFill>
                <a:latin typeface="+mn-lt"/>
                <a:ea typeface="+mn-ea"/>
                <a:cs typeface="+mn-cs"/>
              </a:rPr>
              <a:t> </a:t>
            </a:r>
            <a:r>
              <a:rPr lang="en-GB" sz="2000" b="1" kern="1200" dirty="0">
                <a:solidFill>
                  <a:srgbClr val="333E48"/>
                </a:solidFill>
                <a:latin typeface="+mn-lt"/>
                <a:ea typeface="+mn-ea"/>
                <a:cs typeface="+mn-cs"/>
              </a:rPr>
              <a:t>signals</a:t>
            </a:r>
            <a:r>
              <a:rPr lang="en-GB" sz="2000" kern="1200" dirty="0">
                <a:solidFill>
                  <a:srgbClr val="333E48"/>
                </a:solidFill>
                <a:latin typeface="+mn-lt"/>
                <a:ea typeface="+mn-ea"/>
                <a:cs typeface="+mn-cs"/>
              </a:rPr>
              <a:t> as initial </a:t>
            </a:r>
            <a:r>
              <a:rPr lang="en-US" sz="2000" dirty="0">
                <a:solidFill>
                  <a:srgbClr val="333E48"/>
                </a:solidFill>
                <a:latin typeface="+mn-lt"/>
              </a:rPr>
              <a:t>feature candidates</a:t>
            </a:r>
          </a:p>
        </p:txBody>
      </p:sp>
      <p:sp>
        <p:nvSpPr>
          <p:cNvPr id="9" name="Arrow: Right 76">
            <a:extLst>
              <a:ext uri="{FF2B5EF4-FFF2-40B4-BE49-F238E27FC236}">
                <a16:creationId xmlns:a16="http://schemas.microsoft.com/office/drawing/2014/main" id="{519D91AF-F04D-B149-ACB2-E1A758FB48C1}"/>
              </a:ext>
            </a:extLst>
          </p:cNvPr>
          <p:cNvSpPr/>
          <p:nvPr/>
        </p:nvSpPr>
        <p:spPr>
          <a:xfrm>
            <a:off x="5505162" y="2530133"/>
            <a:ext cx="826813" cy="357409"/>
          </a:xfrm>
          <a:prstGeom prst="rightArrow">
            <a:avLst>
              <a:gd name="adj1" fmla="val 50000"/>
              <a:gd name="adj2" fmla="val 715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A3F7207-F0CC-A34A-9563-EE3D7805389B}"/>
              </a:ext>
            </a:extLst>
          </p:cNvPr>
          <p:cNvSpPr txBox="1"/>
          <p:nvPr/>
        </p:nvSpPr>
        <p:spPr>
          <a:xfrm>
            <a:off x="1714352" y="4045846"/>
            <a:ext cx="3207316" cy="738664"/>
          </a:xfrm>
          <a:prstGeom prst="rect">
            <a:avLst/>
          </a:prstGeom>
          <a:noFill/>
        </p:spPr>
        <p:txBody>
          <a:bodyPr wrap="square" lIns="0" tIns="0" rIns="0" bIns="0" rtlCol="0">
            <a:spAutoFit/>
          </a:bodyPr>
          <a:lstStyle/>
          <a:p>
            <a:pPr algn="ctr"/>
            <a:r>
              <a:rPr lang="en-US" sz="2400" dirty="0">
                <a:solidFill>
                  <a:srgbClr val="333E48"/>
                </a:solidFill>
              </a:rPr>
              <a:t>Distribution of power proxies </a:t>
            </a:r>
            <a:r>
              <a:rPr lang="en-US" altLang="zh-CN" sz="2400" dirty="0">
                <a:solidFill>
                  <a:srgbClr val="333E48"/>
                </a:solidFill>
              </a:rPr>
              <a:t>on</a:t>
            </a:r>
            <a:r>
              <a:rPr lang="en-US" sz="2400" dirty="0">
                <a:solidFill>
                  <a:srgbClr val="333E48"/>
                </a:solidFill>
              </a:rPr>
              <a:t> Neoverse N1</a:t>
            </a:r>
          </a:p>
        </p:txBody>
      </p:sp>
      <p:sp>
        <p:nvSpPr>
          <p:cNvPr id="3" name="TextBox 2">
            <a:extLst>
              <a:ext uri="{FF2B5EF4-FFF2-40B4-BE49-F238E27FC236}">
                <a16:creationId xmlns:a16="http://schemas.microsoft.com/office/drawing/2014/main" id="{9F8D5B6E-06C0-FC4E-BD29-A1462DA304C9}"/>
              </a:ext>
            </a:extLst>
          </p:cNvPr>
          <p:cNvSpPr txBox="1"/>
          <p:nvPr/>
        </p:nvSpPr>
        <p:spPr>
          <a:xfrm>
            <a:off x="7001586" y="4205233"/>
            <a:ext cx="2962093" cy="461665"/>
          </a:xfrm>
          <a:prstGeom prst="rect">
            <a:avLst/>
          </a:prstGeom>
          <a:noFill/>
        </p:spPr>
        <p:txBody>
          <a:bodyPr wrap="none" rtlCol="0">
            <a:spAutoFit/>
          </a:bodyPr>
          <a:lstStyle/>
          <a:p>
            <a:r>
              <a:rPr lang="en-US" sz="2400" dirty="0">
                <a:solidFill>
                  <a:srgbClr val="333E48"/>
                </a:solidFill>
              </a:rPr>
              <a:t>Better </a:t>
            </a:r>
            <a:r>
              <a:rPr lang="en-US" sz="2400" b="1" dirty="0">
                <a:solidFill>
                  <a:srgbClr val="333E48"/>
                </a:solidFill>
              </a:rPr>
              <a:t>interpretability</a:t>
            </a:r>
            <a:endParaRPr lang="en-GB" sz="2400" dirty="0">
              <a:solidFill>
                <a:srgbClr val="333E48"/>
              </a:solidFill>
            </a:endParaRPr>
          </a:p>
        </p:txBody>
      </p:sp>
    </p:spTree>
    <p:extLst>
      <p:ext uri="{BB962C8B-B14F-4D97-AF65-F5344CB8AC3E}">
        <p14:creationId xmlns:p14="http://schemas.microsoft.com/office/powerpoint/2010/main" val="5512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9"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E000139-D54F-CB4B-95E6-C16897FBBB78}"/>
                  </a:ext>
                </a:extLst>
              </p:cNvPr>
              <p:cNvSpPr/>
              <p:nvPr/>
            </p:nvSpPr>
            <p:spPr>
              <a:xfrm>
                <a:off x="0" y="5278438"/>
                <a:ext cx="12192000" cy="15795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4000" b="1"/>
                  <a:t>Enable CPU-driven Proactive </a:t>
                </a:r>
                <a14:m>
                  <m:oMath xmlns:m="http://schemas.openxmlformats.org/officeDocument/2006/math">
                    <m:r>
                      <a:rPr lang="en-US" altLang="zh-CN" sz="4000" b="1" i="1" smtClean="0">
                        <a:solidFill>
                          <a:schemeClr val="bg1"/>
                        </a:solidFill>
                        <a:latin typeface="Cambria Math" panose="02040503050406030204" pitchFamily="18" charset="0"/>
                      </a:rPr>
                      <m:t>𝒅𝑰</m:t>
                    </m:r>
                    <m:r>
                      <a:rPr lang="en-US" altLang="zh-CN" sz="4000" b="1" i="1" smtClean="0">
                        <a:solidFill>
                          <a:schemeClr val="bg1"/>
                        </a:solidFill>
                        <a:latin typeface="Cambria Math" panose="02040503050406030204" pitchFamily="18" charset="0"/>
                      </a:rPr>
                      <m:t>/</m:t>
                    </m:r>
                    <m:r>
                      <a:rPr lang="en-US" altLang="zh-CN" sz="4000" b="1" i="1" smtClean="0">
                        <a:solidFill>
                          <a:schemeClr val="bg1"/>
                        </a:solidFill>
                        <a:latin typeface="Cambria Math" panose="02040503050406030204" pitchFamily="18" charset="0"/>
                      </a:rPr>
                      <m:t>𝒅𝒕</m:t>
                    </m:r>
                    <m:r>
                      <a:rPr lang="en-US" altLang="zh-CN" sz="4000" b="1" i="1" smtClean="0">
                        <a:solidFill>
                          <a:schemeClr val="bg1"/>
                        </a:solidFill>
                        <a:latin typeface="Cambria Math" panose="02040503050406030204" pitchFamily="18" charset="0"/>
                      </a:rPr>
                      <m:t> </m:t>
                    </m:r>
                  </m:oMath>
                </a14:m>
                <a:r>
                  <a:rPr lang="en-GB" sz="4000" b="1"/>
                  <a:t>Mitigation! </a:t>
                </a:r>
                <a:endParaRPr lang="en-CN" sz="4000" b="1"/>
              </a:p>
            </p:txBody>
          </p:sp>
        </mc:Choice>
        <mc:Fallback xmlns="">
          <p:sp>
            <p:nvSpPr>
              <p:cNvPr id="38" name="Rectangle 37">
                <a:extLst>
                  <a:ext uri="{FF2B5EF4-FFF2-40B4-BE49-F238E27FC236}">
                    <a16:creationId xmlns:a16="http://schemas.microsoft.com/office/drawing/2014/main" id="{1E000139-D54F-CB4B-95E6-C16897FBBB78}"/>
                  </a:ext>
                </a:extLst>
              </p:cNvPr>
              <p:cNvSpPr>
                <a:spLocks noRot="1" noChangeAspect="1" noMove="1" noResize="1" noEditPoints="1" noAdjustHandles="1" noChangeArrowheads="1" noChangeShapeType="1" noTextEdit="1"/>
              </p:cNvSpPr>
              <p:nvPr/>
            </p:nvSpPr>
            <p:spPr>
              <a:xfrm>
                <a:off x="0" y="5278438"/>
                <a:ext cx="12192000" cy="1579562"/>
              </a:xfrm>
              <a:prstGeom prst="rect">
                <a:avLst/>
              </a:prstGeom>
              <a:blipFill>
                <a:blip r:embed="rId3"/>
                <a:stretch>
                  <a:fillRect/>
                </a:stretch>
              </a:blipFill>
              <a:ln>
                <a:noFill/>
              </a:ln>
            </p:spPr>
            <p:txBody>
              <a:bodyPr/>
              <a:lstStyle/>
              <a:p>
                <a:r>
                  <a:rPr lang="en-CN">
                    <a:noFill/>
                  </a:rPr>
                  <a:t> </a:t>
                </a:r>
              </a:p>
            </p:txBody>
          </p:sp>
        </mc:Fallback>
      </mc:AlternateContent>
      <p:sp>
        <p:nvSpPr>
          <p:cNvPr id="2" name="Title 1">
            <a:extLst>
              <a:ext uri="{FF2B5EF4-FFF2-40B4-BE49-F238E27FC236}">
                <a16:creationId xmlns:a16="http://schemas.microsoft.com/office/drawing/2014/main" id="{980104E7-432D-4D48-9065-8E8D75C7CC04}"/>
              </a:ext>
            </a:extLst>
          </p:cNvPr>
          <p:cNvSpPr>
            <a:spLocks noGrp="1"/>
          </p:cNvSpPr>
          <p:nvPr>
            <p:ph type="title"/>
          </p:nvPr>
        </p:nvSpPr>
        <p:spPr/>
        <p:txBody>
          <a:bodyPr>
            <a:normAutofit/>
          </a:bodyPr>
          <a:lstStyle/>
          <a:p>
            <a:r>
              <a:rPr lang="en-US" altLang="zh-CN"/>
              <a:t>Potential Application:</a:t>
            </a:r>
            <a:r>
              <a:rPr lang="zh-CN" altLang="en-US"/>
              <a:t> </a:t>
            </a:r>
            <a:r>
              <a:rPr lang="en-GB" altLang="zh-CN"/>
              <a:t>Runtime</a:t>
            </a:r>
            <a:r>
              <a:rPr lang="en-GB"/>
              <a:t> dI/dt Mitigation </a:t>
            </a:r>
            <a:endParaRPr lang="en-CN"/>
          </a:p>
        </p:txBody>
      </p:sp>
      <p:pic>
        <p:nvPicPr>
          <p:cNvPr id="20" name="Content Placeholder 19" descr="Text&#10;&#10;Description automatically generated">
            <a:extLst>
              <a:ext uri="{FF2B5EF4-FFF2-40B4-BE49-F238E27FC236}">
                <a16:creationId xmlns:a16="http://schemas.microsoft.com/office/drawing/2014/main" id="{910AD103-A192-554B-96E5-F14173C2F0E5}"/>
              </a:ext>
            </a:extLst>
          </p:cNvPr>
          <p:cNvPicPr>
            <a:picLocks noGrp="1" noChangeAspect="1"/>
          </p:cNvPicPr>
          <p:nvPr>
            <p:ph idx="1"/>
          </p:nvPr>
        </p:nvPicPr>
        <p:blipFill rotWithShape="1">
          <a:blip r:embed="rId4"/>
          <a:srcRect l="3935" b="5336"/>
          <a:stretch/>
        </p:blipFill>
        <p:spPr>
          <a:xfrm>
            <a:off x="2782894" y="1243245"/>
            <a:ext cx="6003142" cy="3452177"/>
          </a:xfrm>
        </p:spPr>
      </p:pic>
      <p:sp>
        <p:nvSpPr>
          <p:cNvPr id="4" name="Slide Number Placeholder 3">
            <a:extLst>
              <a:ext uri="{FF2B5EF4-FFF2-40B4-BE49-F238E27FC236}">
                <a16:creationId xmlns:a16="http://schemas.microsoft.com/office/drawing/2014/main" id="{42A62E98-2C87-9C4D-8F00-4D3982FAF78E}"/>
              </a:ext>
            </a:extLst>
          </p:cNvPr>
          <p:cNvSpPr>
            <a:spLocks noGrp="1"/>
          </p:cNvSpPr>
          <p:nvPr>
            <p:ph type="sldNum" sz="quarter" idx="10"/>
          </p:nvPr>
        </p:nvSpPr>
        <p:spPr/>
        <p:txBody>
          <a:bodyPr/>
          <a:lstStyle/>
          <a:p>
            <a:fld id="{A559C790-290C-A040-B331-07958D38869F}" type="slidenum">
              <a:rPr lang="en-CN" smtClean="0"/>
              <a:t>49</a:t>
            </a:fld>
            <a:endParaRPr lang="en-CN"/>
          </a:p>
        </p:txBody>
      </p:sp>
      <p:grpSp>
        <p:nvGrpSpPr>
          <p:cNvPr id="21" name="Group 20">
            <a:extLst>
              <a:ext uri="{FF2B5EF4-FFF2-40B4-BE49-F238E27FC236}">
                <a16:creationId xmlns:a16="http://schemas.microsoft.com/office/drawing/2014/main" id="{095A8619-1268-0142-A894-A343969D6E84}"/>
              </a:ext>
            </a:extLst>
          </p:cNvPr>
          <p:cNvGrpSpPr/>
          <p:nvPr/>
        </p:nvGrpSpPr>
        <p:grpSpPr>
          <a:xfrm>
            <a:off x="1639120" y="4346393"/>
            <a:ext cx="1590541" cy="556489"/>
            <a:chOff x="1084400" y="4573485"/>
            <a:chExt cx="1590541" cy="556489"/>
          </a:xfrm>
        </p:grpSpPr>
        <p:sp>
          <p:nvSpPr>
            <p:cNvPr id="22" name="TextBox 21">
              <a:extLst>
                <a:ext uri="{FF2B5EF4-FFF2-40B4-BE49-F238E27FC236}">
                  <a16:creationId xmlns:a16="http://schemas.microsoft.com/office/drawing/2014/main" id="{EDEC95E4-5F28-7342-A390-6275FFF7183F}"/>
                </a:ext>
              </a:extLst>
            </p:cNvPr>
            <p:cNvSpPr txBox="1"/>
            <p:nvPr/>
          </p:nvSpPr>
          <p:spPr>
            <a:xfrm>
              <a:off x="1084400" y="4825275"/>
              <a:ext cx="1087157" cy="304699"/>
            </a:xfrm>
            <a:prstGeom prst="rect">
              <a:avLst/>
            </a:prstGeom>
            <a:noFill/>
          </p:spPr>
          <p:txBody>
            <a:bodyPr wrap="square" lIns="0" tIns="0" rIns="0" bIns="0" rtlCol="0">
              <a:spAutoFit/>
            </a:bodyPr>
            <a:lstStyle/>
            <a:p>
              <a:pPr algn="l" defTabSz="914400" rtl="0" eaLnBrk="1" latinLnBrk="0" hangingPunct="1">
                <a:lnSpc>
                  <a:spcPct val="90000"/>
                </a:lnSpc>
                <a:spcBef>
                  <a:spcPts val="0"/>
                </a:spcBef>
                <a:spcAft>
                  <a:spcPts val="600"/>
                </a:spcAft>
              </a:pPr>
              <a:r>
                <a:rPr lang="en-US" altLang="zh-CN" sz="2200" kern="1200">
                  <a:solidFill>
                    <a:schemeClr val="accent1"/>
                  </a:solidFill>
                  <a:latin typeface="+mn-lt"/>
                  <a:ea typeface="+mn-ea"/>
                  <a:cs typeface="+mn-cs"/>
                </a:rPr>
                <a:t>Log-scale</a:t>
              </a:r>
              <a:endParaRPr lang="en-US" sz="2200" kern="1200">
                <a:solidFill>
                  <a:schemeClr val="accent1"/>
                </a:solidFill>
                <a:latin typeface="+mn-lt"/>
                <a:ea typeface="+mn-ea"/>
                <a:cs typeface="+mn-cs"/>
              </a:endParaRPr>
            </a:p>
          </p:txBody>
        </p:sp>
        <p:cxnSp>
          <p:nvCxnSpPr>
            <p:cNvPr id="23" name="Straight Arrow Connector 22">
              <a:extLst>
                <a:ext uri="{FF2B5EF4-FFF2-40B4-BE49-F238E27FC236}">
                  <a16:creationId xmlns:a16="http://schemas.microsoft.com/office/drawing/2014/main" id="{DDFFE8FF-F67E-6D4C-92CB-8E394196E3A3}"/>
                </a:ext>
              </a:extLst>
            </p:cNvPr>
            <p:cNvCxnSpPr>
              <a:cxnSpLocks/>
              <a:stCxn id="22" idx="3"/>
            </p:cNvCxnSpPr>
            <p:nvPr/>
          </p:nvCxnSpPr>
          <p:spPr>
            <a:xfrm flipV="1">
              <a:off x="2171557" y="4825275"/>
              <a:ext cx="503384" cy="15235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8A99688-F603-4344-BBD3-CBEE4C398AD7}"/>
                </a:ext>
              </a:extLst>
            </p:cNvPr>
            <p:cNvCxnSpPr>
              <a:cxnSpLocks/>
              <a:stCxn id="22" idx="3"/>
            </p:cNvCxnSpPr>
            <p:nvPr/>
          </p:nvCxnSpPr>
          <p:spPr>
            <a:xfrm flipV="1">
              <a:off x="2171557" y="4573485"/>
              <a:ext cx="310201" cy="40414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9020C48-1203-BF4C-93B0-35E8C45F021D}"/>
                  </a:ext>
                </a:extLst>
              </p:cNvPr>
              <p:cNvSpPr txBox="1"/>
              <p:nvPr/>
            </p:nvSpPr>
            <p:spPr>
              <a:xfrm>
                <a:off x="4763959" y="4674358"/>
                <a:ext cx="2668907" cy="307777"/>
              </a:xfrm>
              <a:prstGeom prst="rect">
                <a:avLst/>
              </a:prstGeom>
              <a:noFill/>
            </p:spPr>
            <p:txBody>
              <a:bodyPr wrap="square" lIns="0" tIns="0" rIns="0" bIns="0" rtlCol="0">
                <a:spAutoFit/>
              </a:bodyPr>
              <a:lstStyle/>
              <a:p>
                <a14:m>
                  <m:oMath xmlns:m="http://schemas.openxmlformats.org/officeDocument/2006/math">
                    <m:r>
                      <a:rPr lang="en-US" altLang="zh-CN" sz="2000" b="0" i="1" smtClean="0">
                        <a:solidFill>
                          <a:schemeClr val="tx1">
                            <a:lumMod val="75000"/>
                            <a:lumOff val="25000"/>
                          </a:schemeClr>
                        </a:solidFill>
                        <a:latin typeface="Cambria Math" panose="02040503050406030204" pitchFamily="18" charset="0"/>
                      </a:rPr>
                      <m:t>𝑑𝐼</m:t>
                    </m:r>
                    <m:r>
                      <a:rPr lang="en-US" altLang="zh-CN" sz="2000" b="0" i="1" smtClean="0">
                        <a:solidFill>
                          <a:schemeClr val="tx1">
                            <a:lumMod val="75000"/>
                            <a:lumOff val="25000"/>
                          </a:schemeClr>
                        </a:solidFill>
                        <a:latin typeface="Cambria Math" panose="02040503050406030204" pitchFamily="18" charset="0"/>
                      </a:rPr>
                      <m:t>/</m:t>
                    </m:r>
                    <m:r>
                      <a:rPr lang="en-US" altLang="zh-CN" sz="2000" b="0" i="1" smtClean="0">
                        <a:solidFill>
                          <a:schemeClr val="tx1">
                            <a:lumMod val="75000"/>
                            <a:lumOff val="25000"/>
                          </a:schemeClr>
                        </a:solidFill>
                        <a:latin typeface="Cambria Math" panose="02040503050406030204" pitchFamily="18" charset="0"/>
                      </a:rPr>
                      <m:t>𝑑𝑡</m:t>
                    </m:r>
                  </m:oMath>
                </a14:m>
                <a:r>
                  <a:rPr lang="en-US" altLang="zh-CN" sz="2000">
                    <a:solidFill>
                      <a:schemeClr val="tx1">
                        <a:lumMod val="75000"/>
                        <a:lumOff val="25000"/>
                      </a:schemeClr>
                    </a:solidFill>
                  </a:rPr>
                  <a:t> Observed (scaled)</a:t>
                </a:r>
              </a:p>
            </p:txBody>
          </p:sp>
        </mc:Choice>
        <mc:Fallback xmlns="">
          <p:sp>
            <p:nvSpPr>
              <p:cNvPr id="36" name="TextBox 35">
                <a:extLst>
                  <a:ext uri="{FF2B5EF4-FFF2-40B4-BE49-F238E27FC236}">
                    <a16:creationId xmlns:a16="http://schemas.microsoft.com/office/drawing/2014/main" id="{29020C48-1203-BF4C-93B0-35E8C45F021D}"/>
                  </a:ext>
                </a:extLst>
              </p:cNvPr>
              <p:cNvSpPr txBox="1">
                <a:spLocks noRot="1" noChangeAspect="1" noMove="1" noResize="1" noEditPoints="1" noAdjustHandles="1" noChangeArrowheads="1" noChangeShapeType="1" noTextEdit="1"/>
              </p:cNvSpPr>
              <p:nvPr/>
            </p:nvSpPr>
            <p:spPr>
              <a:xfrm>
                <a:off x="4763959" y="4674358"/>
                <a:ext cx="2668907" cy="307777"/>
              </a:xfrm>
              <a:prstGeom prst="rect">
                <a:avLst/>
              </a:prstGeom>
              <a:blipFill>
                <a:blip r:embed="rId5"/>
                <a:stretch>
                  <a:fillRect l="-3302" t="-28000" r="-943" b="-48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4F10EBA-3DFB-8643-B8B8-782DC75126D4}"/>
                  </a:ext>
                </a:extLst>
              </p:cNvPr>
              <p:cNvSpPr txBox="1"/>
              <p:nvPr/>
            </p:nvSpPr>
            <p:spPr>
              <a:xfrm rot="16200000">
                <a:off x="1291884" y="2734937"/>
                <a:ext cx="2558770" cy="307777"/>
              </a:xfrm>
              <a:prstGeom prst="rect">
                <a:avLst/>
              </a:prstGeom>
              <a:noFill/>
            </p:spPr>
            <p:txBody>
              <a:bodyPr wrap="square" lIns="0" tIns="0" rIns="0" bIns="0" rtlCol="0">
                <a:spAutoFit/>
              </a:bodyPr>
              <a:lstStyle/>
              <a:p>
                <a14:m>
                  <m:oMath xmlns:m="http://schemas.openxmlformats.org/officeDocument/2006/math">
                    <m:r>
                      <a:rPr lang="en-US" altLang="zh-CN" sz="2000" b="0" i="1" smtClean="0">
                        <a:solidFill>
                          <a:schemeClr val="tx1">
                            <a:lumMod val="75000"/>
                            <a:lumOff val="25000"/>
                          </a:schemeClr>
                        </a:solidFill>
                        <a:latin typeface="Cambria Math" panose="02040503050406030204" pitchFamily="18" charset="0"/>
                      </a:rPr>
                      <m:t>𝑑𝐼</m:t>
                    </m:r>
                    <m:r>
                      <a:rPr lang="en-US" altLang="zh-CN" sz="2000" b="0" i="1" smtClean="0">
                        <a:solidFill>
                          <a:schemeClr val="tx1">
                            <a:lumMod val="75000"/>
                            <a:lumOff val="25000"/>
                          </a:schemeClr>
                        </a:solidFill>
                        <a:latin typeface="Cambria Math" panose="02040503050406030204" pitchFamily="18" charset="0"/>
                      </a:rPr>
                      <m:t>/</m:t>
                    </m:r>
                    <m:r>
                      <a:rPr lang="en-US" altLang="zh-CN" sz="2000" b="0" i="1" smtClean="0">
                        <a:solidFill>
                          <a:schemeClr val="tx1">
                            <a:lumMod val="75000"/>
                            <a:lumOff val="25000"/>
                          </a:schemeClr>
                        </a:solidFill>
                        <a:latin typeface="Cambria Math" panose="02040503050406030204" pitchFamily="18" charset="0"/>
                      </a:rPr>
                      <m:t>𝑑𝑡</m:t>
                    </m:r>
                  </m:oMath>
                </a14:m>
                <a:r>
                  <a:rPr lang="en-US" altLang="zh-CN" sz="2000">
                    <a:solidFill>
                      <a:schemeClr val="tx1">
                        <a:lumMod val="75000"/>
                        <a:lumOff val="25000"/>
                      </a:schemeClr>
                    </a:solidFill>
                  </a:rPr>
                  <a:t> Predicted (scaled)</a:t>
                </a:r>
              </a:p>
            </p:txBody>
          </p:sp>
        </mc:Choice>
        <mc:Fallback xmlns="">
          <p:sp>
            <p:nvSpPr>
              <p:cNvPr id="37" name="TextBox 36">
                <a:extLst>
                  <a:ext uri="{FF2B5EF4-FFF2-40B4-BE49-F238E27FC236}">
                    <a16:creationId xmlns:a16="http://schemas.microsoft.com/office/drawing/2014/main" id="{F4F10EBA-3DFB-8643-B8B8-782DC75126D4}"/>
                  </a:ext>
                </a:extLst>
              </p:cNvPr>
              <p:cNvSpPr txBox="1">
                <a:spLocks noRot="1" noChangeAspect="1" noMove="1" noResize="1" noEditPoints="1" noAdjustHandles="1" noChangeArrowheads="1" noChangeShapeType="1" noTextEdit="1"/>
              </p:cNvSpPr>
              <p:nvPr/>
            </p:nvSpPr>
            <p:spPr>
              <a:xfrm rot="16200000">
                <a:off x="1291884" y="2734937"/>
                <a:ext cx="2558770" cy="307777"/>
              </a:xfrm>
              <a:prstGeom prst="rect">
                <a:avLst/>
              </a:prstGeom>
              <a:blipFill>
                <a:blip r:embed="rId6"/>
                <a:stretch>
                  <a:fillRect l="-24000" t="-4926" r="-48000" b="-3448"/>
                </a:stretch>
              </a:blipFill>
            </p:spPr>
            <p:txBody>
              <a:bodyPr/>
              <a:lstStyle/>
              <a:p>
                <a:r>
                  <a:rPr lang="en-CN">
                    <a:noFill/>
                  </a:rPr>
                  <a:t> </a:t>
                </a:r>
              </a:p>
            </p:txBody>
          </p:sp>
        </mc:Fallback>
      </mc:AlternateContent>
    </p:spTree>
    <p:extLst>
      <p:ext uri="{BB962C8B-B14F-4D97-AF65-F5344CB8AC3E}">
        <p14:creationId xmlns:p14="http://schemas.microsoft.com/office/powerpoint/2010/main" val="109541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Shape&#10;&#10;Description automatically generated with low confidence">
            <a:extLst>
              <a:ext uri="{FF2B5EF4-FFF2-40B4-BE49-F238E27FC236}">
                <a16:creationId xmlns:a16="http://schemas.microsoft.com/office/drawing/2014/main" id="{588518C2-B4C6-194C-B07E-25B4E654AF60}"/>
              </a:ext>
            </a:extLst>
          </p:cNvPr>
          <p:cNvPicPr>
            <a:picLocks noChangeAspect="1"/>
          </p:cNvPicPr>
          <p:nvPr/>
        </p:nvPicPr>
        <p:blipFill>
          <a:blip r:embed="rId3"/>
          <a:stretch>
            <a:fillRect/>
          </a:stretch>
        </p:blipFill>
        <p:spPr>
          <a:xfrm>
            <a:off x="5850561" y="1452288"/>
            <a:ext cx="1307242" cy="4636800"/>
          </a:xfrm>
          <a:prstGeom prst="rect">
            <a:avLst/>
          </a:prstGeom>
        </p:spPr>
      </p:pic>
      <p:sp>
        <p:nvSpPr>
          <p:cNvPr id="2" name="Title 1">
            <a:extLst>
              <a:ext uri="{FF2B5EF4-FFF2-40B4-BE49-F238E27FC236}">
                <a16:creationId xmlns:a16="http://schemas.microsoft.com/office/drawing/2014/main" id="{3B4DD8E3-920A-2B47-8076-E0D9BA34B106}"/>
              </a:ext>
            </a:extLst>
          </p:cNvPr>
          <p:cNvSpPr>
            <a:spLocks noGrp="1"/>
          </p:cNvSpPr>
          <p:nvPr>
            <p:ph type="title"/>
          </p:nvPr>
        </p:nvSpPr>
        <p:spPr/>
        <p:txBody>
          <a:bodyPr>
            <a:normAutofit fontScale="90000"/>
          </a:bodyPr>
          <a:lstStyle/>
          <a:p>
            <a:r>
              <a:rPr lang="en-US" altLang="zh-CN"/>
              <a:t>Chip</a:t>
            </a:r>
            <a:r>
              <a:rPr lang="zh-CN" altLang="en-US"/>
              <a:t> </a:t>
            </a:r>
            <a:r>
              <a:rPr lang="en-US" altLang="zh-CN"/>
              <a:t>Design</a:t>
            </a:r>
            <a:r>
              <a:rPr lang="zh-CN" altLang="en-US"/>
              <a:t> </a:t>
            </a:r>
            <a:r>
              <a:rPr lang="en-US" altLang="zh-CN"/>
              <a:t>Challenges</a:t>
            </a:r>
            <a:endParaRPr lang="en-CN"/>
          </a:p>
        </p:txBody>
      </p:sp>
      <p:sp>
        <p:nvSpPr>
          <p:cNvPr id="5" name="Content Placeholder 4">
            <a:extLst>
              <a:ext uri="{FF2B5EF4-FFF2-40B4-BE49-F238E27FC236}">
                <a16:creationId xmlns:a16="http://schemas.microsoft.com/office/drawing/2014/main" id="{AA9C44A0-B5D6-5C43-95C6-D030764F955D}"/>
              </a:ext>
            </a:extLst>
          </p:cNvPr>
          <p:cNvSpPr>
            <a:spLocks noGrp="1"/>
          </p:cNvSpPr>
          <p:nvPr>
            <p:ph sz="quarter" idx="11"/>
          </p:nvPr>
        </p:nvSpPr>
        <p:spPr/>
        <p:txBody>
          <a:bodyPr/>
          <a:lstStyle/>
          <a:p>
            <a:r>
              <a:rPr lang="en-US" altLang="zh-CN"/>
              <a:t>Diminishing</a:t>
            </a:r>
            <a:r>
              <a:rPr lang="zh-CN" altLang="en-US"/>
              <a:t> </a:t>
            </a:r>
            <a:r>
              <a:rPr lang="en-US" altLang="zh-CN"/>
              <a:t>performance</a:t>
            </a:r>
            <a:r>
              <a:rPr lang="zh-CN" altLang="en-US"/>
              <a:t> </a:t>
            </a:r>
            <a:r>
              <a:rPr lang="en-US" altLang="zh-CN"/>
              <a:t>gain and </a:t>
            </a:r>
            <a:r>
              <a:rPr lang="en-CN" altLang="zh-CN"/>
              <a:t>i</a:t>
            </a:r>
            <a:r>
              <a:rPr lang="en-CN"/>
              <a:t>ncreasing design cost </a:t>
            </a:r>
          </a:p>
        </p:txBody>
      </p:sp>
      <p:sp>
        <p:nvSpPr>
          <p:cNvPr id="4" name="Slide Number Placeholder 3">
            <a:extLst>
              <a:ext uri="{FF2B5EF4-FFF2-40B4-BE49-F238E27FC236}">
                <a16:creationId xmlns:a16="http://schemas.microsoft.com/office/drawing/2014/main" id="{91343309-0711-984F-B4BB-B54CEDBD2991}"/>
              </a:ext>
            </a:extLst>
          </p:cNvPr>
          <p:cNvSpPr>
            <a:spLocks noGrp="1"/>
          </p:cNvSpPr>
          <p:nvPr>
            <p:ph type="sldNum" sz="quarter" idx="10"/>
          </p:nvPr>
        </p:nvSpPr>
        <p:spPr/>
        <p:txBody>
          <a:bodyPr/>
          <a:lstStyle/>
          <a:p>
            <a:fld id="{A559C790-290C-A040-B331-07958D38869F}" type="slidenum">
              <a:rPr lang="en-CN" smtClean="0"/>
              <a:t>5</a:t>
            </a:fld>
            <a:endParaRPr lang="en-CN"/>
          </a:p>
        </p:txBody>
      </p:sp>
      <p:sp>
        <p:nvSpPr>
          <p:cNvPr id="22" name="Rectangle 21">
            <a:extLst>
              <a:ext uri="{FF2B5EF4-FFF2-40B4-BE49-F238E27FC236}">
                <a16:creationId xmlns:a16="http://schemas.microsoft.com/office/drawing/2014/main" id="{A7A08DFB-8E29-014C-9845-7A1805D2ADE8}"/>
              </a:ext>
            </a:extLst>
          </p:cNvPr>
          <p:cNvSpPr/>
          <p:nvPr/>
        </p:nvSpPr>
        <p:spPr>
          <a:xfrm>
            <a:off x="117290" y="1640605"/>
            <a:ext cx="5686170" cy="373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solidFill>
              </a:rPr>
              <a:t>Per-Core</a:t>
            </a:r>
            <a:r>
              <a:rPr lang="zh-CN" altLang="en-US" sz="2400" b="1">
                <a:solidFill>
                  <a:schemeClr val="tx1"/>
                </a:solidFill>
              </a:rPr>
              <a:t> </a:t>
            </a:r>
            <a:r>
              <a:rPr lang="en-US" altLang="zh-CN" sz="2400" b="1">
                <a:solidFill>
                  <a:schemeClr val="tx1"/>
                </a:solidFill>
              </a:rPr>
              <a:t>Performance</a:t>
            </a:r>
            <a:r>
              <a:rPr lang="zh-CN" altLang="en-US" sz="2400" b="1">
                <a:solidFill>
                  <a:schemeClr val="tx1"/>
                </a:solidFill>
              </a:rPr>
              <a:t> </a:t>
            </a:r>
            <a:r>
              <a:rPr lang="en-US" altLang="zh-CN" sz="2400" b="1">
                <a:solidFill>
                  <a:schemeClr val="tx1"/>
                </a:solidFill>
              </a:rPr>
              <a:t>Gain</a:t>
            </a:r>
            <a:r>
              <a:rPr lang="zh-CN" altLang="en-US" sz="2400" b="1">
                <a:solidFill>
                  <a:schemeClr val="tx1"/>
                </a:solidFill>
              </a:rPr>
              <a:t> </a:t>
            </a:r>
            <a:r>
              <a:rPr lang="en-CN" sz="2400" b="1">
                <a:solidFill>
                  <a:schemeClr val="tx1"/>
                </a:solidFill>
              </a:rPr>
              <a:t>is </a:t>
            </a:r>
            <a:r>
              <a:rPr lang="en-US" altLang="zh-CN" sz="2400" b="1">
                <a:solidFill>
                  <a:srgbClr val="D92D32"/>
                </a:solidFill>
              </a:rPr>
              <a:t>Diminishing</a:t>
            </a:r>
            <a:r>
              <a:rPr lang="en-CN" sz="2400" b="1">
                <a:solidFill>
                  <a:schemeClr val="tx1"/>
                </a:solidFill>
              </a:rPr>
              <a:t> </a:t>
            </a:r>
          </a:p>
        </p:txBody>
      </p:sp>
      <p:sp>
        <p:nvSpPr>
          <p:cNvPr id="29" name="TextBox 28">
            <a:extLst>
              <a:ext uri="{FF2B5EF4-FFF2-40B4-BE49-F238E27FC236}">
                <a16:creationId xmlns:a16="http://schemas.microsoft.com/office/drawing/2014/main" id="{EE06C9E7-820B-554A-AFD6-5C7439A17A1E}"/>
              </a:ext>
            </a:extLst>
          </p:cNvPr>
          <p:cNvSpPr txBox="1"/>
          <p:nvPr/>
        </p:nvSpPr>
        <p:spPr>
          <a:xfrm>
            <a:off x="246663" y="5702766"/>
            <a:ext cx="5236991" cy="307777"/>
          </a:xfrm>
          <a:prstGeom prst="rect">
            <a:avLst/>
          </a:prstGeom>
          <a:noFill/>
        </p:spPr>
        <p:txBody>
          <a:bodyPr wrap="square" rtlCol="0">
            <a:spAutoFit/>
          </a:bodyPr>
          <a:lstStyle/>
          <a:p>
            <a:pPr algn="ctr"/>
            <a:r>
              <a:rPr lang="en-US" altLang="zh-CN" sz="1400"/>
              <a:t>Partially</a:t>
            </a:r>
            <a:r>
              <a:rPr lang="zh-CN" altLang="en-US" sz="1400"/>
              <a:t> </a:t>
            </a:r>
            <a:r>
              <a:rPr lang="en-US" altLang="zh-CN" sz="1400"/>
              <a:t>collected</a:t>
            </a:r>
            <a:r>
              <a:rPr lang="zh-CN" altLang="en-US" sz="1400"/>
              <a:t> </a:t>
            </a:r>
            <a:r>
              <a:rPr lang="en-US" altLang="zh-CN" sz="1400"/>
              <a:t>by</a:t>
            </a:r>
            <a:r>
              <a:rPr lang="zh-CN" altLang="en-US" sz="1400"/>
              <a:t> </a:t>
            </a:r>
            <a:r>
              <a:rPr lang="en-US" sz="1400"/>
              <a:t>M. Horowitz</a:t>
            </a:r>
            <a:r>
              <a:rPr lang="zh-CN" altLang="en-US" sz="1400"/>
              <a:t> </a:t>
            </a:r>
            <a:r>
              <a:rPr lang="en-US" altLang="zh-CN" sz="1400"/>
              <a:t>et</a:t>
            </a:r>
            <a:r>
              <a:rPr lang="zh-CN" altLang="en-US" sz="1400"/>
              <a:t> </a:t>
            </a:r>
            <a:r>
              <a:rPr lang="en-US" altLang="zh-CN" sz="1400"/>
              <a:t>al.</a:t>
            </a:r>
            <a:r>
              <a:rPr lang="zh-CN" altLang="en-US" sz="1400"/>
              <a:t> </a:t>
            </a:r>
            <a:r>
              <a:rPr lang="en-US" altLang="zh-CN" sz="1400"/>
              <a:t>Plotted</a:t>
            </a:r>
            <a:r>
              <a:rPr lang="zh-CN" altLang="en-US" sz="1400"/>
              <a:t> </a:t>
            </a:r>
            <a:r>
              <a:rPr lang="en-US" altLang="zh-CN" sz="1400"/>
              <a:t>by</a:t>
            </a:r>
            <a:r>
              <a:rPr lang="zh-CN" altLang="en-US" sz="1400"/>
              <a:t> </a:t>
            </a:r>
            <a:r>
              <a:rPr lang="en-US" altLang="zh-CN" sz="1400"/>
              <a:t>Karl</a:t>
            </a:r>
            <a:r>
              <a:rPr lang="zh-CN" altLang="en-US" sz="1400"/>
              <a:t> </a:t>
            </a:r>
            <a:r>
              <a:rPr lang="en-US" altLang="zh-CN" sz="1400"/>
              <a:t>Rupp,</a:t>
            </a:r>
            <a:r>
              <a:rPr lang="zh-CN" altLang="en-US" sz="1400"/>
              <a:t> </a:t>
            </a:r>
            <a:r>
              <a:rPr lang="en-US" altLang="zh-CN" sz="1400"/>
              <a:t>2020</a:t>
            </a:r>
            <a:endParaRPr lang="en-CN" sz="1400"/>
          </a:p>
        </p:txBody>
      </p:sp>
      <p:pic>
        <p:nvPicPr>
          <p:cNvPr id="9" name="Picture 8">
            <a:extLst>
              <a:ext uri="{FF2B5EF4-FFF2-40B4-BE49-F238E27FC236}">
                <a16:creationId xmlns:a16="http://schemas.microsoft.com/office/drawing/2014/main" id="{241F4060-0D58-9F43-8EC2-3F874A573084}"/>
              </a:ext>
            </a:extLst>
          </p:cNvPr>
          <p:cNvPicPr>
            <a:picLocks noChangeAspect="1"/>
          </p:cNvPicPr>
          <p:nvPr/>
        </p:nvPicPr>
        <p:blipFill rotWithShape="1">
          <a:blip r:embed="rId4"/>
          <a:srcRect t="15531" b="6374"/>
          <a:stretch/>
        </p:blipFill>
        <p:spPr>
          <a:xfrm>
            <a:off x="53488" y="2102893"/>
            <a:ext cx="5931963" cy="3233147"/>
          </a:xfrm>
          <a:prstGeom prst="rect">
            <a:avLst/>
          </a:prstGeom>
        </p:spPr>
      </p:pic>
      <p:pic>
        <p:nvPicPr>
          <p:cNvPr id="18" name="Picture 17">
            <a:extLst>
              <a:ext uri="{FF2B5EF4-FFF2-40B4-BE49-F238E27FC236}">
                <a16:creationId xmlns:a16="http://schemas.microsoft.com/office/drawing/2014/main" id="{E1DD239F-AD7C-D042-B890-DDAABEA31F8E}"/>
              </a:ext>
            </a:extLst>
          </p:cNvPr>
          <p:cNvPicPr>
            <a:picLocks noChangeAspect="1"/>
          </p:cNvPicPr>
          <p:nvPr/>
        </p:nvPicPr>
        <p:blipFill rotWithShape="1">
          <a:blip r:embed="rId5"/>
          <a:srcRect l="15182" t="-1707" r="17083" b="96042"/>
          <a:stretch/>
        </p:blipFill>
        <p:spPr>
          <a:xfrm>
            <a:off x="1048881" y="5318575"/>
            <a:ext cx="3806288" cy="200827"/>
          </a:xfrm>
          <a:prstGeom prst="rect">
            <a:avLst/>
          </a:prstGeom>
        </p:spPr>
      </p:pic>
      <p:pic>
        <p:nvPicPr>
          <p:cNvPr id="23" name="Picture 22" descr="Chart, bar chart&#10;&#10;Description automatically generated">
            <a:extLst>
              <a:ext uri="{FF2B5EF4-FFF2-40B4-BE49-F238E27FC236}">
                <a16:creationId xmlns:a16="http://schemas.microsoft.com/office/drawing/2014/main" id="{F779E8BB-A01A-3446-8E72-B2EB39F6F152}"/>
              </a:ext>
            </a:extLst>
          </p:cNvPr>
          <p:cNvPicPr>
            <a:picLocks noChangeAspect="1"/>
          </p:cNvPicPr>
          <p:nvPr/>
        </p:nvPicPr>
        <p:blipFill>
          <a:blip r:embed="rId6">
            <a:duotone>
              <a:schemeClr val="accent1">
                <a:shade val="45000"/>
                <a:satMod val="135000"/>
              </a:schemeClr>
              <a:prstClr val="white"/>
            </a:duotone>
          </a:blip>
          <a:stretch>
            <a:fillRect/>
          </a:stretch>
        </p:blipFill>
        <p:spPr>
          <a:xfrm>
            <a:off x="6265492" y="2150065"/>
            <a:ext cx="5784112" cy="3079918"/>
          </a:xfrm>
          <a:prstGeom prst="rect">
            <a:avLst/>
          </a:prstGeom>
        </p:spPr>
      </p:pic>
      <p:sp>
        <p:nvSpPr>
          <p:cNvPr id="24" name="Rectangle 23">
            <a:extLst>
              <a:ext uri="{FF2B5EF4-FFF2-40B4-BE49-F238E27FC236}">
                <a16:creationId xmlns:a16="http://schemas.microsoft.com/office/drawing/2014/main" id="{6FFC9EFA-9B65-8649-ACF0-169B7B5A347E}"/>
              </a:ext>
            </a:extLst>
          </p:cNvPr>
          <p:cNvSpPr/>
          <p:nvPr/>
        </p:nvSpPr>
        <p:spPr>
          <a:xfrm>
            <a:off x="7151336" y="1688089"/>
            <a:ext cx="4370832" cy="373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2400" b="1">
                <a:solidFill>
                  <a:schemeClr val="tx1"/>
                </a:solidFill>
              </a:rPr>
              <a:t>Design Cost is </a:t>
            </a:r>
            <a:r>
              <a:rPr lang="en-CN" sz="2400" b="1">
                <a:solidFill>
                  <a:srgbClr val="D92D32"/>
                </a:solidFill>
              </a:rPr>
              <a:t>Skyrocketing</a:t>
            </a:r>
            <a:r>
              <a:rPr lang="en-CN" sz="2400" b="1">
                <a:solidFill>
                  <a:schemeClr val="tx1"/>
                </a:solidFill>
              </a:rPr>
              <a:t> </a:t>
            </a:r>
          </a:p>
        </p:txBody>
      </p:sp>
      <p:sp>
        <p:nvSpPr>
          <p:cNvPr id="26" name="TextBox 25">
            <a:extLst>
              <a:ext uri="{FF2B5EF4-FFF2-40B4-BE49-F238E27FC236}">
                <a16:creationId xmlns:a16="http://schemas.microsoft.com/office/drawing/2014/main" id="{A40475AF-44E2-1F43-BB23-7624299BA468}"/>
              </a:ext>
            </a:extLst>
          </p:cNvPr>
          <p:cNvSpPr txBox="1"/>
          <p:nvPr/>
        </p:nvSpPr>
        <p:spPr>
          <a:xfrm>
            <a:off x="6924332" y="5675116"/>
            <a:ext cx="3880165" cy="369332"/>
          </a:xfrm>
          <a:prstGeom prst="rect">
            <a:avLst/>
          </a:prstGeom>
          <a:noFill/>
        </p:spPr>
        <p:txBody>
          <a:bodyPr wrap="none" rtlCol="0">
            <a:spAutoFit/>
          </a:bodyPr>
          <a:lstStyle/>
          <a:p>
            <a:r>
              <a:rPr lang="en-US" b="1"/>
              <a:t>International Business Strategies</a:t>
            </a:r>
            <a:r>
              <a:rPr lang="en-US" altLang="zh-CN" b="1"/>
              <a:t>, 2020</a:t>
            </a:r>
            <a:endParaRPr lang="en-CN" b="1"/>
          </a:p>
        </p:txBody>
      </p:sp>
      <p:pic>
        <p:nvPicPr>
          <p:cNvPr id="27" name="Picture 26">
            <a:extLst>
              <a:ext uri="{FF2B5EF4-FFF2-40B4-BE49-F238E27FC236}">
                <a16:creationId xmlns:a16="http://schemas.microsoft.com/office/drawing/2014/main" id="{40645774-E69A-A845-ACD3-607C66BF83C2}"/>
              </a:ext>
            </a:extLst>
          </p:cNvPr>
          <p:cNvPicPr>
            <a:picLocks noChangeAspect="1"/>
          </p:cNvPicPr>
          <p:nvPr/>
        </p:nvPicPr>
        <p:blipFill rotWithShape="1">
          <a:blip r:embed="rId7"/>
          <a:srcRect t="21776" b="21920"/>
          <a:stretch/>
        </p:blipFill>
        <p:spPr>
          <a:xfrm>
            <a:off x="6396879" y="1696931"/>
            <a:ext cx="707356" cy="398270"/>
          </a:xfrm>
          <a:prstGeom prst="rect">
            <a:avLst/>
          </a:prstGeom>
        </p:spPr>
      </p:pic>
      <p:sp>
        <p:nvSpPr>
          <p:cNvPr id="30" name="TextBox 29">
            <a:extLst>
              <a:ext uri="{FF2B5EF4-FFF2-40B4-BE49-F238E27FC236}">
                <a16:creationId xmlns:a16="http://schemas.microsoft.com/office/drawing/2014/main" id="{6315278B-E99C-D145-94EF-0DA928F6EEF3}"/>
              </a:ext>
            </a:extLst>
          </p:cNvPr>
          <p:cNvSpPr txBox="1"/>
          <p:nvPr/>
        </p:nvSpPr>
        <p:spPr>
          <a:xfrm>
            <a:off x="7891616" y="5215678"/>
            <a:ext cx="2113784" cy="276999"/>
          </a:xfrm>
          <a:prstGeom prst="rect">
            <a:avLst/>
          </a:prstGeom>
          <a:noFill/>
        </p:spPr>
        <p:txBody>
          <a:bodyPr wrap="none" rtlCol="0">
            <a:spAutoFit/>
          </a:bodyPr>
          <a:lstStyle/>
          <a:p>
            <a:r>
              <a:rPr lang="en-US" altLang="zh-CN" sz="1200" b="1">
                <a:solidFill>
                  <a:srgbClr val="0A3A91"/>
                </a:solidFill>
              </a:rPr>
              <a:t>(Not</a:t>
            </a:r>
            <a:r>
              <a:rPr lang="zh-CN" altLang="en-US" sz="1200" b="1">
                <a:solidFill>
                  <a:srgbClr val="0A3A91"/>
                </a:solidFill>
              </a:rPr>
              <a:t> </a:t>
            </a:r>
            <a:r>
              <a:rPr lang="en-US" altLang="zh-CN" sz="1200" b="1">
                <a:solidFill>
                  <a:srgbClr val="0A3A91"/>
                </a:solidFill>
              </a:rPr>
              <a:t>including manufacturing)</a:t>
            </a:r>
            <a:endParaRPr lang="en-CN" sz="1200" b="1">
              <a:solidFill>
                <a:srgbClr val="0A3A91"/>
              </a:solidFill>
            </a:endParaRPr>
          </a:p>
        </p:txBody>
      </p:sp>
      <p:sp>
        <p:nvSpPr>
          <p:cNvPr id="32" name="Right Arrow 31">
            <a:extLst>
              <a:ext uri="{FF2B5EF4-FFF2-40B4-BE49-F238E27FC236}">
                <a16:creationId xmlns:a16="http://schemas.microsoft.com/office/drawing/2014/main" id="{51116239-FF73-AE42-8DAF-4F6E8F3F53DE}"/>
              </a:ext>
            </a:extLst>
          </p:cNvPr>
          <p:cNvSpPr/>
          <p:nvPr/>
        </p:nvSpPr>
        <p:spPr>
          <a:xfrm rot="17744545">
            <a:off x="10642948" y="2269786"/>
            <a:ext cx="1099386" cy="331715"/>
          </a:xfrm>
          <a:prstGeom prst="rightArrow">
            <a:avLst>
              <a:gd name="adj1" fmla="val 50000"/>
              <a:gd name="adj2" fmla="val 130597"/>
            </a:avLst>
          </a:prstGeom>
          <a:solidFill>
            <a:srgbClr val="D9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ight Arrow 32">
            <a:extLst>
              <a:ext uri="{FF2B5EF4-FFF2-40B4-BE49-F238E27FC236}">
                <a16:creationId xmlns:a16="http://schemas.microsoft.com/office/drawing/2014/main" id="{BE0FBE1E-8E96-2E42-A591-0D09C89755BF}"/>
              </a:ext>
            </a:extLst>
          </p:cNvPr>
          <p:cNvSpPr/>
          <p:nvPr/>
        </p:nvSpPr>
        <p:spPr>
          <a:xfrm>
            <a:off x="4017362" y="3767973"/>
            <a:ext cx="1099386" cy="331715"/>
          </a:xfrm>
          <a:prstGeom prst="rightArrow">
            <a:avLst>
              <a:gd name="adj1" fmla="val 50000"/>
              <a:gd name="adj2" fmla="val 130597"/>
            </a:avLst>
          </a:prstGeom>
          <a:solidFill>
            <a:srgbClr val="D9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4325359"/>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p:bldP spid="24" grpId="0" animBg="1"/>
      <p:bldP spid="26" grpId="0"/>
      <p:bldP spid="30" grpId="0"/>
      <p:bldP spid="32" grpId="0" animBg="1"/>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a:t>What I Believe We Should Target</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50</a:t>
            </a:fld>
            <a:endParaRPr lang="en-CN"/>
          </a:p>
        </p:txBody>
      </p:sp>
      <p:sp>
        <p:nvSpPr>
          <p:cNvPr id="14" name="Shape 13">
            <a:extLst>
              <a:ext uri="{FF2B5EF4-FFF2-40B4-BE49-F238E27FC236}">
                <a16:creationId xmlns:a16="http://schemas.microsoft.com/office/drawing/2014/main" id="{2BAF5DA3-F0D7-C647-82D2-91BC1CEE9822}"/>
              </a:ext>
            </a:extLst>
          </p:cNvPr>
          <p:cNvSpPr/>
          <p:nvPr/>
        </p:nvSpPr>
        <p:spPr>
          <a:xfrm>
            <a:off x="1217843" y="1013777"/>
            <a:ext cx="9842201" cy="4991740"/>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5" name="Oval 14">
            <a:extLst>
              <a:ext uri="{FF2B5EF4-FFF2-40B4-BE49-F238E27FC236}">
                <a16:creationId xmlns:a16="http://schemas.microsoft.com/office/drawing/2014/main" id="{7EA82347-CB6B-1D41-AAE5-A11CADCAAA08}"/>
              </a:ext>
            </a:extLst>
          </p:cNvPr>
          <p:cNvSpPr/>
          <p:nvPr/>
        </p:nvSpPr>
        <p:spPr>
          <a:xfrm>
            <a:off x="8167253" y="2131465"/>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BA57858A-BAD6-F745-BB43-C9BCAB6A2E17}"/>
              </a:ext>
            </a:extLst>
          </p:cNvPr>
          <p:cNvSpPr/>
          <p:nvPr/>
        </p:nvSpPr>
        <p:spPr>
          <a:xfrm>
            <a:off x="3435035" y="3870826"/>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ACD14DE3-7B1B-1447-99D2-834045268B5E}"/>
              </a:ext>
            </a:extLst>
          </p:cNvPr>
          <p:cNvSpPr/>
          <p:nvPr/>
        </p:nvSpPr>
        <p:spPr>
          <a:xfrm>
            <a:off x="5653444" y="2854566"/>
            <a:ext cx="354160" cy="354160"/>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E596A0E6-D852-6A45-A2C1-03FBEDAFFE3B}"/>
              </a:ext>
            </a:extLst>
          </p:cNvPr>
          <p:cNvSpPr txBox="1"/>
          <p:nvPr/>
        </p:nvSpPr>
        <p:spPr>
          <a:xfrm>
            <a:off x="1417821" y="3099978"/>
            <a:ext cx="2323999" cy="830997"/>
          </a:xfrm>
          <a:prstGeom prst="rect">
            <a:avLst/>
          </a:prstGeom>
          <a:noFill/>
        </p:spPr>
        <p:txBody>
          <a:bodyPr wrap="square" rtlCol="0">
            <a:spAutoFit/>
          </a:bodyPr>
          <a:lstStyle/>
          <a:p>
            <a:pPr algn="ctr"/>
            <a:r>
              <a:rPr lang="en-CN" sz="2400" b="1">
                <a:solidFill>
                  <a:srgbClr val="00B050"/>
                </a:solidFill>
              </a:rPr>
              <a:t>ML</a:t>
            </a:r>
            <a:r>
              <a:rPr lang="en-CN" sz="2400"/>
              <a:t> for Chip Design</a:t>
            </a:r>
          </a:p>
        </p:txBody>
      </p:sp>
      <p:sp>
        <p:nvSpPr>
          <p:cNvPr id="19" name="TextBox 18">
            <a:extLst>
              <a:ext uri="{FF2B5EF4-FFF2-40B4-BE49-F238E27FC236}">
                <a16:creationId xmlns:a16="http://schemas.microsoft.com/office/drawing/2014/main" id="{82DF6570-DD73-BD4E-A3FD-71A57CC82043}"/>
              </a:ext>
            </a:extLst>
          </p:cNvPr>
          <p:cNvSpPr txBox="1"/>
          <p:nvPr/>
        </p:nvSpPr>
        <p:spPr>
          <a:xfrm>
            <a:off x="3804392" y="1935511"/>
            <a:ext cx="2175124" cy="830997"/>
          </a:xfrm>
          <a:prstGeom prst="rect">
            <a:avLst/>
          </a:prstGeom>
          <a:noFill/>
        </p:spPr>
        <p:txBody>
          <a:bodyPr wrap="square" rtlCol="0">
            <a:spAutoFit/>
          </a:bodyPr>
          <a:lstStyle/>
          <a:p>
            <a:pPr algn="ctr"/>
            <a:r>
              <a:rPr lang="en-CN" sz="2400" b="1">
                <a:solidFill>
                  <a:srgbClr val="00B050"/>
                </a:solidFill>
              </a:rPr>
              <a:t>Auto-ML</a:t>
            </a:r>
            <a:r>
              <a:rPr lang="en-CN" sz="2400"/>
              <a:t> for Chip Design</a:t>
            </a:r>
          </a:p>
        </p:txBody>
      </p:sp>
      <p:sp>
        <p:nvSpPr>
          <p:cNvPr id="20" name="TextBox 19">
            <a:extLst>
              <a:ext uri="{FF2B5EF4-FFF2-40B4-BE49-F238E27FC236}">
                <a16:creationId xmlns:a16="http://schemas.microsoft.com/office/drawing/2014/main" id="{557C90BD-FBBC-C942-9D2D-207CFD40EFC8}"/>
              </a:ext>
            </a:extLst>
          </p:cNvPr>
          <p:cNvSpPr txBox="1"/>
          <p:nvPr/>
        </p:nvSpPr>
        <p:spPr>
          <a:xfrm>
            <a:off x="6135486" y="1217645"/>
            <a:ext cx="2719755" cy="830997"/>
          </a:xfrm>
          <a:prstGeom prst="rect">
            <a:avLst/>
          </a:prstGeom>
          <a:noFill/>
        </p:spPr>
        <p:txBody>
          <a:bodyPr wrap="square" rtlCol="0">
            <a:spAutoFit/>
          </a:bodyPr>
          <a:lstStyle/>
          <a:p>
            <a:pPr algn="ctr"/>
            <a:r>
              <a:rPr lang="en-CN" sz="2400" b="1">
                <a:solidFill>
                  <a:srgbClr val="00B050"/>
                </a:solidFill>
              </a:rPr>
              <a:t>Unified</a:t>
            </a:r>
            <a:r>
              <a:rPr lang="en-CN" sz="2400"/>
              <a:t> </a:t>
            </a:r>
            <a:r>
              <a:rPr lang="en-CN" sz="2400" b="1">
                <a:solidFill>
                  <a:srgbClr val="00B050"/>
                </a:solidFill>
              </a:rPr>
              <a:t>ML</a:t>
            </a:r>
            <a:r>
              <a:rPr lang="en-CN" sz="2400"/>
              <a:t> for </a:t>
            </a:r>
            <a:r>
              <a:rPr lang="en-US" altLang="zh-CN" sz="2400"/>
              <a:t>Both</a:t>
            </a:r>
            <a:r>
              <a:rPr lang="en-CN" sz="2400"/>
              <a:t> Design &amp; Runtime</a:t>
            </a:r>
          </a:p>
        </p:txBody>
      </p:sp>
      <p:sp>
        <p:nvSpPr>
          <p:cNvPr id="23" name="TextBox 22">
            <a:extLst>
              <a:ext uri="{FF2B5EF4-FFF2-40B4-BE49-F238E27FC236}">
                <a16:creationId xmlns:a16="http://schemas.microsoft.com/office/drawing/2014/main" id="{A1BE60AF-642B-AD46-A535-258FB4DD7AAB}"/>
              </a:ext>
            </a:extLst>
          </p:cNvPr>
          <p:cNvSpPr txBox="1"/>
          <p:nvPr/>
        </p:nvSpPr>
        <p:spPr>
          <a:xfrm>
            <a:off x="87127" y="5359186"/>
            <a:ext cx="1958241" cy="830997"/>
          </a:xfrm>
          <a:prstGeom prst="rect">
            <a:avLst/>
          </a:prstGeom>
          <a:noFill/>
        </p:spPr>
        <p:txBody>
          <a:bodyPr wrap="square" rtlCol="0">
            <a:spAutoFit/>
          </a:bodyPr>
          <a:lstStyle/>
          <a:p>
            <a:pPr algn="ctr"/>
            <a:r>
              <a:rPr lang="en-CN" sz="2400"/>
              <a:t>Traditional Chip Design</a:t>
            </a:r>
          </a:p>
        </p:txBody>
      </p:sp>
      <p:sp>
        <p:nvSpPr>
          <p:cNvPr id="12" name="TextBox 11">
            <a:extLst>
              <a:ext uri="{FF2B5EF4-FFF2-40B4-BE49-F238E27FC236}">
                <a16:creationId xmlns:a16="http://schemas.microsoft.com/office/drawing/2014/main" id="{02DBD2AF-3C03-8046-AA1B-78AA2A5B92F8}"/>
              </a:ext>
            </a:extLst>
          </p:cNvPr>
          <p:cNvSpPr txBox="1"/>
          <p:nvPr/>
        </p:nvSpPr>
        <p:spPr>
          <a:xfrm>
            <a:off x="3022997" y="4236235"/>
            <a:ext cx="1947808" cy="707886"/>
          </a:xfrm>
          <a:prstGeom prst="rect">
            <a:avLst/>
          </a:prstGeom>
          <a:noFill/>
        </p:spPr>
        <p:txBody>
          <a:bodyPr wrap="square" rtlCol="0">
            <a:spAutoFit/>
          </a:bodyPr>
          <a:lstStyle/>
          <a:p>
            <a:pPr algn="ctr"/>
            <a:r>
              <a:rPr lang="en-US" altLang="zh-CN" sz="2000"/>
              <a:t>Well-studied</a:t>
            </a:r>
            <a:r>
              <a:rPr lang="zh-CN" altLang="en-US" sz="2000"/>
              <a:t> </a:t>
            </a:r>
            <a:r>
              <a:rPr lang="en-US" altLang="zh-CN" sz="2000"/>
              <a:t>in</a:t>
            </a:r>
            <a:r>
              <a:rPr lang="zh-CN" altLang="en-US" sz="2000"/>
              <a:t> </a:t>
            </a:r>
            <a:r>
              <a:rPr lang="en-US" altLang="zh-CN" sz="2000"/>
              <a:t>recent</a:t>
            </a:r>
            <a:r>
              <a:rPr lang="zh-CN" altLang="en-US" sz="2000"/>
              <a:t> </a:t>
            </a:r>
            <a:r>
              <a:rPr lang="en-US" altLang="zh-CN" sz="2000"/>
              <a:t>years</a:t>
            </a:r>
            <a:endParaRPr lang="en-CN" sz="2000"/>
          </a:p>
        </p:txBody>
      </p:sp>
      <p:sp>
        <p:nvSpPr>
          <p:cNvPr id="21" name="TextBox 20">
            <a:extLst>
              <a:ext uri="{FF2B5EF4-FFF2-40B4-BE49-F238E27FC236}">
                <a16:creationId xmlns:a16="http://schemas.microsoft.com/office/drawing/2014/main" id="{D2B740AA-1A6A-CA43-BD86-0FA3595898E6}"/>
              </a:ext>
            </a:extLst>
          </p:cNvPr>
          <p:cNvSpPr txBox="1"/>
          <p:nvPr/>
        </p:nvSpPr>
        <p:spPr>
          <a:xfrm>
            <a:off x="5232842" y="3382922"/>
            <a:ext cx="1784438" cy="707886"/>
          </a:xfrm>
          <a:prstGeom prst="rect">
            <a:avLst/>
          </a:prstGeom>
          <a:noFill/>
        </p:spPr>
        <p:txBody>
          <a:bodyPr wrap="square" rtlCol="0">
            <a:spAutoFit/>
          </a:bodyPr>
          <a:lstStyle/>
          <a:p>
            <a:pPr algn="ctr"/>
            <a:r>
              <a:rPr lang="en-US" altLang="zh-CN" sz="2000"/>
              <a:t>Higher-level of automation</a:t>
            </a:r>
          </a:p>
        </p:txBody>
      </p:sp>
      <p:sp>
        <p:nvSpPr>
          <p:cNvPr id="22" name="TextBox 21">
            <a:extLst>
              <a:ext uri="{FF2B5EF4-FFF2-40B4-BE49-F238E27FC236}">
                <a16:creationId xmlns:a16="http://schemas.microsoft.com/office/drawing/2014/main" id="{19418E32-F38B-684F-97B8-138977BBB5F6}"/>
              </a:ext>
            </a:extLst>
          </p:cNvPr>
          <p:cNvSpPr txBox="1"/>
          <p:nvPr/>
        </p:nvSpPr>
        <p:spPr>
          <a:xfrm>
            <a:off x="7775147" y="2825801"/>
            <a:ext cx="2079365" cy="707886"/>
          </a:xfrm>
          <a:prstGeom prst="rect">
            <a:avLst/>
          </a:prstGeom>
          <a:noFill/>
        </p:spPr>
        <p:txBody>
          <a:bodyPr wrap="square" rtlCol="0">
            <a:spAutoFit/>
          </a:bodyPr>
          <a:lstStyle/>
          <a:p>
            <a:pPr algn="ctr"/>
            <a:r>
              <a:rPr lang="en-US" altLang="zh-CN" sz="2000"/>
              <a:t>Benefit</a:t>
            </a:r>
            <a:r>
              <a:rPr lang="zh-CN" altLang="en-US" sz="2000"/>
              <a:t> </a:t>
            </a:r>
            <a:r>
              <a:rPr lang="en-US" altLang="zh-CN" sz="2000"/>
              <a:t>the</a:t>
            </a:r>
            <a:r>
              <a:rPr lang="zh-CN" altLang="en-US" sz="2000"/>
              <a:t> </a:t>
            </a:r>
            <a:r>
              <a:rPr lang="en-US" altLang="zh-CN" sz="2000"/>
              <a:t>whole</a:t>
            </a:r>
            <a:r>
              <a:rPr lang="zh-CN" altLang="en-US" sz="2000"/>
              <a:t> </a:t>
            </a:r>
            <a:r>
              <a:rPr lang="en-US" altLang="zh-CN" sz="2000"/>
              <a:t>chip life</a:t>
            </a:r>
            <a:r>
              <a:rPr lang="zh-CN" altLang="en-US" sz="2000"/>
              <a:t> </a:t>
            </a:r>
            <a:r>
              <a:rPr lang="en-US" altLang="zh-CN" sz="2000"/>
              <a:t>cycle</a:t>
            </a:r>
            <a:endParaRPr lang="en-CN" sz="2000"/>
          </a:p>
        </p:txBody>
      </p:sp>
      <p:sp>
        <p:nvSpPr>
          <p:cNvPr id="25" name="Right Arrow 24">
            <a:extLst>
              <a:ext uri="{FF2B5EF4-FFF2-40B4-BE49-F238E27FC236}">
                <a16:creationId xmlns:a16="http://schemas.microsoft.com/office/drawing/2014/main" id="{B9A6C4A0-EF2E-A24C-9A3C-C8A40E741168}"/>
              </a:ext>
            </a:extLst>
          </p:cNvPr>
          <p:cNvSpPr/>
          <p:nvPr/>
        </p:nvSpPr>
        <p:spPr>
          <a:xfrm rot="20846016">
            <a:off x="6601194" y="2529611"/>
            <a:ext cx="1295400" cy="289560"/>
          </a:xfrm>
          <a:prstGeom prst="rightArrow">
            <a:avLst>
              <a:gd name="adj1" fmla="val 47147"/>
              <a:gd name="adj2" fmla="val 92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0701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89B9-C067-034F-831B-C0D110FB71E5}"/>
              </a:ext>
            </a:extLst>
          </p:cNvPr>
          <p:cNvSpPr>
            <a:spLocks noGrp="1"/>
          </p:cNvSpPr>
          <p:nvPr>
            <p:ph type="title"/>
          </p:nvPr>
        </p:nvSpPr>
        <p:spPr/>
        <p:txBody>
          <a:bodyPr/>
          <a:lstStyle/>
          <a:p>
            <a:r>
              <a:rPr lang="en-US" altLang="zh-CN"/>
              <a:t>Summary</a:t>
            </a:r>
            <a:r>
              <a:rPr lang="zh-CN" altLang="en-US"/>
              <a:t> </a:t>
            </a:r>
            <a:r>
              <a:rPr lang="en-US" altLang="zh-CN"/>
              <a:t>and</a:t>
            </a:r>
            <a:r>
              <a:rPr lang="zh-CN" altLang="en-US"/>
              <a:t> </a:t>
            </a:r>
            <a:r>
              <a:rPr lang="en-US" altLang="zh-CN"/>
              <a:t>Takeaway</a:t>
            </a:r>
            <a:endParaRPr lang="en-CN"/>
          </a:p>
        </p:txBody>
      </p:sp>
      <p:sp>
        <p:nvSpPr>
          <p:cNvPr id="3" name="Content Placeholder 2">
            <a:extLst>
              <a:ext uri="{FF2B5EF4-FFF2-40B4-BE49-F238E27FC236}">
                <a16:creationId xmlns:a16="http://schemas.microsoft.com/office/drawing/2014/main" id="{F547F2A9-E7E3-254C-A281-29E093862C14}"/>
              </a:ext>
            </a:extLst>
          </p:cNvPr>
          <p:cNvSpPr>
            <a:spLocks noGrp="1"/>
          </p:cNvSpPr>
          <p:nvPr>
            <p:ph idx="1"/>
          </p:nvPr>
        </p:nvSpPr>
        <p:spPr>
          <a:xfrm>
            <a:off x="478800" y="1170000"/>
            <a:ext cx="10214794" cy="4950000"/>
          </a:xfrm>
        </p:spPr>
        <p:txBody>
          <a:bodyPr/>
          <a:lstStyle/>
          <a:p>
            <a:r>
              <a:rPr lang="en-CN" dirty="0"/>
              <a:t>Problem: Increasing Challenges in Chip Design</a:t>
            </a:r>
          </a:p>
          <a:p>
            <a:pPr lvl="1"/>
            <a:r>
              <a:rPr lang="en-CN" dirty="0"/>
              <a:t>Cost, </a:t>
            </a:r>
            <a:r>
              <a:rPr lang="en-US" altLang="zh-CN" dirty="0"/>
              <a:t>t</a:t>
            </a:r>
            <a:r>
              <a:rPr lang="en-CN" dirty="0"/>
              <a:t>ime-to-</a:t>
            </a:r>
            <a:r>
              <a:rPr lang="en-US" altLang="zh-CN" dirty="0"/>
              <a:t>m</a:t>
            </a:r>
            <a:r>
              <a:rPr lang="en-CN" dirty="0"/>
              <a:t>arket, </a:t>
            </a:r>
            <a:r>
              <a:rPr lang="en-US" altLang="zh-CN" dirty="0"/>
              <a:t>r</a:t>
            </a:r>
            <a:r>
              <a:rPr lang="en-CN" dirty="0"/>
              <a:t>eliance on </a:t>
            </a:r>
            <a:r>
              <a:rPr lang="en-US" altLang="zh-CN" dirty="0"/>
              <a:t>d</a:t>
            </a:r>
            <a:r>
              <a:rPr lang="en-CN" dirty="0"/>
              <a:t>esigners, </a:t>
            </a:r>
            <a:r>
              <a:rPr lang="en-US" altLang="zh-CN" dirty="0"/>
              <a:t>d</a:t>
            </a:r>
            <a:r>
              <a:rPr lang="en-CN" dirty="0"/>
              <a:t>iminishing </a:t>
            </a:r>
            <a:r>
              <a:rPr lang="en-US" altLang="zh-CN" dirty="0"/>
              <a:t>p</a:t>
            </a:r>
            <a:r>
              <a:rPr lang="en-CN" dirty="0"/>
              <a:t>erformance </a:t>
            </a:r>
            <a:r>
              <a:rPr lang="en-US" altLang="zh-CN" dirty="0"/>
              <a:t>r</a:t>
            </a:r>
            <a:r>
              <a:rPr lang="en-CN" dirty="0"/>
              <a:t>eturn, ……</a:t>
            </a:r>
          </a:p>
          <a:p>
            <a:r>
              <a:rPr lang="en-US" altLang="zh-CN" b="1" dirty="0">
                <a:solidFill>
                  <a:srgbClr val="00B050"/>
                </a:solidFill>
              </a:rPr>
              <a:t>ML</a:t>
            </a:r>
            <a:r>
              <a:rPr lang="zh-CN" altLang="en-US" dirty="0"/>
              <a:t> </a:t>
            </a:r>
            <a:r>
              <a:rPr lang="en-US" altLang="zh-CN" dirty="0"/>
              <a:t>in</a:t>
            </a:r>
            <a:r>
              <a:rPr lang="zh-CN" altLang="en-US" dirty="0"/>
              <a:t> </a:t>
            </a:r>
            <a:r>
              <a:rPr lang="en-US" altLang="zh-CN" dirty="0"/>
              <a:t>chip</a:t>
            </a:r>
            <a:r>
              <a:rPr lang="zh-CN" altLang="en-US" dirty="0"/>
              <a:t> </a:t>
            </a:r>
            <a:r>
              <a:rPr lang="en-US" altLang="zh-CN" dirty="0"/>
              <a:t>design </a:t>
            </a:r>
          </a:p>
          <a:p>
            <a:pPr lvl="1"/>
            <a:r>
              <a:rPr lang="en-CN" dirty="0"/>
              <a:t>Less </a:t>
            </a:r>
            <a:r>
              <a:rPr lang="en-US" altLang="zh-CN" dirty="0"/>
              <a:t>s</a:t>
            </a:r>
            <a:r>
              <a:rPr lang="en-CN" dirty="0"/>
              <a:t>imulation </a:t>
            </a:r>
            <a:r>
              <a:rPr lang="en-US" altLang="zh-CN" dirty="0"/>
              <a:t>t</a:t>
            </a:r>
            <a:r>
              <a:rPr lang="en-CN" dirty="0"/>
              <a:t>ime, </a:t>
            </a:r>
            <a:r>
              <a:rPr lang="en-US" altLang="zh-CN" dirty="0"/>
              <a:t>faster</a:t>
            </a:r>
            <a:r>
              <a:rPr lang="zh-CN" altLang="en-US" dirty="0"/>
              <a:t> </a:t>
            </a:r>
            <a:r>
              <a:rPr lang="en-US" altLang="zh-CN" dirty="0"/>
              <a:t>feedback</a:t>
            </a:r>
            <a:r>
              <a:rPr lang="en-CN" dirty="0"/>
              <a:t>, </a:t>
            </a:r>
            <a:r>
              <a:rPr lang="en-US" altLang="zh-CN" dirty="0"/>
              <a:t>l</a:t>
            </a:r>
            <a:r>
              <a:rPr lang="en-CN" dirty="0"/>
              <a:t>ess </a:t>
            </a:r>
            <a:r>
              <a:rPr lang="en-US" altLang="zh-CN" dirty="0"/>
              <a:t>d</a:t>
            </a:r>
            <a:r>
              <a:rPr lang="en-CN" dirty="0"/>
              <a:t>esigner effort</a:t>
            </a:r>
            <a:endParaRPr lang="en-US" altLang="zh-CN" dirty="0"/>
          </a:p>
          <a:p>
            <a:r>
              <a:rPr lang="en-US" altLang="zh-CN" b="1" dirty="0">
                <a:solidFill>
                  <a:srgbClr val="00B050"/>
                </a:solidFill>
              </a:rPr>
              <a:t>AutoML</a:t>
            </a:r>
            <a:r>
              <a:rPr lang="zh-CN" altLang="en-US" dirty="0"/>
              <a:t> </a:t>
            </a:r>
            <a:r>
              <a:rPr lang="en-US" altLang="zh-CN" dirty="0"/>
              <a:t>in</a:t>
            </a:r>
            <a:r>
              <a:rPr lang="zh-CN" altLang="en-US" dirty="0"/>
              <a:t> </a:t>
            </a:r>
            <a:r>
              <a:rPr lang="en-US" altLang="zh-CN" dirty="0"/>
              <a:t>chip</a:t>
            </a:r>
            <a:r>
              <a:rPr lang="zh-CN" altLang="en-US" dirty="0"/>
              <a:t> </a:t>
            </a:r>
            <a:r>
              <a:rPr lang="en-US" altLang="zh-CN" dirty="0"/>
              <a:t>design</a:t>
            </a:r>
          </a:p>
          <a:p>
            <a:pPr lvl="1"/>
            <a:r>
              <a:rPr lang="en-US" altLang="zh-CN" dirty="0"/>
              <a:t>Reduces</a:t>
            </a:r>
            <a:r>
              <a:rPr lang="zh-CN" altLang="en-US" dirty="0"/>
              <a:t> </a:t>
            </a:r>
            <a:r>
              <a:rPr lang="en-US" altLang="zh-CN" dirty="0"/>
              <a:t>months</a:t>
            </a:r>
            <a:r>
              <a:rPr lang="zh-CN" altLang="en-US" dirty="0"/>
              <a:t> </a:t>
            </a:r>
            <a:r>
              <a:rPr lang="en-US" altLang="zh-CN" dirty="0"/>
              <a:t>of</a:t>
            </a:r>
            <a:r>
              <a:rPr lang="zh-CN" altLang="en-US" dirty="0"/>
              <a:t> </a:t>
            </a:r>
            <a:r>
              <a:rPr lang="en-US" altLang="zh-CN" dirty="0"/>
              <a:t>model</a:t>
            </a:r>
            <a:r>
              <a:rPr lang="zh-CN" altLang="en-US" dirty="0"/>
              <a:t> </a:t>
            </a:r>
            <a:r>
              <a:rPr lang="en-US" altLang="zh-CN" dirty="0"/>
              <a:t>development</a:t>
            </a:r>
            <a:r>
              <a:rPr lang="zh-CN" altLang="en-US" dirty="0"/>
              <a:t> </a:t>
            </a:r>
            <a:r>
              <a:rPr lang="en-US" altLang="zh-CN" dirty="0"/>
              <a:t>to</a:t>
            </a:r>
            <a:r>
              <a:rPr lang="zh-CN" altLang="en-US" dirty="0"/>
              <a:t> </a:t>
            </a:r>
            <a:r>
              <a:rPr lang="en-US" altLang="zh-CN" dirty="0"/>
              <a:t>hours,</a:t>
            </a:r>
            <a:r>
              <a:rPr lang="zh-CN" altLang="en-US" dirty="0"/>
              <a:t> </a:t>
            </a:r>
            <a:r>
              <a:rPr lang="en-US" altLang="zh-CN" dirty="0"/>
              <a:t>no</a:t>
            </a:r>
            <a:r>
              <a:rPr lang="zh-CN" altLang="en-US" dirty="0"/>
              <a:t> </a:t>
            </a:r>
            <a:r>
              <a:rPr lang="en-US" altLang="zh-CN" dirty="0"/>
              <a:t>developers</a:t>
            </a:r>
          </a:p>
          <a:p>
            <a:r>
              <a:rPr lang="en-CN" b="1" dirty="0">
                <a:solidFill>
                  <a:srgbClr val="00B050"/>
                </a:solidFill>
              </a:rPr>
              <a:t>Unified ML </a:t>
            </a:r>
            <a:r>
              <a:rPr lang="en-CN" dirty="0"/>
              <a:t>in </a:t>
            </a:r>
            <a:r>
              <a:rPr lang="en-US" altLang="zh-CN" dirty="0"/>
              <a:t>both</a:t>
            </a:r>
            <a:r>
              <a:rPr lang="en-CN" dirty="0"/>
              <a:t> </a:t>
            </a:r>
            <a:r>
              <a:rPr lang="en-US" altLang="zh-CN" dirty="0"/>
              <a:t>d</a:t>
            </a:r>
            <a:r>
              <a:rPr lang="en-CN" dirty="0"/>
              <a:t>esign &amp; </a:t>
            </a:r>
            <a:r>
              <a:rPr lang="en-US" altLang="zh-CN" dirty="0"/>
              <a:t>r</a:t>
            </a:r>
            <a:r>
              <a:rPr lang="en-CN" dirty="0"/>
              <a:t>untime</a:t>
            </a:r>
            <a:endParaRPr lang="en-US" altLang="zh-CN" dirty="0"/>
          </a:p>
          <a:p>
            <a:pPr lvl="1"/>
            <a:r>
              <a:rPr lang="en-US" altLang="zh-CN" dirty="0"/>
              <a:t>Benefit</a:t>
            </a:r>
            <a:r>
              <a:rPr lang="zh-CN" altLang="en-US" dirty="0"/>
              <a:t> </a:t>
            </a:r>
            <a:r>
              <a:rPr lang="en-US" altLang="zh-CN" dirty="0"/>
              <a:t>the</a:t>
            </a:r>
            <a:r>
              <a:rPr lang="zh-CN" altLang="en-US" dirty="0"/>
              <a:t> </a:t>
            </a:r>
            <a:r>
              <a:rPr lang="en-US" altLang="zh-CN" dirty="0"/>
              <a:t>entire</a:t>
            </a:r>
            <a:r>
              <a:rPr lang="zh-CN" altLang="en-US" dirty="0"/>
              <a:t> </a:t>
            </a:r>
            <a:r>
              <a:rPr lang="en-US" altLang="zh-CN" dirty="0"/>
              <a:t>chip</a:t>
            </a:r>
            <a:r>
              <a:rPr lang="zh-CN" altLang="en-US" dirty="0"/>
              <a:t> </a:t>
            </a:r>
            <a:r>
              <a:rPr lang="en-US" altLang="zh-CN" dirty="0"/>
              <a:t>life</a:t>
            </a:r>
            <a:r>
              <a:rPr lang="zh-CN" altLang="en-US" dirty="0"/>
              <a:t> </a:t>
            </a:r>
            <a:r>
              <a:rPr lang="en-US" altLang="zh-CN" dirty="0"/>
              <a:t>cycle</a:t>
            </a:r>
          </a:p>
        </p:txBody>
      </p:sp>
      <p:sp>
        <p:nvSpPr>
          <p:cNvPr id="4" name="Slide Number Placeholder 3">
            <a:extLst>
              <a:ext uri="{FF2B5EF4-FFF2-40B4-BE49-F238E27FC236}">
                <a16:creationId xmlns:a16="http://schemas.microsoft.com/office/drawing/2014/main" id="{B7DFD285-FA36-6042-BB45-E9AD51159EF1}"/>
              </a:ext>
            </a:extLst>
          </p:cNvPr>
          <p:cNvSpPr>
            <a:spLocks noGrp="1"/>
          </p:cNvSpPr>
          <p:nvPr>
            <p:ph type="sldNum" sz="quarter" idx="10"/>
          </p:nvPr>
        </p:nvSpPr>
        <p:spPr/>
        <p:txBody>
          <a:bodyPr/>
          <a:lstStyle/>
          <a:p>
            <a:fld id="{A559C790-290C-A040-B331-07958D38869F}" type="slidenum">
              <a:rPr lang="en-CN" smtClean="0"/>
              <a:t>51</a:t>
            </a:fld>
            <a:endParaRPr lang="en-CN"/>
          </a:p>
        </p:txBody>
      </p:sp>
      <p:grpSp>
        <p:nvGrpSpPr>
          <p:cNvPr id="5" name="Group 4">
            <a:extLst>
              <a:ext uri="{FF2B5EF4-FFF2-40B4-BE49-F238E27FC236}">
                <a16:creationId xmlns:a16="http://schemas.microsoft.com/office/drawing/2014/main" id="{46D0F6D8-AC21-A745-B126-338D9C5723BE}"/>
              </a:ext>
            </a:extLst>
          </p:cNvPr>
          <p:cNvGrpSpPr/>
          <p:nvPr/>
        </p:nvGrpSpPr>
        <p:grpSpPr>
          <a:xfrm>
            <a:off x="1064206" y="4794227"/>
            <a:ext cx="8574944" cy="1869676"/>
            <a:chOff x="1064206" y="4794227"/>
            <a:chExt cx="8574944" cy="1869676"/>
          </a:xfrm>
        </p:grpSpPr>
        <p:pic>
          <p:nvPicPr>
            <p:cNvPr id="6" name="Picture 5" descr="A picture containing text, outdoor, sign&#10;&#10;Description automatically generated">
              <a:extLst>
                <a:ext uri="{FF2B5EF4-FFF2-40B4-BE49-F238E27FC236}">
                  <a16:creationId xmlns:a16="http://schemas.microsoft.com/office/drawing/2014/main" id="{24637A99-6D0C-3B4B-872B-D73261251744}"/>
                </a:ext>
              </a:extLst>
            </p:cNvPr>
            <p:cNvPicPr>
              <a:picLocks noChangeAspect="1"/>
            </p:cNvPicPr>
            <p:nvPr/>
          </p:nvPicPr>
          <p:blipFill>
            <a:blip r:embed="rId3">
              <a:biLevel thresh="25000"/>
            </a:blip>
            <a:stretch>
              <a:fillRect/>
            </a:stretch>
          </p:blipFill>
          <p:spPr>
            <a:xfrm>
              <a:off x="1176273" y="4862860"/>
              <a:ext cx="518886" cy="518886"/>
            </a:xfrm>
            <a:prstGeom prst="rect">
              <a:avLst/>
            </a:prstGeom>
          </p:spPr>
        </p:pic>
        <p:pic>
          <p:nvPicPr>
            <p:cNvPr id="7" name="Picture 6" descr="A picture containing text, outdoor, sign&#10;&#10;Description automatically generated">
              <a:extLst>
                <a:ext uri="{FF2B5EF4-FFF2-40B4-BE49-F238E27FC236}">
                  <a16:creationId xmlns:a16="http://schemas.microsoft.com/office/drawing/2014/main" id="{82FC4CD4-0854-7C4F-87FE-DC14F4993192}"/>
                </a:ext>
              </a:extLst>
            </p:cNvPr>
            <p:cNvPicPr>
              <a:picLocks noChangeAspect="1"/>
            </p:cNvPicPr>
            <p:nvPr/>
          </p:nvPicPr>
          <p:blipFill>
            <a:blip r:embed="rId3">
              <a:biLevel thresh="25000"/>
            </a:blip>
            <a:stretch>
              <a:fillRect/>
            </a:stretch>
          </p:blipFill>
          <p:spPr>
            <a:xfrm>
              <a:off x="1585347" y="4862860"/>
              <a:ext cx="518886" cy="518886"/>
            </a:xfrm>
            <a:prstGeom prst="rect">
              <a:avLst/>
            </a:prstGeom>
          </p:spPr>
        </p:pic>
        <p:pic>
          <p:nvPicPr>
            <p:cNvPr id="8" name="Picture 7" descr="A picture containing text, outdoor, sign&#10;&#10;Description automatically generated">
              <a:extLst>
                <a:ext uri="{FF2B5EF4-FFF2-40B4-BE49-F238E27FC236}">
                  <a16:creationId xmlns:a16="http://schemas.microsoft.com/office/drawing/2014/main" id="{59E029B7-1897-7D44-B2DF-DA2D255D148D}"/>
                </a:ext>
              </a:extLst>
            </p:cNvPr>
            <p:cNvPicPr>
              <a:picLocks noChangeAspect="1"/>
            </p:cNvPicPr>
            <p:nvPr/>
          </p:nvPicPr>
          <p:blipFill>
            <a:blip r:embed="rId3">
              <a:biLevel thresh="25000"/>
            </a:blip>
            <a:stretch>
              <a:fillRect/>
            </a:stretch>
          </p:blipFill>
          <p:spPr>
            <a:xfrm>
              <a:off x="1977290" y="4862860"/>
              <a:ext cx="518886" cy="518886"/>
            </a:xfrm>
            <a:prstGeom prst="rect">
              <a:avLst/>
            </a:prstGeom>
          </p:spPr>
        </p:pic>
        <p:grpSp>
          <p:nvGrpSpPr>
            <p:cNvPr id="9" name="Group 8">
              <a:extLst>
                <a:ext uri="{FF2B5EF4-FFF2-40B4-BE49-F238E27FC236}">
                  <a16:creationId xmlns:a16="http://schemas.microsoft.com/office/drawing/2014/main" id="{2A90A338-ED8E-8949-8F5B-76697A6572A3}"/>
                </a:ext>
              </a:extLst>
            </p:cNvPr>
            <p:cNvGrpSpPr/>
            <p:nvPr/>
          </p:nvGrpSpPr>
          <p:grpSpPr>
            <a:xfrm>
              <a:off x="3393010" y="5746812"/>
              <a:ext cx="1289135" cy="523907"/>
              <a:chOff x="3287940" y="4449392"/>
              <a:chExt cx="1289135" cy="523907"/>
            </a:xfrm>
          </p:grpSpPr>
          <p:pic>
            <p:nvPicPr>
              <p:cNvPr id="10" name="Picture 9" descr="Shape&#10;&#10;Description automatically generated with low confidence">
                <a:extLst>
                  <a:ext uri="{FF2B5EF4-FFF2-40B4-BE49-F238E27FC236}">
                    <a16:creationId xmlns:a16="http://schemas.microsoft.com/office/drawing/2014/main" id="{18C7D63B-97CB-9549-A21B-3E16E39CF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940" y="4449392"/>
                <a:ext cx="574673" cy="523907"/>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29FCBC58-23DE-E449-A682-C85E3A7AA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171" y="4449392"/>
                <a:ext cx="574673" cy="523907"/>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3A6A4A0-E558-054E-9AE8-D12FCD3BC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2402" y="4449392"/>
                <a:ext cx="574673" cy="523907"/>
              </a:xfrm>
              <a:prstGeom prst="rect">
                <a:avLst/>
              </a:prstGeom>
            </p:spPr>
          </p:pic>
        </p:grpSp>
        <p:pic>
          <p:nvPicPr>
            <p:cNvPr id="13" name="Picture 12">
              <a:extLst>
                <a:ext uri="{FF2B5EF4-FFF2-40B4-BE49-F238E27FC236}">
                  <a16:creationId xmlns:a16="http://schemas.microsoft.com/office/drawing/2014/main" id="{12559E9D-7E85-1948-9452-D082674A9D2B}"/>
                </a:ext>
              </a:extLst>
            </p:cNvPr>
            <p:cNvPicPr>
              <a:picLocks noChangeAspect="1"/>
            </p:cNvPicPr>
            <p:nvPr/>
          </p:nvPicPr>
          <p:blipFill>
            <a:blip r:embed="rId5"/>
            <a:stretch>
              <a:fillRect/>
            </a:stretch>
          </p:blipFill>
          <p:spPr>
            <a:xfrm>
              <a:off x="1174019" y="5790841"/>
              <a:ext cx="435848" cy="435848"/>
            </a:xfrm>
            <a:prstGeom prst="rect">
              <a:avLst/>
            </a:prstGeom>
          </p:spPr>
        </p:pic>
        <p:pic>
          <p:nvPicPr>
            <p:cNvPr id="14" name="Picture 13">
              <a:extLst>
                <a:ext uri="{FF2B5EF4-FFF2-40B4-BE49-F238E27FC236}">
                  <a16:creationId xmlns:a16="http://schemas.microsoft.com/office/drawing/2014/main" id="{7ADB1F9D-C74A-3B48-8BCF-DCF887592771}"/>
                </a:ext>
              </a:extLst>
            </p:cNvPr>
            <p:cNvPicPr>
              <a:picLocks noChangeAspect="1"/>
            </p:cNvPicPr>
            <p:nvPr/>
          </p:nvPicPr>
          <p:blipFill>
            <a:blip r:embed="rId5"/>
            <a:stretch>
              <a:fillRect/>
            </a:stretch>
          </p:blipFill>
          <p:spPr>
            <a:xfrm>
              <a:off x="1627183" y="5790841"/>
              <a:ext cx="435848" cy="435848"/>
            </a:xfrm>
            <a:prstGeom prst="rect">
              <a:avLst/>
            </a:prstGeom>
          </p:spPr>
        </p:pic>
        <p:pic>
          <p:nvPicPr>
            <p:cNvPr id="15" name="Picture 14">
              <a:extLst>
                <a:ext uri="{FF2B5EF4-FFF2-40B4-BE49-F238E27FC236}">
                  <a16:creationId xmlns:a16="http://schemas.microsoft.com/office/drawing/2014/main" id="{008C2669-5BEA-E844-A1A0-89971D9CA705}"/>
                </a:ext>
              </a:extLst>
            </p:cNvPr>
            <p:cNvPicPr>
              <a:picLocks noChangeAspect="1"/>
            </p:cNvPicPr>
            <p:nvPr/>
          </p:nvPicPr>
          <p:blipFill>
            <a:blip r:embed="rId5"/>
            <a:stretch>
              <a:fillRect/>
            </a:stretch>
          </p:blipFill>
          <p:spPr>
            <a:xfrm>
              <a:off x="2081494" y="5790841"/>
              <a:ext cx="435848" cy="435848"/>
            </a:xfrm>
            <a:prstGeom prst="rect">
              <a:avLst/>
            </a:prstGeom>
          </p:spPr>
        </p:pic>
        <p:pic>
          <p:nvPicPr>
            <p:cNvPr id="16" name="Picture 15" descr="Circle&#10;&#10;Description automatically generated with medium confidence">
              <a:extLst>
                <a:ext uri="{FF2B5EF4-FFF2-40B4-BE49-F238E27FC236}">
                  <a16:creationId xmlns:a16="http://schemas.microsoft.com/office/drawing/2014/main" id="{073FB666-96C2-AF49-A83B-C5E344AF8640}"/>
                </a:ext>
              </a:extLst>
            </p:cNvPr>
            <p:cNvPicPr>
              <a:picLocks noChangeAspect="1"/>
            </p:cNvPicPr>
            <p:nvPr/>
          </p:nvPicPr>
          <p:blipFill>
            <a:blip r:embed="rId6"/>
            <a:stretch>
              <a:fillRect/>
            </a:stretch>
          </p:blipFill>
          <p:spPr>
            <a:xfrm>
              <a:off x="3308756" y="4870045"/>
              <a:ext cx="504517" cy="504517"/>
            </a:xfrm>
            <a:prstGeom prst="rect">
              <a:avLst/>
            </a:prstGeom>
          </p:spPr>
        </p:pic>
        <p:pic>
          <p:nvPicPr>
            <p:cNvPr id="17" name="Picture 16" descr="Circle&#10;&#10;Description automatically generated with medium confidence">
              <a:extLst>
                <a:ext uri="{FF2B5EF4-FFF2-40B4-BE49-F238E27FC236}">
                  <a16:creationId xmlns:a16="http://schemas.microsoft.com/office/drawing/2014/main" id="{09CB1463-04B3-E849-8E86-06E6D94F5DCB}"/>
                </a:ext>
              </a:extLst>
            </p:cNvPr>
            <p:cNvPicPr>
              <a:picLocks noChangeAspect="1"/>
            </p:cNvPicPr>
            <p:nvPr/>
          </p:nvPicPr>
          <p:blipFill>
            <a:blip r:embed="rId6"/>
            <a:stretch>
              <a:fillRect/>
            </a:stretch>
          </p:blipFill>
          <p:spPr>
            <a:xfrm>
              <a:off x="3833441" y="4870045"/>
              <a:ext cx="504517" cy="504517"/>
            </a:xfrm>
            <a:prstGeom prst="rect">
              <a:avLst/>
            </a:prstGeom>
          </p:spPr>
        </p:pic>
        <p:pic>
          <p:nvPicPr>
            <p:cNvPr id="18" name="Picture 17" descr="Circle&#10;&#10;Description automatically generated with medium confidence">
              <a:extLst>
                <a:ext uri="{FF2B5EF4-FFF2-40B4-BE49-F238E27FC236}">
                  <a16:creationId xmlns:a16="http://schemas.microsoft.com/office/drawing/2014/main" id="{E2895B63-009C-1849-BE74-22FBB6D63C4F}"/>
                </a:ext>
              </a:extLst>
            </p:cNvPr>
            <p:cNvPicPr>
              <a:picLocks noChangeAspect="1"/>
            </p:cNvPicPr>
            <p:nvPr/>
          </p:nvPicPr>
          <p:blipFill>
            <a:blip r:embed="rId6"/>
            <a:stretch>
              <a:fillRect/>
            </a:stretch>
          </p:blipFill>
          <p:spPr>
            <a:xfrm>
              <a:off x="4365195" y="4870045"/>
              <a:ext cx="504517" cy="504517"/>
            </a:xfrm>
            <a:prstGeom prst="rect">
              <a:avLst/>
            </a:prstGeom>
          </p:spPr>
        </p:pic>
        <p:pic>
          <p:nvPicPr>
            <p:cNvPr id="20" name="Picture 19" descr="A picture containing text, outdoor, sign&#10;&#10;Description automatically generated">
              <a:extLst>
                <a:ext uri="{FF2B5EF4-FFF2-40B4-BE49-F238E27FC236}">
                  <a16:creationId xmlns:a16="http://schemas.microsoft.com/office/drawing/2014/main" id="{AC0F4C61-EAD0-214A-AA55-192B98E86319}"/>
                </a:ext>
              </a:extLst>
            </p:cNvPr>
            <p:cNvPicPr>
              <a:picLocks noChangeAspect="1"/>
            </p:cNvPicPr>
            <p:nvPr/>
          </p:nvPicPr>
          <p:blipFill>
            <a:blip r:embed="rId3">
              <a:biLevel thresh="50000"/>
            </a:blip>
            <a:stretch>
              <a:fillRect/>
            </a:stretch>
          </p:blipFill>
          <p:spPr>
            <a:xfrm>
              <a:off x="6672122" y="4884631"/>
              <a:ext cx="518886" cy="518886"/>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7727B6BA-4394-5B40-B276-1C118A1BD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567" y="5736697"/>
              <a:ext cx="574673" cy="523907"/>
            </a:xfrm>
            <a:prstGeom prst="rect">
              <a:avLst/>
            </a:prstGeom>
          </p:spPr>
        </p:pic>
        <p:pic>
          <p:nvPicPr>
            <p:cNvPr id="22" name="Picture 21">
              <a:extLst>
                <a:ext uri="{FF2B5EF4-FFF2-40B4-BE49-F238E27FC236}">
                  <a16:creationId xmlns:a16="http://schemas.microsoft.com/office/drawing/2014/main" id="{6B2AA1A8-2FD9-0A47-A067-8711F60BC1F1}"/>
                </a:ext>
              </a:extLst>
            </p:cNvPr>
            <p:cNvPicPr>
              <a:picLocks noChangeAspect="1"/>
            </p:cNvPicPr>
            <p:nvPr/>
          </p:nvPicPr>
          <p:blipFill>
            <a:blip r:embed="rId5"/>
            <a:stretch>
              <a:fillRect/>
            </a:stretch>
          </p:blipFill>
          <p:spPr>
            <a:xfrm>
              <a:off x="6726818" y="5790841"/>
              <a:ext cx="435848" cy="435848"/>
            </a:xfrm>
            <a:prstGeom prst="rect">
              <a:avLst/>
            </a:prstGeom>
          </p:spPr>
        </p:pic>
        <p:pic>
          <p:nvPicPr>
            <p:cNvPr id="23" name="Picture 22" descr="Circle&#10;&#10;Description automatically generated with medium confidence">
              <a:extLst>
                <a:ext uri="{FF2B5EF4-FFF2-40B4-BE49-F238E27FC236}">
                  <a16:creationId xmlns:a16="http://schemas.microsoft.com/office/drawing/2014/main" id="{7C867D8A-B4ED-E94E-9706-258FDE5524F2}"/>
                </a:ext>
              </a:extLst>
            </p:cNvPr>
            <p:cNvPicPr>
              <a:picLocks noChangeAspect="1"/>
            </p:cNvPicPr>
            <p:nvPr/>
          </p:nvPicPr>
          <p:blipFill>
            <a:blip r:embed="rId6"/>
            <a:stretch>
              <a:fillRect/>
            </a:stretch>
          </p:blipFill>
          <p:spPr>
            <a:xfrm>
              <a:off x="8532646" y="4891815"/>
              <a:ext cx="504517" cy="504517"/>
            </a:xfrm>
            <a:prstGeom prst="rect">
              <a:avLst/>
            </a:prstGeom>
          </p:spPr>
        </p:pic>
        <p:sp>
          <p:nvSpPr>
            <p:cNvPr id="24" name="Right Arrow 23">
              <a:extLst>
                <a:ext uri="{FF2B5EF4-FFF2-40B4-BE49-F238E27FC236}">
                  <a16:creationId xmlns:a16="http://schemas.microsoft.com/office/drawing/2014/main" id="{A47F7B50-D831-0845-B9FC-D9049E697E73}"/>
                </a:ext>
              </a:extLst>
            </p:cNvPr>
            <p:cNvSpPr/>
            <p:nvPr/>
          </p:nvSpPr>
          <p:spPr>
            <a:xfrm>
              <a:off x="5241258" y="5480554"/>
              <a:ext cx="1013042" cy="313731"/>
            </a:xfrm>
            <a:prstGeom prst="rightArrow">
              <a:avLst>
                <a:gd name="adj1" fmla="val 30662"/>
                <a:gd name="adj2" fmla="val 1572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TextBox 24">
              <a:extLst>
                <a:ext uri="{FF2B5EF4-FFF2-40B4-BE49-F238E27FC236}">
                  <a16:creationId xmlns:a16="http://schemas.microsoft.com/office/drawing/2014/main" id="{30DD09B1-75E1-F745-B4AB-4A578F941978}"/>
                </a:ext>
              </a:extLst>
            </p:cNvPr>
            <p:cNvSpPr txBox="1"/>
            <p:nvPr/>
          </p:nvSpPr>
          <p:spPr>
            <a:xfrm>
              <a:off x="5259890" y="5813985"/>
              <a:ext cx="886252" cy="369332"/>
            </a:xfrm>
            <a:prstGeom prst="rect">
              <a:avLst/>
            </a:prstGeom>
            <a:noFill/>
          </p:spPr>
          <p:txBody>
            <a:bodyPr wrap="square" rtlCol="0">
              <a:spAutoFit/>
            </a:bodyPr>
            <a:lstStyle/>
            <a:p>
              <a:r>
                <a:rPr lang="en-US" altLang="zh-CN" b="1" dirty="0"/>
                <a:t>Vision</a:t>
              </a:r>
              <a:endParaRPr lang="en-CN" b="1" dirty="0"/>
            </a:p>
          </p:txBody>
        </p:sp>
        <p:sp>
          <p:nvSpPr>
            <p:cNvPr id="26" name="Rectangle 25">
              <a:extLst>
                <a:ext uri="{FF2B5EF4-FFF2-40B4-BE49-F238E27FC236}">
                  <a16:creationId xmlns:a16="http://schemas.microsoft.com/office/drawing/2014/main" id="{0D52EFF2-FDD2-334D-971C-DB0D359A908B}"/>
                </a:ext>
              </a:extLst>
            </p:cNvPr>
            <p:cNvSpPr/>
            <p:nvPr/>
          </p:nvSpPr>
          <p:spPr>
            <a:xfrm>
              <a:off x="1064206" y="4794227"/>
              <a:ext cx="3927944" cy="1485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B6603867-8E36-3945-AB19-AB658C0543FC}"/>
                </a:ext>
              </a:extLst>
            </p:cNvPr>
            <p:cNvSpPr/>
            <p:nvPr/>
          </p:nvSpPr>
          <p:spPr>
            <a:xfrm>
              <a:off x="6425140" y="4794227"/>
              <a:ext cx="2865444" cy="1485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E68FC65F-D013-0D49-9559-A85E0394FDA3}"/>
                </a:ext>
              </a:extLst>
            </p:cNvPr>
            <p:cNvSpPr txBox="1"/>
            <p:nvPr/>
          </p:nvSpPr>
          <p:spPr>
            <a:xfrm>
              <a:off x="6377430" y="6275699"/>
              <a:ext cx="3261720" cy="369332"/>
            </a:xfrm>
            <a:prstGeom prst="rect">
              <a:avLst/>
            </a:prstGeom>
            <a:noFill/>
          </p:spPr>
          <p:txBody>
            <a:bodyPr wrap="square" rtlCol="0">
              <a:spAutoFit/>
            </a:bodyPr>
            <a:lstStyle/>
            <a:p>
              <a:pPr algn="ctr"/>
              <a:r>
                <a:rPr lang="en-US" altLang="zh-CN" b="1" dirty="0">
                  <a:solidFill>
                    <a:srgbClr val="00B050"/>
                  </a:solidFill>
                </a:rPr>
                <a:t>Intelligent</a:t>
              </a:r>
              <a:r>
                <a:rPr lang="zh-CN" altLang="en-US" b="1" dirty="0">
                  <a:solidFill>
                    <a:srgbClr val="00B050"/>
                  </a:solidFill>
                </a:rPr>
                <a:t> </a:t>
              </a:r>
              <a:r>
                <a:rPr lang="en-US" altLang="zh-CN" b="1" dirty="0">
                  <a:solidFill>
                    <a:srgbClr val="00B050"/>
                  </a:solidFill>
                </a:rPr>
                <a:t>Solutions</a:t>
              </a:r>
              <a:endParaRPr lang="en-CN" b="1" dirty="0">
                <a:solidFill>
                  <a:srgbClr val="00B050"/>
                </a:solidFill>
              </a:endParaRPr>
            </a:p>
          </p:txBody>
        </p:sp>
        <p:pic>
          <p:nvPicPr>
            <p:cNvPr id="29" name="Picture 28" descr="Shape&#10;&#10;Description automatically generated with low confidence">
              <a:extLst>
                <a:ext uri="{FF2B5EF4-FFF2-40B4-BE49-F238E27FC236}">
                  <a16:creationId xmlns:a16="http://schemas.microsoft.com/office/drawing/2014/main" id="{54F2596F-C207-624C-8B41-E33E811A646A}"/>
                </a:ext>
              </a:extLst>
            </p:cNvPr>
            <p:cNvPicPr>
              <a:picLocks noChangeAspect="1"/>
            </p:cNvPicPr>
            <p:nvPr/>
          </p:nvPicPr>
          <p:blipFill>
            <a:blip r:embed="rId7"/>
            <a:stretch>
              <a:fillRect/>
            </a:stretch>
          </p:blipFill>
          <p:spPr>
            <a:xfrm>
              <a:off x="2552674" y="5212724"/>
              <a:ext cx="742464" cy="742464"/>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41F030AC-D6F9-4A4F-9B86-96A1CBB52200}"/>
                </a:ext>
              </a:extLst>
            </p:cNvPr>
            <p:cNvPicPr>
              <a:picLocks noChangeAspect="1"/>
            </p:cNvPicPr>
            <p:nvPr/>
          </p:nvPicPr>
          <p:blipFill>
            <a:blip r:embed="rId7"/>
            <a:stretch>
              <a:fillRect/>
            </a:stretch>
          </p:blipFill>
          <p:spPr>
            <a:xfrm>
              <a:off x="7466550" y="5221814"/>
              <a:ext cx="742464" cy="742464"/>
            </a:xfrm>
            <a:prstGeom prst="rect">
              <a:avLst/>
            </a:prstGeom>
          </p:spPr>
        </p:pic>
        <p:sp>
          <p:nvSpPr>
            <p:cNvPr id="31" name="Cross 30">
              <a:extLst>
                <a:ext uri="{FF2B5EF4-FFF2-40B4-BE49-F238E27FC236}">
                  <a16:creationId xmlns:a16="http://schemas.microsoft.com/office/drawing/2014/main" id="{7675F54C-B39F-B24F-A5DB-53E12B4C3203}"/>
                </a:ext>
              </a:extLst>
            </p:cNvPr>
            <p:cNvSpPr>
              <a:spLocks noChangeAspect="1"/>
            </p:cNvSpPr>
            <p:nvPr/>
          </p:nvSpPr>
          <p:spPr>
            <a:xfrm>
              <a:off x="8060077" y="5646841"/>
              <a:ext cx="288000" cy="288000"/>
            </a:xfrm>
            <a:prstGeom prst="plus">
              <a:avLst>
                <a:gd name="adj" fmla="val 3269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TextBox 31">
              <a:extLst>
                <a:ext uri="{FF2B5EF4-FFF2-40B4-BE49-F238E27FC236}">
                  <a16:creationId xmlns:a16="http://schemas.microsoft.com/office/drawing/2014/main" id="{58E4CA50-8F9D-754A-942F-247D4C389903}"/>
                </a:ext>
              </a:extLst>
            </p:cNvPr>
            <p:cNvSpPr txBox="1"/>
            <p:nvPr/>
          </p:nvSpPr>
          <p:spPr>
            <a:xfrm>
              <a:off x="1293046" y="6294571"/>
              <a:ext cx="3261720" cy="369332"/>
            </a:xfrm>
            <a:prstGeom prst="rect">
              <a:avLst/>
            </a:prstGeom>
            <a:noFill/>
          </p:spPr>
          <p:txBody>
            <a:bodyPr wrap="square" rtlCol="0">
              <a:spAutoFit/>
            </a:bodyPr>
            <a:lstStyle/>
            <a:p>
              <a:pPr algn="ctr"/>
              <a:r>
                <a:rPr lang="en-US" altLang="zh-CN" b="1"/>
                <a:t>Chip</a:t>
              </a:r>
              <a:r>
                <a:rPr lang="zh-CN" altLang="en-US" b="1"/>
                <a:t> </a:t>
              </a:r>
              <a:r>
                <a:rPr lang="en-US" altLang="zh-CN" b="1"/>
                <a:t>design</a:t>
              </a:r>
              <a:r>
                <a:rPr lang="zh-CN" altLang="en-US" b="1"/>
                <a:t> </a:t>
              </a:r>
              <a:r>
                <a:rPr lang="en-US" altLang="zh-CN" b="1"/>
                <a:t>&amp;</a:t>
              </a:r>
              <a:r>
                <a:rPr lang="zh-CN" altLang="en-US" b="1"/>
                <a:t> </a:t>
              </a:r>
              <a:r>
                <a:rPr lang="en-US" altLang="zh-CN" b="1"/>
                <a:t>implementation</a:t>
              </a:r>
              <a:endParaRPr lang="en-CN" b="1"/>
            </a:p>
          </p:txBody>
        </p:sp>
      </p:grpSp>
    </p:spTree>
    <p:extLst>
      <p:ext uri="{BB962C8B-B14F-4D97-AF65-F5344CB8AC3E}">
        <p14:creationId xmlns:p14="http://schemas.microsoft.com/office/powerpoint/2010/main" val="4341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a:t>Future Research Plan</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52</a:t>
            </a:fld>
            <a:endParaRPr lang="en-CN"/>
          </a:p>
        </p:txBody>
      </p:sp>
      <p:sp>
        <p:nvSpPr>
          <p:cNvPr id="14" name="Shape 13">
            <a:extLst>
              <a:ext uri="{FF2B5EF4-FFF2-40B4-BE49-F238E27FC236}">
                <a16:creationId xmlns:a16="http://schemas.microsoft.com/office/drawing/2014/main" id="{2BAF5DA3-F0D7-C647-82D2-91BC1CEE9822}"/>
              </a:ext>
            </a:extLst>
          </p:cNvPr>
          <p:cNvSpPr/>
          <p:nvPr/>
        </p:nvSpPr>
        <p:spPr>
          <a:xfrm>
            <a:off x="1217843" y="1013777"/>
            <a:ext cx="9842201" cy="4991740"/>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5" name="Oval 14">
            <a:extLst>
              <a:ext uri="{FF2B5EF4-FFF2-40B4-BE49-F238E27FC236}">
                <a16:creationId xmlns:a16="http://schemas.microsoft.com/office/drawing/2014/main" id="{7EA82347-CB6B-1D41-AAE5-A11CADCAAA08}"/>
              </a:ext>
            </a:extLst>
          </p:cNvPr>
          <p:cNvSpPr/>
          <p:nvPr/>
        </p:nvSpPr>
        <p:spPr>
          <a:xfrm>
            <a:off x="7569807" y="2205107"/>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BA57858A-BAD6-F745-BB43-C9BCAB6A2E17}"/>
              </a:ext>
            </a:extLst>
          </p:cNvPr>
          <p:cNvSpPr/>
          <p:nvPr/>
        </p:nvSpPr>
        <p:spPr>
          <a:xfrm>
            <a:off x="3435035" y="3870826"/>
            <a:ext cx="195918" cy="195918"/>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ACD14DE3-7B1B-1447-99D2-834045268B5E}"/>
              </a:ext>
            </a:extLst>
          </p:cNvPr>
          <p:cNvSpPr/>
          <p:nvPr/>
        </p:nvSpPr>
        <p:spPr>
          <a:xfrm>
            <a:off x="5321611" y="2914917"/>
            <a:ext cx="354160" cy="354160"/>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E596A0E6-D852-6A45-A2C1-03FBEDAFFE3B}"/>
              </a:ext>
            </a:extLst>
          </p:cNvPr>
          <p:cNvSpPr txBox="1"/>
          <p:nvPr/>
        </p:nvSpPr>
        <p:spPr>
          <a:xfrm>
            <a:off x="1417821" y="3099978"/>
            <a:ext cx="2323999" cy="830997"/>
          </a:xfrm>
          <a:prstGeom prst="rect">
            <a:avLst/>
          </a:prstGeom>
          <a:noFill/>
        </p:spPr>
        <p:txBody>
          <a:bodyPr wrap="square" rtlCol="0">
            <a:spAutoFit/>
          </a:bodyPr>
          <a:lstStyle/>
          <a:p>
            <a:pPr algn="ctr"/>
            <a:r>
              <a:rPr lang="en-CN" sz="2400" b="1">
                <a:solidFill>
                  <a:srgbClr val="00B050"/>
                </a:solidFill>
              </a:rPr>
              <a:t>ML</a:t>
            </a:r>
            <a:r>
              <a:rPr lang="en-CN" sz="2400"/>
              <a:t> for Chip Design</a:t>
            </a:r>
          </a:p>
        </p:txBody>
      </p:sp>
      <p:sp>
        <p:nvSpPr>
          <p:cNvPr id="19" name="TextBox 18">
            <a:extLst>
              <a:ext uri="{FF2B5EF4-FFF2-40B4-BE49-F238E27FC236}">
                <a16:creationId xmlns:a16="http://schemas.microsoft.com/office/drawing/2014/main" id="{82DF6570-DD73-BD4E-A3FD-71A57CC82043}"/>
              </a:ext>
            </a:extLst>
          </p:cNvPr>
          <p:cNvSpPr txBox="1"/>
          <p:nvPr/>
        </p:nvSpPr>
        <p:spPr>
          <a:xfrm>
            <a:off x="3472559" y="1995862"/>
            <a:ext cx="2175124" cy="830997"/>
          </a:xfrm>
          <a:prstGeom prst="rect">
            <a:avLst/>
          </a:prstGeom>
          <a:noFill/>
        </p:spPr>
        <p:txBody>
          <a:bodyPr wrap="square" rtlCol="0">
            <a:spAutoFit/>
          </a:bodyPr>
          <a:lstStyle/>
          <a:p>
            <a:pPr algn="ctr"/>
            <a:r>
              <a:rPr lang="en-CN" sz="2400" b="1">
                <a:solidFill>
                  <a:srgbClr val="00B050"/>
                </a:solidFill>
              </a:rPr>
              <a:t>Auto-ML</a:t>
            </a:r>
            <a:r>
              <a:rPr lang="en-CN" sz="2400"/>
              <a:t> for Chip Design</a:t>
            </a:r>
          </a:p>
        </p:txBody>
      </p:sp>
      <p:sp>
        <p:nvSpPr>
          <p:cNvPr id="20" name="TextBox 19">
            <a:extLst>
              <a:ext uri="{FF2B5EF4-FFF2-40B4-BE49-F238E27FC236}">
                <a16:creationId xmlns:a16="http://schemas.microsoft.com/office/drawing/2014/main" id="{557C90BD-FBBC-C942-9D2D-207CFD40EFC8}"/>
              </a:ext>
            </a:extLst>
          </p:cNvPr>
          <p:cNvSpPr txBox="1"/>
          <p:nvPr/>
        </p:nvSpPr>
        <p:spPr>
          <a:xfrm>
            <a:off x="5755683" y="1292008"/>
            <a:ext cx="2719755" cy="830997"/>
          </a:xfrm>
          <a:prstGeom prst="rect">
            <a:avLst/>
          </a:prstGeom>
          <a:noFill/>
        </p:spPr>
        <p:txBody>
          <a:bodyPr wrap="square" rtlCol="0">
            <a:spAutoFit/>
          </a:bodyPr>
          <a:lstStyle/>
          <a:p>
            <a:pPr algn="ctr"/>
            <a:r>
              <a:rPr lang="en-CN" sz="2400" b="1">
                <a:solidFill>
                  <a:srgbClr val="00B050"/>
                </a:solidFill>
              </a:rPr>
              <a:t>Unified</a:t>
            </a:r>
            <a:r>
              <a:rPr lang="en-CN" sz="2400"/>
              <a:t> </a:t>
            </a:r>
            <a:r>
              <a:rPr lang="en-CN" sz="2400" b="1">
                <a:solidFill>
                  <a:srgbClr val="00B050"/>
                </a:solidFill>
              </a:rPr>
              <a:t>ML</a:t>
            </a:r>
            <a:r>
              <a:rPr lang="en-CN" sz="2400"/>
              <a:t> for </a:t>
            </a:r>
            <a:r>
              <a:rPr lang="en-US" altLang="zh-CN" sz="2400"/>
              <a:t>Both</a:t>
            </a:r>
            <a:r>
              <a:rPr lang="en-CN" sz="2400"/>
              <a:t> Design &amp; Runtime</a:t>
            </a:r>
          </a:p>
        </p:txBody>
      </p:sp>
      <p:sp>
        <p:nvSpPr>
          <p:cNvPr id="21" name="TextBox 20">
            <a:extLst>
              <a:ext uri="{FF2B5EF4-FFF2-40B4-BE49-F238E27FC236}">
                <a16:creationId xmlns:a16="http://schemas.microsoft.com/office/drawing/2014/main" id="{59228054-01E7-A44B-BA32-C98BF918EC2E}"/>
              </a:ext>
            </a:extLst>
          </p:cNvPr>
          <p:cNvSpPr txBox="1"/>
          <p:nvPr/>
        </p:nvSpPr>
        <p:spPr>
          <a:xfrm>
            <a:off x="-107216" y="4750135"/>
            <a:ext cx="1958241" cy="830997"/>
          </a:xfrm>
          <a:prstGeom prst="rect">
            <a:avLst/>
          </a:prstGeom>
          <a:noFill/>
        </p:spPr>
        <p:txBody>
          <a:bodyPr wrap="square" rtlCol="0">
            <a:spAutoFit/>
          </a:bodyPr>
          <a:lstStyle/>
          <a:p>
            <a:pPr algn="ctr"/>
            <a:r>
              <a:rPr lang="en-CN" sz="2400"/>
              <a:t>Traditional Chip Design</a:t>
            </a:r>
          </a:p>
        </p:txBody>
      </p:sp>
      <p:grpSp>
        <p:nvGrpSpPr>
          <p:cNvPr id="7" name="Group 6">
            <a:extLst>
              <a:ext uri="{FF2B5EF4-FFF2-40B4-BE49-F238E27FC236}">
                <a16:creationId xmlns:a16="http://schemas.microsoft.com/office/drawing/2014/main" id="{285694B8-7F9F-B442-B7D2-38BA43C09357}"/>
              </a:ext>
            </a:extLst>
          </p:cNvPr>
          <p:cNvGrpSpPr/>
          <p:nvPr/>
        </p:nvGrpSpPr>
        <p:grpSpPr>
          <a:xfrm>
            <a:off x="6859996" y="3861704"/>
            <a:ext cx="3805935" cy="2654848"/>
            <a:chOff x="7215596" y="3885646"/>
            <a:chExt cx="3805935" cy="2654848"/>
          </a:xfrm>
        </p:grpSpPr>
        <p:sp>
          <p:nvSpPr>
            <p:cNvPr id="37" name="Oval 36">
              <a:extLst>
                <a:ext uri="{FF2B5EF4-FFF2-40B4-BE49-F238E27FC236}">
                  <a16:creationId xmlns:a16="http://schemas.microsoft.com/office/drawing/2014/main" id="{0C692B76-474B-5843-83F8-B7D1E599AE1D}"/>
                </a:ext>
              </a:extLst>
            </p:cNvPr>
            <p:cNvSpPr>
              <a:spLocks noChangeAspect="1"/>
            </p:cNvSpPr>
            <p:nvPr/>
          </p:nvSpPr>
          <p:spPr>
            <a:xfrm>
              <a:off x="7423851" y="5007007"/>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8" name="Oval 37">
              <a:extLst>
                <a:ext uri="{FF2B5EF4-FFF2-40B4-BE49-F238E27FC236}">
                  <a16:creationId xmlns:a16="http://schemas.microsoft.com/office/drawing/2014/main" id="{1555FB73-0548-904D-8C06-35535C99F819}"/>
                </a:ext>
              </a:extLst>
            </p:cNvPr>
            <p:cNvSpPr>
              <a:spLocks noChangeAspect="1"/>
            </p:cNvSpPr>
            <p:nvPr/>
          </p:nvSpPr>
          <p:spPr>
            <a:xfrm>
              <a:off x="9441154" y="4639699"/>
              <a:ext cx="854579" cy="86312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Oval 38">
              <a:extLst>
                <a:ext uri="{FF2B5EF4-FFF2-40B4-BE49-F238E27FC236}">
                  <a16:creationId xmlns:a16="http://schemas.microsoft.com/office/drawing/2014/main" id="{C08A9578-A8E2-5245-9105-08A57078D2A8}"/>
                </a:ext>
              </a:extLst>
            </p:cNvPr>
            <p:cNvSpPr>
              <a:spLocks noChangeAspect="1"/>
            </p:cNvSpPr>
            <p:nvPr/>
          </p:nvSpPr>
          <p:spPr>
            <a:xfrm>
              <a:off x="9623546" y="4826364"/>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40" name="Right Arrow 39">
              <a:extLst>
                <a:ext uri="{FF2B5EF4-FFF2-40B4-BE49-F238E27FC236}">
                  <a16:creationId xmlns:a16="http://schemas.microsoft.com/office/drawing/2014/main" id="{07AE430D-A275-5447-A6B3-62EAE27F93F9}"/>
                </a:ext>
              </a:extLst>
            </p:cNvPr>
            <p:cNvSpPr/>
            <p:nvPr/>
          </p:nvSpPr>
          <p:spPr>
            <a:xfrm>
              <a:off x="7662227" y="5674219"/>
              <a:ext cx="2743201" cy="466165"/>
            </a:xfrm>
            <a:prstGeom prst="rightArrow">
              <a:avLst>
                <a:gd name="adj1" fmla="val 50000"/>
                <a:gd name="adj2" fmla="val 146154"/>
              </a:avLst>
            </a:prstGeom>
            <a:gradFill flip="none" rotWithShape="1">
              <a:gsLst>
                <a:gs pos="0">
                  <a:schemeClr val="accent1"/>
                </a:gs>
                <a:gs pos="100000">
                  <a:schemeClr val="lt1">
                    <a:hueOff val="0"/>
                    <a:satOff val="0"/>
                    <a:lumOff val="0"/>
                    <a:alphaOff val="0"/>
                    <a:satMod val="110000"/>
                    <a:lumMod val="100000"/>
                    <a:shade val="100000"/>
                  </a:schemeClr>
                </a:gs>
                <a:gs pos="100000">
                  <a:schemeClr val="accent1">
                    <a:lumMod val="20000"/>
                    <a:lumOff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TextBox 40">
              <a:extLst>
                <a:ext uri="{FF2B5EF4-FFF2-40B4-BE49-F238E27FC236}">
                  <a16:creationId xmlns:a16="http://schemas.microsoft.com/office/drawing/2014/main" id="{D29A96FE-714B-7E43-A7F7-5BC2BB94EB72}"/>
                </a:ext>
              </a:extLst>
            </p:cNvPr>
            <p:cNvSpPr txBox="1"/>
            <p:nvPr/>
          </p:nvSpPr>
          <p:spPr>
            <a:xfrm>
              <a:off x="8715354" y="3885646"/>
              <a:ext cx="2306177" cy="707886"/>
            </a:xfrm>
            <a:prstGeom prst="rect">
              <a:avLst/>
            </a:prstGeom>
            <a:noFill/>
          </p:spPr>
          <p:txBody>
            <a:bodyPr wrap="square" rtlCol="0">
              <a:spAutoFit/>
            </a:bodyPr>
            <a:lstStyle/>
            <a:p>
              <a:pPr algn="ctr"/>
              <a:r>
                <a:rPr lang="en-US" altLang="zh-CN" sz="2000" dirty="0"/>
                <a:t>Collaborative</a:t>
              </a:r>
            </a:p>
            <a:p>
              <a:pPr algn="ctr"/>
              <a:r>
                <a:rPr lang="en-US" altLang="zh-CN" sz="2000" dirty="0"/>
                <a:t>framework</a:t>
              </a:r>
              <a:endParaRPr lang="en-CN" sz="2000" dirty="0"/>
            </a:p>
          </p:txBody>
        </p:sp>
        <p:sp>
          <p:nvSpPr>
            <p:cNvPr id="42" name="TextBox 41">
              <a:extLst>
                <a:ext uri="{FF2B5EF4-FFF2-40B4-BE49-F238E27FC236}">
                  <a16:creationId xmlns:a16="http://schemas.microsoft.com/office/drawing/2014/main" id="{C4501B66-B3DE-3B48-80FE-187CA582C7A1}"/>
                </a:ext>
              </a:extLst>
            </p:cNvPr>
            <p:cNvSpPr txBox="1"/>
            <p:nvPr/>
          </p:nvSpPr>
          <p:spPr>
            <a:xfrm>
              <a:off x="7255786" y="6140384"/>
              <a:ext cx="731675" cy="400110"/>
            </a:xfrm>
            <a:prstGeom prst="rect">
              <a:avLst/>
            </a:prstGeom>
            <a:noFill/>
          </p:spPr>
          <p:txBody>
            <a:bodyPr wrap="none" rtlCol="0">
              <a:spAutoFit/>
            </a:bodyPr>
            <a:lstStyle/>
            <a:p>
              <a:r>
                <a:rPr lang="en-US" altLang="zh-CN" sz="2000" dirty="0"/>
                <a:t>Ph.D.</a:t>
              </a:r>
              <a:endParaRPr lang="en-CN" sz="2000" dirty="0"/>
            </a:p>
          </p:txBody>
        </p:sp>
        <p:sp>
          <p:nvSpPr>
            <p:cNvPr id="43" name="TextBox 42">
              <a:extLst>
                <a:ext uri="{FF2B5EF4-FFF2-40B4-BE49-F238E27FC236}">
                  <a16:creationId xmlns:a16="http://schemas.microsoft.com/office/drawing/2014/main" id="{3FA45ABF-D3FC-6B4C-9C3E-98CECDE02528}"/>
                </a:ext>
              </a:extLst>
            </p:cNvPr>
            <p:cNvSpPr txBox="1"/>
            <p:nvPr/>
          </p:nvSpPr>
          <p:spPr>
            <a:xfrm>
              <a:off x="9257335" y="6134839"/>
              <a:ext cx="1083951" cy="400110"/>
            </a:xfrm>
            <a:prstGeom prst="rect">
              <a:avLst/>
            </a:prstGeom>
            <a:noFill/>
          </p:spPr>
          <p:txBody>
            <a:bodyPr wrap="none" rtlCol="0">
              <a:spAutoFit/>
            </a:bodyPr>
            <a:lstStyle/>
            <a:p>
              <a:r>
                <a:rPr lang="en-US" altLang="zh-CN" sz="2000" dirty="0"/>
                <a:t>Timeline</a:t>
              </a:r>
              <a:endParaRPr lang="en-CN" sz="2000" dirty="0"/>
            </a:p>
          </p:txBody>
        </p:sp>
        <p:pic>
          <p:nvPicPr>
            <p:cNvPr id="6" name="Picture 5" descr="Shape&#10;&#10;Description automatically generated with low confidence">
              <a:extLst>
                <a:ext uri="{FF2B5EF4-FFF2-40B4-BE49-F238E27FC236}">
                  <a16:creationId xmlns:a16="http://schemas.microsoft.com/office/drawing/2014/main" id="{C25B4C74-6E86-5648-87CF-F180319EFC5E}"/>
                </a:ext>
              </a:extLst>
            </p:cNvPr>
            <p:cNvPicPr>
              <a:picLocks noChangeAspect="1"/>
            </p:cNvPicPr>
            <p:nvPr/>
          </p:nvPicPr>
          <p:blipFill rotWithShape="1">
            <a:blip r:embed="rId3">
              <a:lum bright="70000" contrast="-70000"/>
            </a:blip>
            <a:srcRect r="30147" b="69654"/>
            <a:stretch/>
          </p:blipFill>
          <p:spPr>
            <a:xfrm>
              <a:off x="7215596" y="4793940"/>
              <a:ext cx="572516" cy="248718"/>
            </a:xfrm>
            <a:prstGeom prst="rect">
              <a:avLst/>
            </a:prstGeom>
          </p:spPr>
        </p:pic>
      </p:grpSp>
    </p:spTree>
    <p:extLst>
      <p:ext uri="{BB962C8B-B14F-4D97-AF65-F5344CB8AC3E}">
        <p14:creationId xmlns:p14="http://schemas.microsoft.com/office/powerpoint/2010/main" val="353892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ble&#10;&#10;Description automatically generated">
            <a:extLst>
              <a:ext uri="{FF2B5EF4-FFF2-40B4-BE49-F238E27FC236}">
                <a16:creationId xmlns:a16="http://schemas.microsoft.com/office/drawing/2014/main" id="{1E9DEE1F-46A2-1D41-964E-586D39701E5E}"/>
              </a:ext>
            </a:extLst>
          </p:cNvPr>
          <p:cNvPicPr>
            <a:picLocks noChangeAspect="1"/>
          </p:cNvPicPr>
          <p:nvPr/>
        </p:nvPicPr>
        <p:blipFill>
          <a:blip r:embed="rId3"/>
          <a:stretch>
            <a:fillRect/>
          </a:stretch>
        </p:blipFill>
        <p:spPr>
          <a:xfrm>
            <a:off x="5968458" y="2012196"/>
            <a:ext cx="6067899" cy="3013924"/>
          </a:xfrm>
          <a:prstGeom prst="rect">
            <a:avLst/>
          </a:prstGeom>
        </p:spPr>
      </p:pic>
      <p:sp>
        <p:nvSpPr>
          <p:cNvPr id="5" name="Text Placeholder 4">
            <a:extLst>
              <a:ext uri="{FF2B5EF4-FFF2-40B4-BE49-F238E27FC236}">
                <a16:creationId xmlns:a16="http://schemas.microsoft.com/office/drawing/2014/main" id="{926014E6-E3E7-714D-8675-473CEB43903C}"/>
              </a:ext>
            </a:extLst>
          </p:cNvPr>
          <p:cNvSpPr>
            <a:spLocks noGrp="1"/>
          </p:cNvSpPr>
          <p:nvPr>
            <p:ph type="body" idx="1"/>
          </p:nvPr>
        </p:nvSpPr>
        <p:spPr>
          <a:xfrm>
            <a:off x="478800" y="1374466"/>
            <a:ext cx="4791836" cy="561600"/>
          </a:xfrm>
        </p:spPr>
        <p:txBody>
          <a:bodyPr/>
          <a:lstStyle/>
          <a:p>
            <a:r>
              <a:rPr lang="en-CN"/>
              <a:t>Collaborative ML in Chip Design</a:t>
            </a:r>
          </a:p>
        </p:txBody>
      </p:sp>
      <p:sp>
        <p:nvSpPr>
          <p:cNvPr id="6" name="Content Placeholder 5">
            <a:extLst>
              <a:ext uri="{FF2B5EF4-FFF2-40B4-BE49-F238E27FC236}">
                <a16:creationId xmlns:a16="http://schemas.microsoft.com/office/drawing/2014/main" id="{F9F6C93E-3CAF-D04E-A596-99514A0F38E1}"/>
              </a:ext>
            </a:extLst>
          </p:cNvPr>
          <p:cNvSpPr>
            <a:spLocks noGrp="1"/>
          </p:cNvSpPr>
          <p:nvPr>
            <p:ph sz="half" idx="2"/>
          </p:nvPr>
        </p:nvSpPr>
        <p:spPr>
          <a:xfrm>
            <a:off x="478799" y="1957666"/>
            <a:ext cx="5371199" cy="3934800"/>
          </a:xfrm>
        </p:spPr>
        <p:txBody>
          <a:bodyPr/>
          <a:lstStyle/>
          <a:p>
            <a:r>
              <a:rPr lang="en-CN" sz="2100" dirty="0"/>
              <a:t>Model quality depends on data</a:t>
            </a:r>
          </a:p>
          <a:p>
            <a:r>
              <a:rPr lang="en-US" altLang="zh-CN" sz="2100" dirty="0"/>
              <a:t>Circuit</a:t>
            </a:r>
            <a:r>
              <a:rPr lang="zh-CN" altLang="en-US" sz="2100" dirty="0"/>
              <a:t> </a:t>
            </a:r>
            <a:r>
              <a:rPr lang="en-US" altLang="zh-CN" sz="2100" dirty="0"/>
              <a:t>data</a:t>
            </a:r>
            <a:r>
              <a:rPr lang="zh-CN" altLang="en-US" sz="2100" dirty="0"/>
              <a:t> </a:t>
            </a:r>
            <a:r>
              <a:rPr lang="en-US" altLang="zh-CN" sz="2100" dirty="0"/>
              <a:t>from</a:t>
            </a:r>
            <a:r>
              <a:rPr lang="zh-CN" altLang="en-US" sz="2100" dirty="0"/>
              <a:t> </a:t>
            </a:r>
            <a:r>
              <a:rPr lang="en-US" altLang="zh-CN" sz="2100" dirty="0"/>
              <a:t>different</a:t>
            </a:r>
            <a:r>
              <a:rPr lang="zh-CN" altLang="en-US" sz="2100" dirty="0"/>
              <a:t> </a:t>
            </a:r>
            <a:r>
              <a:rPr lang="en-US" altLang="zh-CN" sz="2100" dirty="0"/>
              <a:t>companies</a:t>
            </a:r>
            <a:endParaRPr lang="en-CN" sz="2100" dirty="0"/>
          </a:p>
          <a:p>
            <a:r>
              <a:rPr lang="en-CN" sz="2100" dirty="0"/>
              <a:t>Design data is highly confidential</a:t>
            </a:r>
          </a:p>
          <a:p>
            <a:endParaRPr lang="en-CN" dirty="0"/>
          </a:p>
        </p:txBody>
      </p:sp>
      <p:sp>
        <p:nvSpPr>
          <p:cNvPr id="2" name="Title 1">
            <a:extLst>
              <a:ext uri="{FF2B5EF4-FFF2-40B4-BE49-F238E27FC236}">
                <a16:creationId xmlns:a16="http://schemas.microsoft.com/office/drawing/2014/main" id="{709199B7-B733-2B44-A99E-559CE9633DCD}"/>
              </a:ext>
            </a:extLst>
          </p:cNvPr>
          <p:cNvSpPr>
            <a:spLocks noGrp="1"/>
          </p:cNvSpPr>
          <p:nvPr>
            <p:ph type="title"/>
          </p:nvPr>
        </p:nvSpPr>
        <p:spPr/>
        <p:txBody>
          <a:bodyPr>
            <a:noAutofit/>
          </a:bodyPr>
          <a:lstStyle/>
          <a:p>
            <a:r>
              <a:rPr lang="en-CN" dirty="0">
                <a:solidFill>
                  <a:schemeClr val="accent1"/>
                </a:solidFill>
              </a:rPr>
              <a:t>Future Works: Collaborative</a:t>
            </a:r>
            <a:r>
              <a:rPr lang="zh-CN" altLang="en-US" dirty="0">
                <a:solidFill>
                  <a:schemeClr val="accent1"/>
                </a:solidFill>
              </a:rPr>
              <a:t> </a:t>
            </a:r>
            <a:r>
              <a:rPr lang="en-US" altLang="zh-CN" dirty="0">
                <a:solidFill>
                  <a:schemeClr val="accent1"/>
                </a:solidFill>
              </a:rPr>
              <a:t>Framework</a:t>
            </a:r>
            <a:endParaRPr lang="en-CN" dirty="0"/>
          </a:p>
        </p:txBody>
      </p:sp>
      <p:sp>
        <p:nvSpPr>
          <p:cNvPr id="4" name="Slide Number Placeholder 3">
            <a:extLst>
              <a:ext uri="{FF2B5EF4-FFF2-40B4-BE49-F238E27FC236}">
                <a16:creationId xmlns:a16="http://schemas.microsoft.com/office/drawing/2014/main" id="{8BA43888-9AAF-E246-9EC5-4FABB2F8BD07}"/>
              </a:ext>
            </a:extLst>
          </p:cNvPr>
          <p:cNvSpPr>
            <a:spLocks noGrp="1"/>
          </p:cNvSpPr>
          <p:nvPr>
            <p:ph type="sldNum" sz="quarter" idx="10"/>
          </p:nvPr>
        </p:nvSpPr>
        <p:spPr/>
        <p:txBody>
          <a:bodyPr/>
          <a:lstStyle/>
          <a:p>
            <a:fld id="{A559C790-290C-A040-B331-07958D38869F}" type="slidenum">
              <a:rPr lang="en-CN" smtClean="0"/>
              <a:t>53</a:t>
            </a:fld>
            <a:endParaRPr lang="en-CN"/>
          </a:p>
        </p:txBody>
      </p:sp>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A6FEE824-C627-1642-B611-239E02E6B1D7}"/>
                  </a:ext>
                </a:extLst>
              </p:cNvPr>
              <p:cNvSpPr>
                <a:spLocks noGrp="1"/>
              </p:cNvSpPr>
              <p:nvPr>
                <p:ph type="body" sz="quarter" idx="3"/>
              </p:nvPr>
            </p:nvSpPr>
            <p:spPr>
              <a:xfrm>
                <a:off x="6230184" y="1374466"/>
                <a:ext cx="5851569" cy="561600"/>
              </a:xfrm>
            </p:spPr>
            <p:txBody>
              <a:bodyPr/>
              <a:lstStyle/>
              <a:p>
                <a:r>
                  <a:rPr lang="en-US" altLang="zh-CN" dirty="0"/>
                  <a:t>Example</a:t>
                </a:r>
                <a:r>
                  <a:rPr lang="zh-CN" altLang="en-US" dirty="0"/>
                  <a:t> </a:t>
                </a:r>
                <a14:m>
                  <m:oMath xmlns:m="http://schemas.openxmlformats.org/officeDocument/2006/math">
                    <m:r>
                      <a:rPr lang="en-US" altLang="zh-CN" i="1">
                        <a:latin typeface="Cambria Math" panose="02040503050406030204" pitchFamily="18" charset="0"/>
                      </a:rPr>
                      <m:t>−</m:t>
                    </m:r>
                  </m:oMath>
                </a14:m>
                <a:r>
                  <a:rPr lang="zh-CN" altLang="en-US" dirty="0"/>
                  <a:t> </a:t>
                </a:r>
                <a:r>
                  <a:rPr lang="en-US" altLang="zh-CN" dirty="0"/>
                  <a:t>Collaborative</a:t>
                </a:r>
                <a:r>
                  <a:rPr lang="zh-CN" altLang="en-US" dirty="0"/>
                  <a:t> </a:t>
                </a:r>
                <a:r>
                  <a:rPr lang="en-US" altLang="zh-CN" dirty="0"/>
                  <a:t>Training</a:t>
                </a:r>
                <a:endParaRPr lang="en-CN" dirty="0"/>
              </a:p>
            </p:txBody>
          </p:sp>
        </mc:Choice>
        <mc:Fallback xmlns="">
          <p:sp>
            <p:nvSpPr>
              <p:cNvPr id="10" name="Text Placeholder 9">
                <a:extLst>
                  <a:ext uri="{FF2B5EF4-FFF2-40B4-BE49-F238E27FC236}">
                    <a16:creationId xmlns:a16="http://schemas.microsoft.com/office/drawing/2014/main" id="{A6FEE824-C627-1642-B611-239E02E6B1D7}"/>
                  </a:ext>
                </a:extLst>
              </p:cNvPr>
              <p:cNvSpPr>
                <a:spLocks noGrp="1" noRot="1" noChangeAspect="1" noMove="1" noResize="1" noEditPoints="1" noAdjustHandles="1" noChangeArrowheads="1" noChangeShapeType="1" noTextEdit="1"/>
              </p:cNvSpPr>
              <p:nvPr>
                <p:ph type="body" sz="quarter" idx="3"/>
              </p:nvPr>
            </p:nvSpPr>
            <p:spPr>
              <a:xfrm>
                <a:off x="6230184" y="1374466"/>
                <a:ext cx="5851569" cy="561600"/>
              </a:xfrm>
              <a:blipFill>
                <a:blip r:embed="rId4"/>
                <a:stretch>
                  <a:fillRect l="-1732" b="-24444"/>
                </a:stretch>
              </a:blipFill>
            </p:spPr>
            <p:txBody>
              <a:bodyPr/>
              <a:lstStyle/>
              <a:p>
                <a:r>
                  <a:rPr lang="en-CN">
                    <a:noFill/>
                  </a:rPr>
                  <a:t> </a:t>
                </a:r>
              </a:p>
            </p:txBody>
          </p:sp>
        </mc:Fallback>
      </mc:AlternateContent>
      <p:sp>
        <p:nvSpPr>
          <p:cNvPr id="12" name="Content Placeholder 11">
            <a:extLst>
              <a:ext uri="{FF2B5EF4-FFF2-40B4-BE49-F238E27FC236}">
                <a16:creationId xmlns:a16="http://schemas.microsoft.com/office/drawing/2014/main" id="{80184513-9EB1-E542-BFB9-7CA4F03DA9F4}"/>
              </a:ext>
            </a:extLst>
          </p:cNvPr>
          <p:cNvSpPr>
            <a:spLocks noGrp="1"/>
          </p:cNvSpPr>
          <p:nvPr>
            <p:ph sz="quarter" idx="4"/>
          </p:nvPr>
        </p:nvSpPr>
        <p:spPr>
          <a:xfrm>
            <a:off x="6191744" y="5557322"/>
            <a:ext cx="5371200" cy="306623"/>
          </a:xfrm>
        </p:spPr>
        <p:txBody>
          <a:bodyPr/>
          <a:lstStyle/>
          <a:p>
            <a:pPr>
              <a:lnSpc>
                <a:spcPct val="80000"/>
              </a:lnSpc>
            </a:pPr>
            <a:r>
              <a:rPr lang="en-US" altLang="zh-CN" sz="1800"/>
              <a:t>Assuming</a:t>
            </a:r>
            <a:r>
              <a:rPr lang="zh-CN" altLang="en-US" sz="1800"/>
              <a:t> </a:t>
            </a:r>
            <a:r>
              <a:rPr lang="en-US" altLang="zh-CN" sz="1800"/>
              <a:t>data</a:t>
            </a:r>
            <a:r>
              <a:rPr lang="zh-CN" altLang="en-US" sz="1800"/>
              <a:t> </a:t>
            </a:r>
            <a:r>
              <a:rPr lang="en-US" altLang="zh-CN" sz="1800"/>
              <a:t>distributed</a:t>
            </a:r>
            <a:r>
              <a:rPr lang="zh-CN" altLang="en-US" sz="1800"/>
              <a:t> </a:t>
            </a:r>
            <a:r>
              <a:rPr lang="en-US" altLang="zh-CN" sz="1800"/>
              <a:t>to</a:t>
            </a:r>
            <a:r>
              <a:rPr lang="zh-CN" altLang="en-US" sz="1800"/>
              <a:t> </a:t>
            </a:r>
            <a:r>
              <a:rPr lang="en-US" altLang="zh-CN" sz="1800"/>
              <a:t>9</a:t>
            </a:r>
            <a:r>
              <a:rPr lang="zh-CN" altLang="en-US" sz="1800"/>
              <a:t> </a:t>
            </a:r>
            <a:r>
              <a:rPr lang="en-US" altLang="zh-CN" sz="1800"/>
              <a:t>clients</a:t>
            </a:r>
            <a:r>
              <a:rPr lang="zh-CN" altLang="en-US" sz="1800"/>
              <a:t> </a:t>
            </a:r>
            <a:r>
              <a:rPr lang="en-US" altLang="zh-CN" sz="1800"/>
              <a:t>(C1</a:t>
            </a:r>
            <a:r>
              <a:rPr lang="zh-CN" altLang="en-US" sz="1800"/>
              <a:t> </a:t>
            </a:r>
            <a:r>
              <a:rPr lang="en-US" altLang="zh-CN" sz="1800"/>
              <a:t>to</a:t>
            </a:r>
            <a:r>
              <a:rPr lang="zh-CN" altLang="en-US" sz="1800"/>
              <a:t> </a:t>
            </a:r>
            <a:r>
              <a:rPr lang="en-US" altLang="zh-CN" sz="1800"/>
              <a:t>C9)</a:t>
            </a:r>
          </a:p>
        </p:txBody>
      </p:sp>
      <p:sp>
        <p:nvSpPr>
          <p:cNvPr id="19" name="Rectangle 18">
            <a:extLst>
              <a:ext uri="{FF2B5EF4-FFF2-40B4-BE49-F238E27FC236}">
                <a16:creationId xmlns:a16="http://schemas.microsoft.com/office/drawing/2014/main" id="{4B010741-1D31-5B4D-A2D3-1B4A5ED6A177}"/>
              </a:ext>
            </a:extLst>
          </p:cNvPr>
          <p:cNvSpPr/>
          <p:nvPr/>
        </p:nvSpPr>
        <p:spPr>
          <a:xfrm>
            <a:off x="5994400" y="2465241"/>
            <a:ext cx="1683966" cy="186089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9E1CF248-9A70-2A42-AAE9-3282432E3930}"/>
              </a:ext>
            </a:extLst>
          </p:cNvPr>
          <p:cNvSpPr/>
          <p:nvPr/>
        </p:nvSpPr>
        <p:spPr>
          <a:xfrm>
            <a:off x="5994400" y="4571164"/>
            <a:ext cx="1683966" cy="20424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F85DB6D6-8253-6047-B0AD-D439CAB9BA1B}"/>
              </a:ext>
            </a:extLst>
          </p:cNvPr>
          <p:cNvSpPr/>
          <p:nvPr/>
        </p:nvSpPr>
        <p:spPr>
          <a:xfrm>
            <a:off x="5994400" y="4322125"/>
            <a:ext cx="1683966" cy="204248"/>
          </a:xfrm>
          <a:prstGeom prst="rect">
            <a:avLst/>
          </a:prstGeom>
          <a:solidFill>
            <a:srgbClr val="FF3A8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362A9E47-5BDD-8F4F-85BA-628692368533}"/>
              </a:ext>
            </a:extLst>
          </p:cNvPr>
          <p:cNvSpPr/>
          <p:nvPr/>
        </p:nvSpPr>
        <p:spPr>
          <a:xfrm>
            <a:off x="5994400" y="4780030"/>
            <a:ext cx="1683966" cy="204248"/>
          </a:xfrm>
          <a:prstGeom prst="rect">
            <a:avLst/>
          </a:prstGeom>
          <a:solidFill>
            <a:srgbClr val="FF3A8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Straight Connector 19">
            <a:extLst>
              <a:ext uri="{FF2B5EF4-FFF2-40B4-BE49-F238E27FC236}">
                <a16:creationId xmlns:a16="http://schemas.microsoft.com/office/drawing/2014/main" id="{867CAC78-BB60-2543-BEDD-39B0A7D02F88}"/>
              </a:ext>
            </a:extLst>
          </p:cNvPr>
          <p:cNvCxnSpPr>
            <a:cxnSpLocks/>
          </p:cNvCxnSpPr>
          <p:nvPr/>
        </p:nvCxnSpPr>
        <p:spPr>
          <a:xfrm>
            <a:off x="7632970" y="2451493"/>
            <a:ext cx="3929974" cy="1887616"/>
          </a:xfrm>
          <a:prstGeom prst="line">
            <a:avLst/>
          </a:prstGeom>
          <a:ln w="381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3F47F6-DA37-AF4B-B8F0-E7A5BC3D4506}"/>
              </a:ext>
            </a:extLst>
          </p:cNvPr>
          <p:cNvCxnSpPr>
            <a:cxnSpLocks/>
          </p:cNvCxnSpPr>
          <p:nvPr/>
        </p:nvCxnSpPr>
        <p:spPr>
          <a:xfrm>
            <a:off x="7652425" y="4427257"/>
            <a:ext cx="3910519" cy="0"/>
          </a:xfrm>
          <a:prstGeom prst="line">
            <a:avLst/>
          </a:prstGeom>
          <a:ln w="381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88EA52B-B4C8-BC40-91E0-C6906E9BF5F9}"/>
              </a:ext>
            </a:extLst>
          </p:cNvPr>
          <p:cNvSpPr/>
          <p:nvPr/>
        </p:nvSpPr>
        <p:spPr>
          <a:xfrm>
            <a:off x="6306371" y="5100382"/>
            <a:ext cx="500434" cy="20424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DC2B7964-197B-EE4F-9562-15803F3F7F00}"/>
              </a:ext>
            </a:extLst>
          </p:cNvPr>
          <p:cNvSpPr/>
          <p:nvPr/>
        </p:nvSpPr>
        <p:spPr>
          <a:xfrm>
            <a:off x="9047464" y="5100382"/>
            <a:ext cx="500434" cy="204248"/>
          </a:xfrm>
          <a:prstGeom prst="rect">
            <a:avLst/>
          </a:prstGeom>
          <a:solidFill>
            <a:srgbClr val="FF3A8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3B1AC5EB-008B-AA4A-8ADE-138F6349FFD6}"/>
              </a:ext>
            </a:extLst>
          </p:cNvPr>
          <p:cNvSpPr txBox="1"/>
          <p:nvPr/>
        </p:nvSpPr>
        <p:spPr>
          <a:xfrm>
            <a:off x="6806805" y="5039868"/>
            <a:ext cx="2159383" cy="307777"/>
          </a:xfrm>
          <a:prstGeom prst="rect">
            <a:avLst/>
          </a:prstGeom>
          <a:noFill/>
        </p:spPr>
        <p:txBody>
          <a:bodyPr wrap="square" rtlCol="0">
            <a:spAutoFit/>
          </a:bodyPr>
          <a:lstStyle/>
          <a:p>
            <a:r>
              <a:rPr lang="en-US" altLang="zh-CN" sz="1400"/>
              <a:t>One</a:t>
            </a:r>
            <a:r>
              <a:rPr lang="zh-CN" altLang="en-US" sz="1400"/>
              <a:t> </a:t>
            </a:r>
            <a:r>
              <a:rPr lang="en-US" altLang="zh-CN" sz="1400"/>
              <a:t>same</a:t>
            </a:r>
            <a:r>
              <a:rPr lang="zh-CN" altLang="en-US" sz="1400"/>
              <a:t> </a:t>
            </a:r>
            <a:r>
              <a:rPr lang="en-US" altLang="zh-CN" sz="1400"/>
              <a:t>model</a:t>
            </a:r>
            <a:r>
              <a:rPr lang="zh-CN" altLang="en-US" sz="1400"/>
              <a:t> </a:t>
            </a:r>
            <a:r>
              <a:rPr lang="en-US" altLang="zh-CN" sz="1400"/>
              <a:t>in</a:t>
            </a:r>
            <a:r>
              <a:rPr lang="zh-CN" altLang="en-US" sz="1400"/>
              <a:t> </a:t>
            </a:r>
            <a:r>
              <a:rPr lang="en-US" altLang="zh-CN" sz="1400"/>
              <a:t>a</a:t>
            </a:r>
            <a:r>
              <a:rPr lang="zh-CN" altLang="en-US" sz="1400"/>
              <a:t> </a:t>
            </a:r>
            <a:r>
              <a:rPr lang="en-US" altLang="zh-CN" sz="1400"/>
              <a:t>row</a:t>
            </a:r>
          </a:p>
        </p:txBody>
      </p:sp>
      <p:sp>
        <p:nvSpPr>
          <p:cNvPr id="29" name="TextBox 28">
            <a:extLst>
              <a:ext uri="{FF2B5EF4-FFF2-40B4-BE49-F238E27FC236}">
                <a16:creationId xmlns:a16="http://schemas.microsoft.com/office/drawing/2014/main" id="{BF532F61-9EE8-F14C-B886-59F5E4792108}"/>
              </a:ext>
            </a:extLst>
          </p:cNvPr>
          <p:cNvSpPr txBox="1"/>
          <p:nvPr/>
        </p:nvSpPr>
        <p:spPr>
          <a:xfrm>
            <a:off x="9547899" y="5039868"/>
            <a:ext cx="2399814" cy="307777"/>
          </a:xfrm>
          <a:prstGeom prst="rect">
            <a:avLst/>
          </a:prstGeom>
          <a:noFill/>
        </p:spPr>
        <p:txBody>
          <a:bodyPr wrap="square" rtlCol="0">
            <a:spAutoFit/>
          </a:bodyPr>
          <a:lstStyle/>
          <a:p>
            <a:r>
              <a:rPr lang="en-US" altLang="zh-CN" sz="1400"/>
              <a:t>Nine</a:t>
            </a:r>
            <a:r>
              <a:rPr lang="zh-CN" altLang="en-US" sz="1400"/>
              <a:t> </a:t>
            </a:r>
            <a:r>
              <a:rPr lang="en-US" altLang="zh-CN" sz="1400"/>
              <a:t>different</a:t>
            </a:r>
            <a:r>
              <a:rPr lang="zh-CN" altLang="en-US" sz="1400"/>
              <a:t> </a:t>
            </a:r>
            <a:r>
              <a:rPr lang="en-US" altLang="zh-CN" sz="1400"/>
              <a:t>models</a:t>
            </a:r>
            <a:r>
              <a:rPr lang="zh-CN" altLang="en-US" sz="1400"/>
              <a:t> </a:t>
            </a:r>
            <a:r>
              <a:rPr lang="en-US" altLang="zh-CN" sz="1400"/>
              <a:t>in</a:t>
            </a:r>
            <a:r>
              <a:rPr lang="zh-CN" altLang="en-US" sz="1400"/>
              <a:t> </a:t>
            </a:r>
            <a:r>
              <a:rPr lang="en-US" altLang="zh-CN" sz="1400"/>
              <a:t>a</a:t>
            </a:r>
            <a:r>
              <a:rPr lang="zh-CN" altLang="en-US" sz="1400"/>
              <a:t> </a:t>
            </a:r>
            <a:r>
              <a:rPr lang="en-US" altLang="zh-CN" sz="1400"/>
              <a:t>row</a:t>
            </a:r>
          </a:p>
        </p:txBody>
      </p:sp>
      <p:pic>
        <p:nvPicPr>
          <p:cNvPr id="17" name="Picture 16" descr="Diagram&#10;&#10;Description automatically generated">
            <a:extLst>
              <a:ext uri="{FF2B5EF4-FFF2-40B4-BE49-F238E27FC236}">
                <a16:creationId xmlns:a16="http://schemas.microsoft.com/office/drawing/2014/main" id="{1DD38E80-E95D-F546-9E51-5F39D57819FF}"/>
              </a:ext>
            </a:extLst>
          </p:cNvPr>
          <p:cNvPicPr>
            <a:picLocks noChangeAspect="1"/>
          </p:cNvPicPr>
          <p:nvPr/>
        </p:nvPicPr>
        <p:blipFill>
          <a:blip r:embed="rId5"/>
          <a:stretch>
            <a:fillRect/>
          </a:stretch>
        </p:blipFill>
        <p:spPr>
          <a:xfrm>
            <a:off x="478798" y="3407227"/>
            <a:ext cx="2667188" cy="2739863"/>
          </a:xfrm>
          <a:prstGeom prst="rect">
            <a:avLst/>
          </a:prstGeom>
        </p:spPr>
      </p:pic>
      <p:sp>
        <p:nvSpPr>
          <p:cNvPr id="31" name="TextBox 30">
            <a:extLst>
              <a:ext uri="{FF2B5EF4-FFF2-40B4-BE49-F238E27FC236}">
                <a16:creationId xmlns:a16="http://schemas.microsoft.com/office/drawing/2014/main" id="{F8FB8DAA-8E14-D24F-80A4-59A72D9A001E}"/>
              </a:ext>
            </a:extLst>
          </p:cNvPr>
          <p:cNvSpPr txBox="1"/>
          <p:nvPr/>
        </p:nvSpPr>
        <p:spPr>
          <a:xfrm>
            <a:off x="3303079" y="3880694"/>
            <a:ext cx="2415252" cy="1295868"/>
          </a:xfrm>
          <a:prstGeom prst="rect">
            <a:avLst/>
          </a:prstGeom>
          <a:noFill/>
        </p:spPr>
        <p:txBody>
          <a:bodyPr wrap="square" rtlCol="0">
            <a:spAutoFit/>
          </a:bodyPr>
          <a:lstStyle/>
          <a:p>
            <a:pPr>
              <a:lnSpc>
                <a:spcPct val="150000"/>
              </a:lnSpc>
            </a:pPr>
            <a:r>
              <a:rPr lang="en-US" altLang="zh-CN" b="1" dirty="0"/>
              <a:t>Federated</a:t>
            </a:r>
            <a:r>
              <a:rPr lang="zh-CN" altLang="en-US" b="1" dirty="0"/>
              <a:t> </a:t>
            </a:r>
            <a:r>
              <a:rPr lang="en-US" altLang="zh-CN" b="1" dirty="0"/>
              <a:t>Learning:</a:t>
            </a:r>
          </a:p>
          <a:p>
            <a:pPr>
              <a:lnSpc>
                <a:spcPct val="150000"/>
              </a:lnSpc>
            </a:pPr>
            <a:r>
              <a:rPr lang="en-US" altLang="zh-CN" dirty="0"/>
              <a:t>Train</a:t>
            </a:r>
            <a:r>
              <a:rPr lang="zh-CN" altLang="en-US" dirty="0"/>
              <a:t> </a:t>
            </a:r>
            <a:r>
              <a:rPr lang="en-US" altLang="zh-CN" dirty="0"/>
              <a:t>on</a:t>
            </a:r>
            <a:r>
              <a:rPr lang="zh-CN" altLang="en-US" dirty="0"/>
              <a:t> </a:t>
            </a:r>
            <a:r>
              <a:rPr lang="en-US" altLang="zh-CN" dirty="0"/>
              <a:t>local</a:t>
            </a:r>
            <a:r>
              <a:rPr lang="zh-CN" altLang="en-US" dirty="0"/>
              <a:t> </a:t>
            </a:r>
            <a:r>
              <a:rPr lang="en-US" altLang="zh-CN" dirty="0"/>
              <a:t>data</a:t>
            </a:r>
          </a:p>
          <a:p>
            <a:pPr>
              <a:lnSpc>
                <a:spcPct val="150000"/>
              </a:lnSpc>
            </a:pPr>
            <a:r>
              <a:rPr lang="en-US" altLang="zh-CN" dirty="0"/>
              <a:t>Communicate</a:t>
            </a:r>
            <a:r>
              <a:rPr lang="zh-CN" altLang="en-US" dirty="0"/>
              <a:t> </a:t>
            </a:r>
            <a:r>
              <a:rPr lang="en-US" altLang="zh-CN" dirty="0"/>
              <a:t>weights</a:t>
            </a:r>
          </a:p>
        </p:txBody>
      </p:sp>
    </p:spTree>
    <p:extLst>
      <p:ext uri="{BB962C8B-B14F-4D97-AF65-F5344CB8AC3E}">
        <p14:creationId xmlns:p14="http://schemas.microsoft.com/office/powerpoint/2010/main" val="112752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P spid="19" grpId="0" animBg="1"/>
      <p:bldP spid="23" grpId="0" animBg="1"/>
      <p:bldP spid="24" grpId="0" animBg="1"/>
      <p:bldP spid="25" grpId="0" animBg="1"/>
      <p:bldP spid="26" grpId="0" animBg="1"/>
      <p:bldP spid="27" grpId="0" animBg="1"/>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dirty="0"/>
              <a:t>Future Research Plan</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54</a:t>
            </a:fld>
            <a:endParaRPr lang="en-CN"/>
          </a:p>
        </p:txBody>
      </p:sp>
      <p:sp>
        <p:nvSpPr>
          <p:cNvPr id="4" name="Right Arrow 3">
            <a:extLst>
              <a:ext uri="{FF2B5EF4-FFF2-40B4-BE49-F238E27FC236}">
                <a16:creationId xmlns:a16="http://schemas.microsoft.com/office/drawing/2014/main" id="{8A75481F-E40F-2B45-87D2-D02E345AE795}"/>
              </a:ext>
            </a:extLst>
          </p:cNvPr>
          <p:cNvSpPr/>
          <p:nvPr/>
        </p:nvSpPr>
        <p:spPr>
          <a:xfrm>
            <a:off x="627526" y="5045091"/>
            <a:ext cx="11107271" cy="466165"/>
          </a:xfrm>
          <a:prstGeom prst="rightArrow">
            <a:avLst>
              <a:gd name="adj1" fmla="val 50000"/>
              <a:gd name="adj2" fmla="val 146154"/>
            </a:avLst>
          </a:prstGeom>
          <a:gradFill flip="none" rotWithShape="1">
            <a:gsLst>
              <a:gs pos="0">
                <a:schemeClr val="accent1"/>
              </a:gs>
              <a:gs pos="50000">
                <a:schemeClr val="lt1">
                  <a:hueOff val="0"/>
                  <a:satOff val="0"/>
                  <a:lumOff val="0"/>
                  <a:alphaOff val="0"/>
                  <a:satMod val="110000"/>
                  <a:lumMod val="100000"/>
                  <a:shade val="100000"/>
                </a:schemeClr>
              </a:gs>
              <a:gs pos="100000">
                <a:schemeClr val="bg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TextBox 50">
            <a:extLst>
              <a:ext uri="{FF2B5EF4-FFF2-40B4-BE49-F238E27FC236}">
                <a16:creationId xmlns:a16="http://schemas.microsoft.com/office/drawing/2014/main" id="{16A68EB7-C015-3D4B-B457-583E79894B40}"/>
              </a:ext>
            </a:extLst>
          </p:cNvPr>
          <p:cNvSpPr txBox="1"/>
          <p:nvPr/>
        </p:nvSpPr>
        <p:spPr>
          <a:xfrm>
            <a:off x="221085" y="5511256"/>
            <a:ext cx="731675" cy="400110"/>
          </a:xfrm>
          <a:prstGeom prst="rect">
            <a:avLst/>
          </a:prstGeom>
          <a:noFill/>
        </p:spPr>
        <p:txBody>
          <a:bodyPr wrap="none" rtlCol="0">
            <a:spAutoFit/>
          </a:bodyPr>
          <a:lstStyle/>
          <a:p>
            <a:r>
              <a:rPr lang="en-US" altLang="zh-CN" sz="2000" dirty="0"/>
              <a:t>Ph.D.</a:t>
            </a:r>
            <a:endParaRPr lang="en-CN" sz="2000" dirty="0"/>
          </a:p>
        </p:txBody>
      </p:sp>
      <p:sp>
        <p:nvSpPr>
          <p:cNvPr id="52" name="TextBox 51">
            <a:extLst>
              <a:ext uri="{FF2B5EF4-FFF2-40B4-BE49-F238E27FC236}">
                <a16:creationId xmlns:a16="http://schemas.microsoft.com/office/drawing/2014/main" id="{05926361-AC9F-BF4B-992F-17478A16C9B6}"/>
              </a:ext>
            </a:extLst>
          </p:cNvPr>
          <p:cNvSpPr txBox="1"/>
          <p:nvPr/>
        </p:nvSpPr>
        <p:spPr>
          <a:xfrm>
            <a:off x="3745883" y="5452757"/>
            <a:ext cx="2416046" cy="400110"/>
          </a:xfrm>
          <a:prstGeom prst="rect">
            <a:avLst/>
          </a:prstGeom>
          <a:noFill/>
        </p:spPr>
        <p:txBody>
          <a:bodyPr wrap="none" rtlCol="0">
            <a:spAutoFit/>
          </a:bodyPr>
          <a:lstStyle/>
          <a:p>
            <a:r>
              <a:rPr lang="en-US" altLang="zh-CN" sz="2000" dirty="0"/>
              <a:t>Short-term</a:t>
            </a:r>
            <a:r>
              <a:rPr lang="zh-CN" altLang="en-US" sz="2000" dirty="0"/>
              <a:t> </a:t>
            </a:r>
            <a:r>
              <a:rPr lang="en-US" altLang="zh-CN" sz="2000" dirty="0"/>
              <a:t>milestone</a:t>
            </a:r>
            <a:endParaRPr lang="en-CN" sz="2000" dirty="0"/>
          </a:p>
        </p:txBody>
      </p:sp>
      <p:sp>
        <p:nvSpPr>
          <p:cNvPr id="48" name="Oval 47">
            <a:extLst>
              <a:ext uri="{FF2B5EF4-FFF2-40B4-BE49-F238E27FC236}">
                <a16:creationId xmlns:a16="http://schemas.microsoft.com/office/drawing/2014/main" id="{7C15D299-5D9B-2240-B1CF-A3AF0F955097}"/>
              </a:ext>
            </a:extLst>
          </p:cNvPr>
          <p:cNvSpPr>
            <a:spLocks noChangeAspect="1"/>
          </p:cNvSpPr>
          <p:nvPr/>
        </p:nvSpPr>
        <p:spPr>
          <a:xfrm>
            <a:off x="389150" y="4377879"/>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55" name="Oval 54">
            <a:extLst>
              <a:ext uri="{FF2B5EF4-FFF2-40B4-BE49-F238E27FC236}">
                <a16:creationId xmlns:a16="http://schemas.microsoft.com/office/drawing/2014/main" id="{9E5BCA80-6575-9543-9643-CD256F06B558}"/>
              </a:ext>
            </a:extLst>
          </p:cNvPr>
          <p:cNvSpPr>
            <a:spLocks noChangeAspect="1"/>
          </p:cNvSpPr>
          <p:nvPr/>
        </p:nvSpPr>
        <p:spPr>
          <a:xfrm>
            <a:off x="1366553" y="4010571"/>
            <a:ext cx="854579" cy="86312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Oval 55">
            <a:extLst>
              <a:ext uri="{FF2B5EF4-FFF2-40B4-BE49-F238E27FC236}">
                <a16:creationId xmlns:a16="http://schemas.microsoft.com/office/drawing/2014/main" id="{963220DD-4472-0945-A9F9-B43AB740F639}"/>
              </a:ext>
            </a:extLst>
          </p:cNvPr>
          <p:cNvSpPr>
            <a:spLocks noChangeAspect="1"/>
          </p:cNvSpPr>
          <p:nvPr/>
        </p:nvSpPr>
        <p:spPr>
          <a:xfrm>
            <a:off x="1548945" y="4197236"/>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grpSp>
        <p:nvGrpSpPr>
          <p:cNvPr id="6" name="Group 5">
            <a:extLst>
              <a:ext uri="{FF2B5EF4-FFF2-40B4-BE49-F238E27FC236}">
                <a16:creationId xmlns:a16="http://schemas.microsoft.com/office/drawing/2014/main" id="{3969027E-7A5C-1F40-8986-62CA9D204348}"/>
              </a:ext>
            </a:extLst>
          </p:cNvPr>
          <p:cNvGrpSpPr/>
          <p:nvPr/>
        </p:nvGrpSpPr>
        <p:grpSpPr>
          <a:xfrm>
            <a:off x="2441254" y="2965215"/>
            <a:ext cx="2342753" cy="1938320"/>
            <a:chOff x="2441254" y="2965215"/>
            <a:chExt cx="2342753" cy="1938320"/>
          </a:xfrm>
        </p:grpSpPr>
        <p:sp>
          <p:nvSpPr>
            <p:cNvPr id="47" name="Oval 46">
              <a:extLst>
                <a:ext uri="{FF2B5EF4-FFF2-40B4-BE49-F238E27FC236}">
                  <a16:creationId xmlns:a16="http://schemas.microsoft.com/office/drawing/2014/main" id="{2568A548-58F3-CE4D-B8C0-3807C27D0F8D}"/>
                </a:ext>
              </a:extLst>
            </p:cNvPr>
            <p:cNvSpPr>
              <a:spLocks noChangeAspect="1"/>
            </p:cNvSpPr>
            <p:nvPr/>
          </p:nvSpPr>
          <p:spPr>
            <a:xfrm>
              <a:off x="3039249" y="3675946"/>
              <a:ext cx="1215433" cy="122758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Oval 48">
              <a:extLst>
                <a:ext uri="{FF2B5EF4-FFF2-40B4-BE49-F238E27FC236}">
                  <a16:creationId xmlns:a16="http://schemas.microsoft.com/office/drawing/2014/main" id="{B2A06253-DE75-124B-A4C8-CD3AD8D8BCF9}"/>
                </a:ext>
              </a:extLst>
            </p:cNvPr>
            <p:cNvSpPr>
              <a:spLocks noChangeAspect="1"/>
            </p:cNvSpPr>
            <p:nvPr/>
          </p:nvSpPr>
          <p:spPr>
            <a:xfrm>
              <a:off x="3223763" y="3859766"/>
              <a:ext cx="854579" cy="86312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Oval 53">
              <a:extLst>
                <a:ext uri="{FF2B5EF4-FFF2-40B4-BE49-F238E27FC236}">
                  <a16:creationId xmlns:a16="http://schemas.microsoft.com/office/drawing/2014/main" id="{F9ADFF9C-3B37-7843-834D-2C258A969CFD}"/>
                </a:ext>
              </a:extLst>
            </p:cNvPr>
            <p:cNvSpPr>
              <a:spLocks noChangeAspect="1"/>
            </p:cNvSpPr>
            <p:nvPr/>
          </p:nvSpPr>
          <p:spPr>
            <a:xfrm>
              <a:off x="3406155" y="4046431"/>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57" name="TextBox 56">
              <a:extLst>
                <a:ext uri="{FF2B5EF4-FFF2-40B4-BE49-F238E27FC236}">
                  <a16:creationId xmlns:a16="http://schemas.microsoft.com/office/drawing/2014/main" id="{EA223D27-82C2-8446-B1BF-1302228DAE87}"/>
                </a:ext>
              </a:extLst>
            </p:cNvPr>
            <p:cNvSpPr txBox="1"/>
            <p:nvPr/>
          </p:nvSpPr>
          <p:spPr>
            <a:xfrm>
              <a:off x="2441254" y="2965215"/>
              <a:ext cx="2342753" cy="707886"/>
            </a:xfrm>
            <a:prstGeom prst="rect">
              <a:avLst/>
            </a:prstGeom>
            <a:noFill/>
          </p:spPr>
          <p:txBody>
            <a:bodyPr wrap="square" rtlCol="0">
              <a:spAutoFit/>
            </a:bodyPr>
            <a:lstStyle/>
            <a:p>
              <a:pPr algn="ctr"/>
              <a:r>
                <a:rPr lang="en-US" altLang="zh-CN" sz="2000" dirty="0"/>
                <a:t>Fully-automated</a:t>
              </a:r>
              <a:r>
                <a:rPr lang="zh-CN" altLang="en-US" sz="2000" dirty="0"/>
                <a:t> </a:t>
              </a:r>
              <a:r>
                <a:rPr lang="en-US" altLang="zh-CN" sz="2000" dirty="0"/>
                <a:t>&amp;</a:t>
              </a:r>
              <a:r>
                <a:rPr lang="zh-CN" altLang="en-US" sz="2000" dirty="0"/>
                <a:t> </a:t>
              </a:r>
              <a:r>
                <a:rPr lang="en-US" altLang="zh-CN" sz="2000" dirty="0"/>
                <a:t>reliable</a:t>
              </a:r>
              <a:r>
                <a:rPr lang="zh-CN" altLang="en-US" sz="2000" dirty="0"/>
                <a:t> </a:t>
              </a:r>
              <a:r>
                <a:rPr lang="en-US" altLang="zh-CN" sz="2000" dirty="0"/>
                <a:t>framework</a:t>
              </a:r>
              <a:endParaRPr lang="en-CN" sz="2000" dirty="0"/>
            </a:p>
          </p:txBody>
        </p:sp>
      </p:grpSp>
      <p:pic>
        <p:nvPicPr>
          <p:cNvPr id="58" name="Picture 57" descr="Shape&#10;&#10;Description automatically generated with low confidence">
            <a:extLst>
              <a:ext uri="{FF2B5EF4-FFF2-40B4-BE49-F238E27FC236}">
                <a16:creationId xmlns:a16="http://schemas.microsoft.com/office/drawing/2014/main" id="{AE58295C-C882-F047-B50D-F719EDAC4D13}"/>
              </a:ext>
            </a:extLst>
          </p:cNvPr>
          <p:cNvPicPr>
            <a:picLocks noChangeAspect="1"/>
          </p:cNvPicPr>
          <p:nvPr/>
        </p:nvPicPr>
        <p:blipFill rotWithShape="1">
          <a:blip r:embed="rId3">
            <a:lum bright="70000" contrast="-70000"/>
          </a:blip>
          <a:srcRect r="30147" b="69654"/>
          <a:stretch/>
        </p:blipFill>
        <p:spPr>
          <a:xfrm>
            <a:off x="221085" y="4164812"/>
            <a:ext cx="572516" cy="248718"/>
          </a:xfrm>
          <a:prstGeom prst="rect">
            <a:avLst/>
          </a:prstGeom>
        </p:spPr>
      </p:pic>
      <p:sp>
        <p:nvSpPr>
          <p:cNvPr id="59" name="TextBox 58">
            <a:extLst>
              <a:ext uri="{FF2B5EF4-FFF2-40B4-BE49-F238E27FC236}">
                <a16:creationId xmlns:a16="http://schemas.microsoft.com/office/drawing/2014/main" id="{3E4062C7-5B75-2045-89BE-D064D88C01DF}"/>
              </a:ext>
            </a:extLst>
          </p:cNvPr>
          <p:cNvSpPr txBox="1"/>
          <p:nvPr/>
        </p:nvSpPr>
        <p:spPr>
          <a:xfrm>
            <a:off x="964106" y="3234164"/>
            <a:ext cx="1673027" cy="707886"/>
          </a:xfrm>
          <a:prstGeom prst="rect">
            <a:avLst/>
          </a:prstGeom>
          <a:noFill/>
        </p:spPr>
        <p:txBody>
          <a:bodyPr wrap="square" rtlCol="0">
            <a:spAutoFit/>
          </a:bodyPr>
          <a:lstStyle/>
          <a:p>
            <a:pPr algn="ctr"/>
            <a:r>
              <a:rPr lang="en-US" altLang="zh-CN" sz="2000" dirty="0"/>
              <a:t>Collaborative</a:t>
            </a:r>
          </a:p>
          <a:p>
            <a:pPr algn="ctr"/>
            <a:r>
              <a:rPr lang="en-US" altLang="zh-CN" sz="2000" dirty="0"/>
              <a:t>framework</a:t>
            </a:r>
            <a:endParaRPr lang="en-CN" sz="2000" dirty="0"/>
          </a:p>
        </p:txBody>
      </p:sp>
    </p:spTree>
    <p:extLst>
      <p:ext uri="{BB962C8B-B14F-4D97-AF65-F5344CB8AC3E}">
        <p14:creationId xmlns:p14="http://schemas.microsoft.com/office/powerpoint/2010/main" val="9961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99B7-B733-2B44-A99E-559CE9633DCD}"/>
              </a:ext>
            </a:extLst>
          </p:cNvPr>
          <p:cNvSpPr>
            <a:spLocks noGrp="1"/>
          </p:cNvSpPr>
          <p:nvPr>
            <p:ph type="title"/>
          </p:nvPr>
        </p:nvSpPr>
        <p:spPr/>
        <p:txBody>
          <a:bodyPr>
            <a:noAutofit/>
          </a:bodyPr>
          <a:lstStyle/>
          <a:p>
            <a:r>
              <a:rPr lang="en-CN" dirty="0">
                <a:solidFill>
                  <a:schemeClr val="accent1"/>
                </a:solidFill>
              </a:rPr>
              <a:t>Future Works</a:t>
            </a:r>
            <a:r>
              <a:rPr lang="en-US" altLang="zh-CN" dirty="0">
                <a:solidFill>
                  <a:schemeClr val="accent1"/>
                </a:solidFill>
              </a:rPr>
              <a:t>:</a:t>
            </a:r>
            <a:r>
              <a:rPr lang="zh-CN" altLang="en-US" dirty="0">
                <a:solidFill>
                  <a:schemeClr val="accent1"/>
                </a:solidFill>
              </a:rPr>
              <a:t> </a:t>
            </a:r>
            <a:r>
              <a:rPr lang="en-CN" u="sng" dirty="0">
                <a:solidFill>
                  <a:schemeClr val="accent1"/>
                </a:solidFill>
              </a:rPr>
              <a:t>Fully</a:t>
            </a:r>
            <a:r>
              <a:rPr lang="en-US" altLang="zh-CN" u="sng" dirty="0">
                <a:solidFill>
                  <a:schemeClr val="accent1"/>
                </a:solidFill>
              </a:rPr>
              <a:t>-Automated</a:t>
            </a:r>
            <a:r>
              <a:rPr lang="zh-CN" altLang="en-US" dirty="0">
                <a:solidFill>
                  <a:schemeClr val="accent1"/>
                </a:solidFill>
              </a:rPr>
              <a:t> </a:t>
            </a:r>
            <a:r>
              <a:rPr lang="en-US" altLang="zh-CN" dirty="0">
                <a:solidFill>
                  <a:schemeClr val="accent1"/>
                </a:solidFill>
              </a:rPr>
              <a:t>&amp;</a:t>
            </a:r>
            <a:r>
              <a:rPr lang="en-CN" dirty="0">
                <a:solidFill>
                  <a:schemeClr val="accent1"/>
                </a:solidFill>
              </a:rPr>
              <a:t> Reliable </a:t>
            </a:r>
            <a:r>
              <a:rPr lang="en-US" altLang="zh-CN" dirty="0">
                <a:solidFill>
                  <a:schemeClr val="accent1"/>
                </a:solidFill>
              </a:rPr>
              <a:t>F</a:t>
            </a:r>
            <a:r>
              <a:rPr lang="en-US" altLang="zh-CN" dirty="0"/>
              <a:t>ramework</a:t>
            </a:r>
            <a:endParaRPr lang="en-CN" dirty="0"/>
          </a:p>
        </p:txBody>
      </p:sp>
      <p:sp>
        <p:nvSpPr>
          <p:cNvPr id="4" name="Slide Number Placeholder 3">
            <a:extLst>
              <a:ext uri="{FF2B5EF4-FFF2-40B4-BE49-F238E27FC236}">
                <a16:creationId xmlns:a16="http://schemas.microsoft.com/office/drawing/2014/main" id="{8BA43888-9AAF-E246-9EC5-4FABB2F8BD07}"/>
              </a:ext>
            </a:extLst>
          </p:cNvPr>
          <p:cNvSpPr>
            <a:spLocks noGrp="1"/>
          </p:cNvSpPr>
          <p:nvPr>
            <p:ph type="sldNum" sz="quarter" idx="10"/>
          </p:nvPr>
        </p:nvSpPr>
        <p:spPr/>
        <p:txBody>
          <a:bodyPr/>
          <a:lstStyle/>
          <a:p>
            <a:fld id="{A559C790-290C-A040-B331-07958D38869F}" type="slidenum">
              <a:rPr lang="en-CN" smtClean="0"/>
              <a:t>55</a:t>
            </a:fld>
            <a:endParaRPr lang="en-CN"/>
          </a:p>
        </p:txBody>
      </p:sp>
      <p:sp>
        <p:nvSpPr>
          <p:cNvPr id="5" name="Text Placeholder 4">
            <a:extLst>
              <a:ext uri="{FF2B5EF4-FFF2-40B4-BE49-F238E27FC236}">
                <a16:creationId xmlns:a16="http://schemas.microsoft.com/office/drawing/2014/main" id="{926014E6-E3E7-714D-8675-473CEB43903C}"/>
              </a:ext>
            </a:extLst>
          </p:cNvPr>
          <p:cNvSpPr>
            <a:spLocks noGrp="1"/>
          </p:cNvSpPr>
          <p:nvPr>
            <p:ph type="body" idx="1"/>
          </p:nvPr>
        </p:nvSpPr>
        <p:spPr>
          <a:xfrm>
            <a:off x="478800" y="1357523"/>
            <a:ext cx="4791836" cy="561600"/>
          </a:xfrm>
        </p:spPr>
        <p:txBody>
          <a:bodyPr/>
          <a:lstStyle/>
          <a:p>
            <a:r>
              <a:rPr lang="en-CN" dirty="0">
                <a:solidFill>
                  <a:schemeClr val="accent1"/>
                </a:solidFill>
              </a:rPr>
              <a:t>Fully-Auto ML </a:t>
            </a:r>
            <a:r>
              <a:rPr lang="en-CN" dirty="0"/>
              <a:t>in Chip Design</a:t>
            </a:r>
          </a:p>
        </p:txBody>
      </p:sp>
      <p:sp>
        <p:nvSpPr>
          <p:cNvPr id="6" name="Content Placeholder 5">
            <a:extLst>
              <a:ext uri="{FF2B5EF4-FFF2-40B4-BE49-F238E27FC236}">
                <a16:creationId xmlns:a16="http://schemas.microsoft.com/office/drawing/2014/main" id="{F9F6C93E-3CAF-D04E-A596-99514A0F38E1}"/>
              </a:ext>
            </a:extLst>
          </p:cNvPr>
          <p:cNvSpPr>
            <a:spLocks noGrp="1"/>
          </p:cNvSpPr>
          <p:nvPr>
            <p:ph sz="half" idx="2"/>
          </p:nvPr>
        </p:nvSpPr>
        <p:spPr>
          <a:xfrm>
            <a:off x="478800" y="1940723"/>
            <a:ext cx="4791840" cy="3934800"/>
          </a:xfrm>
        </p:spPr>
        <p:txBody>
          <a:bodyPr/>
          <a:lstStyle/>
          <a:p>
            <a:r>
              <a:rPr lang="en-CN" sz="2100"/>
              <a:t>Automated feature selection</a:t>
            </a:r>
          </a:p>
          <a:p>
            <a:r>
              <a:rPr lang="en-CN" sz="2100"/>
              <a:t>Automated data selection</a:t>
            </a:r>
          </a:p>
          <a:p>
            <a:r>
              <a:rPr lang="en-CN" sz="2100"/>
              <a:t>Automated data augmentation</a:t>
            </a:r>
          </a:p>
          <a:p>
            <a:endParaRPr lang="en-CN"/>
          </a:p>
        </p:txBody>
      </p:sp>
      <p:sp>
        <p:nvSpPr>
          <p:cNvPr id="13" name="Oval 12">
            <a:extLst>
              <a:ext uri="{FF2B5EF4-FFF2-40B4-BE49-F238E27FC236}">
                <a16:creationId xmlns:a16="http://schemas.microsoft.com/office/drawing/2014/main" id="{D3865FB6-4FCE-0E43-899F-92C2691C3E4F}"/>
              </a:ext>
            </a:extLst>
          </p:cNvPr>
          <p:cNvSpPr>
            <a:spLocks noChangeAspect="1"/>
          </p:cNvSpPr>
          <p:nvPr/>
        </p:nvSpPr>
        <p:spPr>
          <a:xfrm>
            <a:off x="2747937" y="5030004"/>
            <a:ext cx="1296000" cy="1296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2200" b="1">
                <a:solidFill>
                  <a:srgbClr val="D92D32"/>
                </a:solidFill>
              </a:rPr>
              <a:t>Feature</a:t>
            </a:r>
          </a:p>
        </p:txBody>
      </p:sp>
      <p:sp>
        <p:nvSpPr>
          <p:cNvPr id="14" name="Oval 13">
            <a:extLst>
              <a:ext uri="{FF2B5EF4-FFF2-40B4-BE49-F238E27FC236}">
                <a16:creationId xmlns:a16="http://schemas.microsoft.com/office/drawing/2014/main" id="{C9995B7F-96C1-4E44-88D8-C717AE4068B6}"/>
              </a:ext>
            </a:extLst>
          </p:cNvPr>
          <p:cNvSpPr>
            <a:spLocks noChangeAspect="1"/>
          </p:cNvSpPr>
          <p:nvPr/>
        </p:nvSpPr>
        <p:spPr>
          <a:xfrm>
            <a:off x="1062529" y="5016203"/>
            <a:ext cx="1296000" cy="1296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N" sz="2200" b="1">
                <a:solidFill>
                  <a:srgbClr val="00B050"/>
                </a:solidFill>
              </a:rPr>
              <a:t>Model</a:t>
            </a:r>
          </a:p>
        </p:txBody>
      </p:sp>
      <p:sp>
        <p:nvSpPr>
          <p:cNvPr id="15" name="Oval 14">
            <a:extLst>
              <a:ext uri="{FF2B5EF4-FFF2-40B4-BE49-F238E27FC236}">
                <a16:creationId xmlns:a16="http://schemas.microsoft.com/office/drawing/2014/main" id="{5F44DF31-57CF-0A49-BD27-F30FA1934C31}"/>
              </a:ext>
            </a:extLst>
          </p:cNvPr>
          <p:cNvSpPr>
            <a:spLocks noChangeAspect="1"/>
          </p:cNvSpPr>
          <p:nvPr/>
        </p:nvSpPr>
        <p:spPr>
          <a:xfrm>
            <a:off x="1939061" y="3392407"/>
            <a:ext cx="1296000" cy="1296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N" sz="2200" b="1">
                <a:solidFill>
                  <a:srgbClr val="D92D32"/>
                </a:solidFill>
              </a:rPr>
              <a:t>Data</a:t>
            </a:r>
          </a:p>
        </p:txBody>
      </p:sp>
      <p:sp>
        <p:nvSpPr>
          <p:cNvPr id="20" name="TextBox 19">
            <a:extLst>
              <a:ext uri="{FF2B5EF4-FFF2-40B4-BE49-F238E27FC236}">
                <a16:creationId xmlns:a16="http://schemas.microsoft.com/office/drawing/2014/main" id="{72E43F5C-54BC-B144-83B8-81E4204CF2D0}"/>
              </a:ext>
            </a:extLst>
          </p:cNvPr>
          <p:cNvSpPr txBox="1"/>
          <p:nvPr/>
        </p:nvSpPr>
        <p:spPr>
          <a:xfrm>
            <a:off x="2325303" y="4835956"/>
            <a:ext cx="771470" cy="400110"/>
          </a:xfrm>
          <a:prstGeom prst="rect">
            <a:avLst/>
          </a:prstGeom>
          <a:noFill/>
        </p:spPr>
        <p:txBody>
          <a:bodyPr wrap="square" rtlCol="0">
            <a:spAutoFit/>
          </a:bodyPr>
          <a:lstStyle/>
          <a:p>
            <a:r>
              <a:rPr lang="en-CN" sz="2000" b="1"/>
              <a:t>ML</a:t>
            </a:r>
          </a:p>
        </p:txBody>
      </p:sp>
      <p:sp>
        <p:nvSpPr>
          <p:cNvPr id="21" name="Right Arrow 20">
            <a:extLst>
              <a:ext uri="{FF2B5EF4-FFF2-40B4-BE49-F238E27FC236}">
                <a16:creationId xmlns:a16="http://schemas.microsoft.com/office/drawing/2014/main" id="{C8F32F13-5040-774A-9024-C2D780674B17}"/>
              </a:ext>
            </a:extLst>
          </p:cNvPr>
          <p:cNvSpPr/>
          <p:nvPr/>
        </p:nvSpPr>
        <p:spPr>
          <a:xfrm rot="5400000">
            <a:off x="2437625" y="4583867"/>
            <a:ext cx="288032" cy="33167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Arrow 21">
            <a:extLst>
              <a:ext uri="{FF2B5EF4-FFF2-40B4-BE49-F238E27FC236}">
                <a16:creationId xmlns:a16="http://schemas.microsoft.com/office/drawing/2014/main" id="{9199234E-660C-7B47-ADA1-096AD3515618}"/>
              </a:ext>
            </a:extLst>
          </p:cNvPr>
          <p:cNvSpPr/>
          <p:nvPr/>
        </p:nvSpPr>
        <p:spPr>
          <a:xfrm rot="13200000">
            <a:off x="2776040" y="5005885"/>
            <a:ext cx="288032" cy="33167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ight Arrow 22">
            <a:extLst>
              <a:ext uri="{FF2B5EF4-FFF2-40B4-BE49-F238E27FC236}">
                <a16:creationId xmlns:a16="http://schemas.microsoft.com/office/drawing/2014/main" id="{57A40A11-E863-5945-BC95-011A53722D90}"/>
              </a:ext>
            </a:extLst>
          </p:cNvPr>
          <p:cNvSpPr/>
          <p:nvPr/>
        </p:nvSpPr>
        <p:spPr>
          <a:xfrm rot="19200000">
            <a:off x="2088748" y="5019533"/>
            <a:ext cx="288032" cy="33167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8" name="Text Placeholder 6">
                <a:extLst>
                  <a:ext uri="{FF2B5EF4-FFF2-40B4-BE49-F238E27FC236}">
                    <a16:creationId xmlns:a16="http://schemas.microsoft.com/office/drawing/2014/main" id="{DDFAD5E0-3B03-D04B-808D-6C9BAC25565B}"/>
                  </a:ext>
                </a:extLst>
              </p:cNvPr>
              <p:cNvSpPr>
                <a:spLocks noGrp="1"/>
              </p:cNvSpPr>
              <p:nvPr>
                <p:ph type="body" sz="quarter" idx="3"/>
              </p:nvPr>
            </p:nvSpPr>
            <p:spPr>
              <a:xfrm>
                <a:off x="6230185" y="1352813"/>
                <a:ext cx="5371200" cy="561600"/>
              </a:xfrm>
            </p:spPr>
            <p:txBody>
              <a:bodyPr/>
              <a:lstStyle/>
              <a:p>
                <a:r>
                  <a:rPr lang="en-US" dirty="0"/>
                  <a:t>Example </a:t>
                </a:r>
                <a14:m>
                  <m:oMath xmlns:m="http://schemas.openxmlformats.org/officeDocument/2006/math">
                    <m:r>
                      <a:rPr lang="en-US" altLang="zh-CN" i="1" dirty="0" smtClean="0">
                        <a:latin typeface="Cambria Math" panose="02040503050406030204" pitchFamily="18" charset="0"/>
                      </a:rPr>
                      <m:t>−</m:t>
                    </m:r>
                  </m:oMath>
                </a14:m>
                <a:r>
                  <a:rPr lang="zh-CN" altLang="en-US" dirty="0"/>
                  <a:t> </a:t>
                </a:r>
                <a:r>
                  <a:rPr lang="en-US" altLang="zh-CN" dirty="0"/>
                  <a:t>Feature</a:t>
                </a:r>
                <a:r>
                  <a:rPr lang="zh-CN" altLang="en-US" dirty="0"/>
                  <a:t> </a:t>
                </a:r>
                <a:r>
                  <a:rPr lang="en-US" altLang="zh-CN" dirty="0"/>
                  <a:t>Selection</a:t>
                </a:r>
                <a:endParaRPr lang="en-CN" dirty="0"/>
              </a:p>
            </p:txBody>
          </p:sp>
        </mc:Choice>
        <mc:Fallback xmlns="">
          <p:sp>
            <p:nvSpPr>
              <p:cNvPr id="18" name="Text Placeholder 6">
                <a:extLst>
                  <a:ext uri="{FF2B5EF4-FFF2-40B4-BE49-F238E27FC236}">
                    <a16:creationId xmlns:a16="http://schemas.microsoft.com/office/drawing/2014/main" id="{DDFAD5E0-3B03-D04B-808D-6C9BAC25565B}"/>
                  </a:ext>
                </a:extLst>
              </p:cNvPr>
              <p:cNvSpPr>
                <a:spLocks noGrp="1" noRot="1" noChangeAspect="1" noMove="1" noResize="1" noEditPoints="1" noAdjustHandles="1" noChangeArrowheads="1" noChangeShapeType="1" noTextEdit="1"/>
              </p:cNvSpPr>
              <p:nvPr>
                <p:ph type="body" sz="quarter" idx="3"/>
              </p:nvPr>
            </p:nvSpPr>
            <p:spPr>
              <a:xfrm>
                <a:off x="6230185" y="1352813"/>
                <a:ext cx="5371200" cy="561600"/>
              </a:xfrm>
              <a:blipFill>
                <a:blip r:embed="rId3"/>
                <a:stretch>
                  <a:fillRect l="-1887" b="-24444"/>
                </a:stretch>
              </a:blipFill>
            </p:spPr>
            <p:txBody>
              <a:bodyPr/>
              <a:lstStyle/>
              <a:p>
                <a:r>
                  <a:rPr lang="en-CN">
                    <a:noFill/>
                  </a:rPr>
                  <a:t> </a:t>
                </a:r>
              </a:p>
            </p:txBody>
          </p:sp>
        </mc:Fallback>
      </mc:AlternateContent>
      <p:pic>
        <p:nvPicPr>
          <p:cNvPr id="19" name="Picture 18" descr="Chart, histogram&#10;&#10;Description automatically generated">
            <a:extLst>
              <a:ext uri="{FF2B5EF4-FFF2-40B4-BE49-F238E27FC236}">
                <a16:creationId xmlns:a16="http://schemas.microsoft.com/office/drawing/2014/main" id="{41595306-483D-1144-81A4-2D9E1DFE6A76}"/>
              </a:ext>
            </a:extLst>
          </p:cNvPr>
          <p:cNvPicPr>
            <a:picLocks noChangeAspect="1"/>
          </p:cNvPicPr>
          <p:nvPr/>
        </p:nvPicPr>
        <p:blipFill rotWithShape="1">
          <a:blip r:embed="rId4"/>
          <a:srcRect t="1599" b="1"/>
          <a:stretch/>
        </p:blipFill>
        <p:spPr>
          <a:xfrm>
            <a:off x="6230185" y="2768387"/>
            <a:ext cx="5177278" cy="1636149"/>
          </a:xfrm>
          <a:prstGeom prst="rect">
            <a:avLst/>
          </a:prstGeom>
        </p:spPr>
      </p:pic>
      <p:sp>
        <p:nvSpPr>
          <p:cNvPr id="24" name="TextBox 23">
            <a:extLst>
              <a:ext uri="{FF2B5EF4-FFF2-40B4-BE49-F238E27FC236}">
                <a16:creationId xmlns:a16="http://schemas.microsoft.com/office/drawing/2014/main" id="{11F365A3-6761-974D-8A9A-58A41612F4CB}"/>
              </a:ext>
            </a:extLst>
          </p:cNvPr>
          <p:cNvSpPr txBox="1"/>
          <p:nvPr/>
        </p:nvSpPr>
        <p:spPr>
          <a:xfrm>
            <a:off x="6167981" y="2080576"/>
            <a:ext cx="2988330"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first conv layer:</a:t>
            </a:r>
          </a:p>
          <a:p>
            <a:r>
              <a:rPr lang="en-US" altLang="zh-CN" dirty="0"/>
              <a:t>32</a:t>
            </a:r>
            <a:r>
              <a:rPr lang="zh-CN" altLang="en-US" dirty="0"/>
              <a:t> </a:t>
            </a:r>
            <a:r>
              <a:rPr lang="en-US" altLang="zh-CN" dirty="0"/>
              <a:t>kernels with size 3x3x24</a:t>
            </a:r>
          </a:p>
        </p:txBody>
      </p:sp>
      <p:sp>
        <p:nvSpPr>
          <p:cNvPr id="25" name="TextBox 24">
            <a:extLst>
              <a:ext uri="{FF2B5EF4-FFF2-40B4-BE49-F238E27FC236}">
                <a16:creationId xmlns:a16="http://schemas.microsoft.com/office/drawing/2014/main" id="{6E2D4AE7-3277-A84B-AF76-CBB8460DA9B1}"/>
              </a:ext>
            </a:extLst>
          </p:cNvPr>
          <p:cNvSpPr txBox="1"/>
          <p:nvPr/>
        </p:nvSpPr>
        <p:spPr>
          <a:xfrm>
            <a:off x="9535886" y="2357575"/>
            <a:ext cx="2575249" cy="369332"/>
          </a:xfrm>
          <a:prstGeom prst="rect">
            <a:avLst/>
          </a:prstGeom>
          <a:noFill/>
        </p:spPr>
        <p:txBody>
          <a:bodyPr wrap="square" rtlCol="0">
            <a:spAutoFit/>
          </a:bodyPr>
          <a:lstStyle/>
          <a:p>
            <a:r>
              <a:rPr lang="en-CN" dirty="0"/>
              <a:t>24 feature weight vectors</a:t>
            </a:r>
          </a:p>
        </p:txBody>
      </p:sp>
      <p:sp>
        <p:nvSpPr>
          <p:cNvPr id="26" name="Right Arrow 25">
            <a:extLst>
              <a:ext uri="{FF2B5EF4-FFF2-40B4-BE49-F238E27FC236}">
                <a16:creationId xmlns:a16="http://schemas.microsoft.com/office/drawing/2014/main" id="{6E816298-3EFA-C743-A9EF-B6EFA3357C3B}"/>
              </a:ext>
            </a:extLst>
          </p:cNvPr>
          <p:cNvSpPr/>
          <p:nvPr/>
        </p:nvSpPr>
        <p:spPr>
          <a:xfrm>
            <a:off x="8940665" y="2385500"/>
            <a:ext cx="545456" cy="355369"/>
          </a:xfrm>
          <a:prstGeom prst="rightArrow">
            <a:avLst>
              <a:gd name="adj1" fmla="val 50000"/>
              <a:gd name="adj2" fmla="val 7625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ight Arrow 26">
            <a:extLst>
              <a:ext uri="{FF2B5EF4-FFF2-40B4-BE49-F238E27FC236}">
                <a16:creationId xmlns:a16="http://schemas.microsoft.com/office/drawing/2014/main" id="{985F74A7-EE1F-354C-9827-C7C3EFE6E6DE}"/>
              </a:ext>
            </a:extLst>
          </p:cNvPr>
          <p:cNvSpPr/>
          <p:nvPr/>
        </p:nvSpPr>
        <p:spPr>
          <a:xfrm rot="5400000">
            <a:off x="10268653" y="2741158"/>
            <a:ext cx="470950" cy="355369"/>
          </a:xfrm>
          <a:prstGeom prst="rightArrow">
            <a:avLst>
              <a:gd name="adj1" fmla="val 50000"/>
              <a:gd name="adj2" fmla="val 7625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28" name="Table 4">
            <a:extLst>
              <a:ext uri="{FF2B5EF4-FFF2-40B4-BE49-F238E27FC236}">
                <a16:creationId xmlns:a16="http://schemas.microsoft.com/office/drawing/2014/main" id="{8BF6B38B-B398-F04D-AEC0-BB837F5D80A9}"/>
              </a:ext>
            </a:extLst>
          </p:cNvPr>
          <p:cNvGraphicFramePr>
            <a:graphicFrameLocks/>
          </p:cNvGraphicFramePr>
          <p:nvPr>
            <p:extLst>
              <p:ext uri="{D42A27DB-BD31-4B8C-83A1-F6EECF244321}">
                <p14:modId xmlns:p14="http://schemas.microsoft.com/office/powerpoint/2010/main" val="2949203445"/>
              </p:ext>
            </p:extLst>
          </p:nvPr>
        </p:nvGraphicFramePr>
        <p:xfrm>
          <a:off x="6347660" y="4626512"/>
          <a:ext cx="2673868" cy="1341120"/>
        </p:xfrm>
        <a:graphic>
          <a:graphicData uri="http://schemas.openxmlformats.org/drawingml/2006/table">
            <a:tbl>
              <a:tblPr firstRow="1" bandRow="1">
                <a:tableStyleId>{5C22544A-7EE6-4342-B048-85BDC9FD1C3A}</a:tableStyleId>
              </a:tblPr>
              <a:tblGrid>
                <a:gridCol w="1336934">
                  <a:extLst>
                    <a:ext uri="{9D8B030D-6E8A-4147-A177-3AD203B41FA5}">
                      <a16:colId xmlns:a16="http://schemas.microsoft.com/office/drawing/2014/main" val="1672381696"/>
                    </a:ext>
                  </a:extLst>
                </a:gridCol>
                <a:gridCol w="1336934">
                  <a:extLst>
                    <a:ext uri="{9D8B030D-6E8A-4147-A177-3AD203B41FA5}">
                      <a16:colId xmlns:a16="http://schemas.microsoft.com/office/drawing/2014/main" val="2177436543"/>
                    </a:ext>
                  </a:extLst>
                </a:gridCol>
              </a:tblGrid>
              <a:tr h="319248">
                <a:tc>
                  <a:txBody>
                    <a:bodyPr/>
                    <a:lstStyle/>
                    <a:p>
                      <a:pPr algn="ctr"/>
                      <a:r>
                        <a:rPr lang="en-CN" sz="1600" dirty="0"/>
                        <a:t>#</a:t>
                      </a:r>
                      <a:r>
                        <a:rPr lang="zh-CN" altLang="en-US" sz="1600" dirty="0"/>
                        <a:t> </a:t>
                      </a:r>
                      <a:r>
                        <a:rPr lang="en-US" altLang="zh-CN" sz="1600" dirty="0"/>
                        <a:t>F</a:t>
                      </a:r>
                      <a:r>
                        <a:rPr lang="en-CN" sz="1600" dirty="0"/>
                        <a:t>eatures</a:t>
                      </a:r>
                    </a:p>
                  </a:txBody>
                  <a:tcPr/>
                </a:tc>
                <a:tc>
                  <a:txBody>
                    <a:bodyPr/>
                    <a:lstStyle/>
                    <a:p>
                      <a:pPr algn="ctr"/>
                      <a:r>
                        <a:rPr lang="en-CN" sz="1600" dirty="0"/>
                        <a:t>ROC-AUC</a:t>
                      </a:r>
                    </a:p>
                  </a:txBody>
                  <a:tcPr/>
                </a:tc>
                <a:extLst>
                  <a:ext uri="{0D108BD9-81ED-4DB2-BD59-A6C34878D82A}">
                    <a16:rowId xmlns:a16="http://schemas.microsoft.com/office/drawing/2014/main" val="3288861298"/>
                  </a:ext>
                </a:extLst>
              </a:tr>
              <a:tr h="319248">
                <a:tc>
                  <a:txBody>
                    <a:bodyPr/>
                    <a:lstStyle/>
                    <a:p>
                      <a:pPr algn="ctr"/>
                      <a:r>
                        <a:rPr lang="en-CN" sz="1600" dirty="0"/>
                        <a:t>2 (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600" b="1" kern="1200" dirty="0">
                          <a:solidFill>
                            <a:schemeClr val="dk1"/>
                          </a:solidFill>
                          <a:effectLst/>
                          <a:latin typeface="+mn-lt"/>
                          <a:ea typeface="+mn-ea"/>
                          <a:cs typeface="+mn-cs"/>
                        </a:rPr>
                        <a:t>0.866</a:t>
                      </a:r>
                    </a:p>
                  </a:txBody>
                  <a:tcPr/>
                </a:tc>
                <a:extLst>
                  <a:ext uri="{0D108BD9-81ED-4DB2-BD59-A6C34878D82A}">
                    <a16:rowId xmlns:a16="http://schemas.microsoft.com/office/drawing/2014/main" val="3976170804"/>
                  </a:ext>
                </a:extLst>
              </a:tr>
              <a:tr h="319248">
                <a:tc>
                  <a:txBody>
                    <a:bodyPr/>
                    <a:lstStyle/>
                    <a:p>
                      <a:pPr algn="ctr"/>
                      <a:r>
                        <a:rPr lang="en-CN" sz="1600" dirty="0"/>
                        <a:t>4 (      +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600" b="1" kern="1200" dirty="0">
                          <a:solidFill>
                            <a:schemeClr val="dk1"/>
                          </a:solidFill>
                          <a:effectLst/>
                          <a:latin typeface="+mn-lt"/>
                          <a:ea typeface="+mn-ea"/>
                          <a:cs typeface="+mn-cs"/>
                        </a:rPr>
                        <a:t>0.86</a:t>
                      </a:r>
                      <a:r>
                        <a:rPr lang="en-US" altLang="zh-CN" sz="1600" b="1" kern="1200" dirty="0">
                          <a:solidFill>
                            <a:schemeClr val="dk1"/>
                          </a:solidFill>
                          <a:effectLst/>
                          <a:latin typeface="+mn-lt"/>
                          <a:ea typeface="+mn-ea"/>
                          <a:cs typeface="+mn-cs"/>
                        </a:rPr>
                        <a:t>7</a:t>
                      </a:r>
                      <a:endParaRPr lang="en-CN" sz="1600" b="1" kern="1200" dirty="0">
                        <a:solidFill>
                          <a:schemeClr val="dk1"/>
                        </a:solidFill>
                        <a:effectLst/>
                        <a:latin typeface="+mn-lt"/>
                        <a:ea typeface="+mn-ea"/>
                        <a:cs typeface="+mn-cs"/>
                      </a:endParaRPr>
                    </a:p>
                  </a:txBody>
                  <a:tcPr/>
                </a:tc>
                <a:extLst>
                  <a:ext uri="{0D108BD9-81ED-4DB2-BD59-A6C34878D82A}">
                    <a16:rowId xmlns:a16="http://schemas.microsoft.com/office/drawing/2014/main" val="139855479"/>
                  </a:ext>
                </a:extLst>
              </a:tr>
              <a:tr h="319248">
                <a:tc>
                  <a:txBody>
                    <a:bodyPr/>
                    <a:lstStyle/>
                    <a:p>
                      <a:pPr algn="ctr"/>
                      <a:r>
                        <a:rPr lang="en-CN" sz="1600" dirty="0"/>
                        <a:t>24 (all)</a:t>
                      </a:r>
                    </a:p>
                  </a:txBody>
                  <a:tcPr/>
                </a:tc>
                <a:tc>
                  <a:txBody>
                    <a:bodyPr/>
                    <a:lstStyle/>
                    <a:p>
                      <a:pPr algn="ctr"/>
                      <a:r>
                        <a:rPr lang="en-CN" sz="1600" dirty="0"/>
                        <a:t>0.86</a:t>
                      </a:r>
                      <a:r>
                        <a:rPr lang="en-US" altLang="zh-CN" sz="1600" dirty="0"/>
                        <a:t>7</a:t>
                      </a:r>
                      <a:endParaRPr lang="en-CN" sz="1600" dirty="0"/>
                    </a:p>
                  </a:txBody>
                  <a:tcPr/>
                </a:tc>
                <a:extLst>
                  <a:ext uri="{0D108BD9-81ED-4DB2-BD59-A6C34878D82A}">
                    <a16:rowId xmlns:a16="http://schemas.microsoft.com/office/drawing/2014/main" val="377631311"/>
                  </a:ext>
                </a:extLst>
              </a:tr>
            </a:tbl>
          </a:graphicData>
        </a:graphic>
      </p:graphicFrame>
      <p:sp>
        <p:nvSpPr>
          <p:cNvPr id="29" name="Rectangle 28">
            <a:extLst>
              <a:ext uri="{FF2B5EF4-FFF2-40B4-BE49-F238E27FC236}">
                <a16:creationId xmlns:a16="http://schemas.microsoft.com/office/drawing/2014/main" id="{4B7D68EC-36DA-3E45-9E18-54991EC61D26}"/>
              </a:ext>
            </a:extLst>
          </p:cNvPr>
          <p:cNvSpPr/>
          <p:nvPr/>
        </p:nvSpPr>
        <p:spPr>
          <a:xfrm>
            <a:off x="6994748" y="5063576"/>
            <a:ext cx="197224" cy="134471"/>
          </a:xfrm>
          <a:prstGeom prst="rect">
            <a:avLst/>
          </a:prstGeom>
          <a:solidFill>
            <a:srgbClr val="FF3A8F"/>
          </a:solidFill>
          <a:ln>
            <a:solidFill>
              <a:srgbClr val="FF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A083FE4A-E08B-1C4F-8829-4A8B54D7CD8D}"/>
              </a:ext>
            </a:extLst>
          </p:cNvPr>
          <p:cNvSpPr/>
          <p:nvPr/>
        </p:nvSpPr>
        <p:spPr>
          <a:xfrm>
            <a:off x="6797524" y="5409331"/>
            <a:ext cx="197224" cy="134471"/>
          </a:xfrm>
          <a:prstGeom prst="rect">
            <a:avLst/>
          </a:prstGeom>
          <a:solidFill>
            <a:srgbClr val="FF3A8F"/>
          </a:solidFill>
          <a:ln>
            <a:solidFill>
              <a:srgbClr val="FF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C90BC8FB-6345-6E43-95C6-C8F7191DE4A2}"/>
              </a:ext>
            </a:extLst>
          </p:cNvPr>
          <p:cNvSpPr/>
          <p:nvPr/>
        </p:nvSpPr>
        <p:spPr>
          <a:xfrm>
            <a:off x="7191972" y="5409331"/>
            <a:ext cx="197224" cy="13447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TextBox 31">
            <a:extLst>
              <a:ext uri="{FF2B5EF4-FFF2-40B4-BE49-F238E27FC236}">
                <a16:creationId xmlns:a16="http://schemas.microsoft.com/office/drawing/2014/main" id="{0D6FCA2E-B00E-A34C-8B19-8A2720EF2403}"/>
              </a:ext>
            </a:extLst>
          </p:cNvPr>
          <p:cNvSpPr txBox="1"/>
          <p:nvPr/>
        </p:nvSpPr>
        <p:spPr>
          <a:xfrm>
            <a:off x="9352091" y="4514191"/>
            <a:ext cx="2552700" cy="1477328"/>
          </a:xfrm>
          <a:prstGeom prst="rect">
            <a:avLst/>
          </a:prstGeom>
          <a:noFill/>
        </p:spPr>
        <p:txBody>
          <a:bodyPr wrap="square" rtlCol="0">
            <a:spAutoFit/>
          </a:bodyPr>
          <a:lstStyle/>
          <a:p>
            <a:r>
              <a:rPr lang="en-US" b="1" dirty="0"/>
              <a:t>Selected Features</a:t>
            </a:r>
            <a:r>
              <a:rPr lang="en-CN" b="1" dirty="0"/>
              <a:t>:</a:t>
            </a:r>
          </a:p>
          <a:p>
            <a:r>
              <a:rPr lang="en-CN" dirty="0">
                <a:solidFill>
                  <a:srgbClr val="FF3A8F"/>
                </a:solidFill>
              </a:rPr>
              <a:t>0.  Pin density</a:t>
            </a:r>
          </a:p>
          <a:p>
            <a:r>
              <a:rPr lang="en-CN" dirty="0">
                <a:solidFill>
                  <a:srgbClr val="00B050"/>
                </a:solidFill>
              </a:rPr>
              <a:t>12. MST fly lines</a:t>
            </a:r>
          </a:p>
          <a:p>
            <a:r>
              <a:rPr lang="en-US" dirty="0">
                <a:solidFill>
                  <a:srgbClr val="00B050"/>
                </a:solidFill>
              </a:rPr>
              <a:t>22. DFF cell density</a:t>
            </a:r>
          </a:p>
          <a:p>
            <a:r>
              <a:rPr lang="en-US" dirty="0">
                <a:solidFill>
                  <a:srgbClr val="FF3A8F"/>
                </a:solidFill>
              </a:rPr>
              <a:t>23. Clock tree cell density</a:t>
            </a:r>
          </a:p>
        </p:txBody>
      </p:sp>
      <p:sp>
        <p:nvSpPr>
          <p:cNvPr id="33" name="Rectangle 32">
            <a:extLst>
              <a:ext uri="{FF2B5EF4-FFF2-40B4-BE49-F238E27FC236}">
                <a16:creationId xmlns:a16="http://schemas.microsoft.com/office/drawing/2014/main" id="{F5023F91-C431-4148-B978-A569ECFB1677}"/>
              </a:ext>
            </a:extLst>
          </p:cNvPr>
          <p:cNvSpPr/>
          <p:nvPr/>
        </p:nvSpPr>
        <p:spPr>
          <a:xfrm>
            <a:off x="10999738" y="2824121"/>
            <a:ext cx="172116" cy="1213489"/>
          </a:xfrm>
          <a:prstGeom prst="rect">
            <a:avLst/>
          </a:prstGeom>
          <a:noFill/>
          <a:ln w="19050" cap="flat" cmpd="sng" algn="ctr">
            <a:solidFill>
              <a:srgbClr val="FF3A8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
        <p:nvSpPr>
          <p:cNvPr id="34" name="Rectangle 33">
            <a:extLst>
              <a:ext uri="{FF2B5EF4-FFF2-40B4-BE49-F238E27FC236}">
                <a16:creationId xmlns:a16="http://schemas.microsoft.com/office/drawing/2014/main" id="{C3E8C46F-5759-F149-8F56-65E5195D3B32}"/>
              </a:ext>
            </a:extLst>
          </p:cNvPr>
          <p:cNvSpPr/>
          <p:nvPr/>
        </p:nvSpPr>
        <p:spPr>
          <a:xfrm>
            <a:off x="6972664" y="2868174"/>
            <a:ext cx="172116" cy="1166142"/>
          </a:xfrm>
          <a:prstGeom prst="rect">
            <a:avLst/>
          </a:prstGeom>
          <a:noFill/>
          <a:ln w="19050" cap="flat" cmpd="sng" algn="ctr">
            <a:solidFill>
              <a:srgbClr val="FF3A8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
        <p:nvSpPr>
          <p:cNvPr id="35" name="Rectangle 34">
            <a:extLst>
              <a:ext uri="{FF2B5EF4-FFF2-40B4-BE49-F238E27FC236}">
                <a16:creationId xmlns:a16="http://schemas.microsoft.com/office/drawing/2014/main" id="{DD659782-E77E-3543-B42F-971BD4CE239D}"/>
              </a:ext>
            </a:extLst>
          </p:cNvPr>
          <p:cNvSpPr/>
          <p:nvPr/>
        </p:nvSpPr>
        <p:spPr>
          <a:xfrm>
            <a:off x="10817564" y="3286496"/>
            <a:ext cx="172116" cy="751113"/>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
        <p:nvSpPr>
          <p:cNvPr id="39" name="Rectangle 38">
            <a:extLst>
              <a:ext uri="{FF2B5EF4-FFF2-40B4-BE49-F238E27FC236}">
                <a16:creationId xmlns:a16="http://schemas.microsoft.com/office/drawing/2014/main" id="{CC327959-F4A8-E24D-A0B8-08DAD18F1079}"/>
              </a:ext>
            </a:extLst>
          </p:cNvPr>
          <p:cNvSpPr/>
          <p:nvPr/>
        </p:nvSpPr>
        <p:spPr>
          <a:xfrm>
            <a:off x="9072377" y="3359586"/>
            <a:ext cx="172116" cy="678023"/>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Tree>
    <p:extLst>
      <p:ext uri="{BB962C8B-B14F-4D97-AF65-F5344CB8AC3E}">
        <p14:creationId xmlns:p14="http://schemas.microsoft.com/office/powerpoint/2010/main" val="339204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animBg="1"/>
      <p:bldP spid="27" grpId="0" animBg="1"/>
      <p:bldP spid="29" grpId="0" animBg="1"/>
      <p:bldP spid="30" grpId="0" animBg="1"/>
      <p:bldP spid="31" grpId="0" animBg="1"/>
      <p:bldP spid="32" grpId="0"/>
      <p:bldP spid="33" grpId="0" animBg="1"/>
      <p:bldP spid="34" grpId="0" animBg="1"/>
      <p:bldP spid="35" grpId="0" animBg="1"/>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99B7-B733-2B44-A99E-559CE9633DCD}"/>
              </a:ext>
            </a:extLst>
          </p:cNvPr>
          <p:cNvSpPr>
            <a:spLocks noGrp="1"/>
          </p:cNvSpPr>
          <p:nvPr>
            <p:ph type="title"/>
          </p:nvPr>
        </p:nvSpPr>
        <p:spPr/>
        <p:txBody>
          <a:bodyPr>
            <a:noAutofit/>
          </a:bodyPr>
          <a:lstStyle/>
          <a:p>
            <a:r>
              <a:rPr lang="en-CN" dirty="0">
                <a:solidFill>
                  <a:schemeClr val="accent1"/>
                </a:solidFill>
              </a:rPr>
              <a:t>Future Works</a:t>
            </a:r>
            <a:r>
              <a:rPr lang="en-US" altLang="zh-CN" dirty="0">
                <a:solidFill>
                  <a:schemeClr val="accent1"/>
                </a:solidFill>
              </a:rPr>
              <a:t>:</a:t>
            </a:r>
            <a:r>
              <a:rPr lang="zh-CN" altLang="en-US" dirty="0">
                <a:solidFill>
                  <a:schemeClr val="accent1"/>
                </a:solidFill>
              </a:rPr>
              <a:t> </a:t>
            </a:r>
            <a:r>
              <a:rPr lang="en-CN" dirty="0">
                <a:solidFill>
                  <a:schemeClr val="accent1"/>
                </a:solidFill>
              </a:rPr>
              <a:t>Fully</a:t>
            </a:r>
            <a:r>
              <a:rPr lang="en-US" altLang="zh-CN" dirty="0">
                <a:solidFill>
                  <a:schemeClr val="accent1"/>
                </a:solidFill>
              </a:rPr>
              <a:t>-Automated</a:t>
            </a:r>
            <a:r>
              <a:rPr lang="zh-CN" altLang="en-US" dirty="0">
                <a:solidFill>
                  <a:schemeClr val="accent1"/>
                </a:solidFill>
              </a:rPr>
              <a:t> </a:t>
            </a:r>
            <a:r>
              <a:rPr lang="en-US" altLang="zh-CN" dirty="0">
                <a:solidFill>
                  <a:schemeClr val="accent1"/>
                </a:solidFill>
              </a:rPr>
              <a:t>&amp;</a:t>
            </a:r>
            <a:r>
              <a:rPr lang="en-CN" dirty="0">
                <a:solidFill>
                  <a:schemeClr val="accent1"/>
                </a:solidFill>
              </a:rPr>
              <a:t> </a:t>
            </a:r>
            <a:r>
              <a:rPr lang="en-CN" u="sng" dirty="0">
                <a:solidFill>
                  <a:schemeClr val="accent1"/>
                </a:solidFill>
              </a:rPr>
              <a:t>Reliable</a:t>
            </a:r>
            <a:r>
              <a:rPr lang="en-CN" dirty="0">
                <a:solidFill>
                  <a:schemeClr val="accent1"/>
                </a:solidFill>
              </a:rPr>
              <a:t> </a:t>
            </a:r>
            <a:r>
              <a:rPr lang="en-US" altLang="zh-CN" dirty="0">
                <a:solidFill>
                  <a:schemeClr val="accent1"/>
                </a:solidFill>
              </a:rPr>
              <a:t>F</a:t>
            </a:r>
            <a:r>
              <a:rPr lang="en-US" altLang="zh-CN" dirty="0"/>
              <a:t>ramework</a:t>
            </a:r>
            <a:endParaRPr lang="en-CN" dirty="0"/>
          </a:p>
        </p:txBody>
      </p:sp>
      <p:sp>
        <p:nvSpPr>
          <p:cNvPr id="4" name="Slide Number Placeholder 3">
            <a:extLst>
              <a:ext uri="{FF2B5EF4-FFF2-40B4-BE49-F238E27FC236}">
                <a16:creationId xmlns:a16="http://schemas.microsoft.com/office/drawing/2014/main" id="{8BA43888-9AAF-E246-9EC5-4FABB2F8BD07}"/>
              </a:ext>
            </a:extLst>
          </p:cNvPr>
          <p:cNvSpPr>
            <a:spLocks noGrp="1"/>
          </p:cNvSpPr>
          <p:nvPr>
            <p:ph type="sldNum" sz="quarter" idx="10"/>
          </p:nvPr>
        </p:nvSpPr>
        <p:spPr/>
        <p:txBody>
          <a:bodyPr/>
          <a:lstStyle/>
          <a:p>
            <a:fld id="{A559C790-290C-A040-B331-07958D38869F}" type="slidenum">
              <a:rPr lang="en-CN" smtClean="0"/>
              <a:t>56</a:t>
            </a:fld>
            <a:endParaRPr lang="en-CN"/>
          </a:p>
        </p:txBody>
      </p:sp>
      <p:sp>
        <p:nvSpPr>
          <p:cNvPr id="5" name="Text Placeholder 4">
            <a:extLst>
              <a:ext uri="{FF2B5EF4-FFF2-40B4-BE49-F238E27FC236}">
                <a16:creationId xmlns:a16="http://schemas.microsoft.com/office/drawing/2014/main" id="{926014E6-E3E7-714D-8675-473CEB43903C}"/>
              </a:ext>
            </a:extLst>
          </p:cNvPr>
          <p:cNvSpPr>
            <a:spLocks noGrp="1"/>
          </p:cNvSpPr>
          <p:nvPr>
            <p:ph type="body" idx="1"/>
          </p:nvPr>
        </p:nvSpPr>
        <p:spPr>
          <a:xfrm>
            <a:off x="478800" y="1357523"/>
            <a:ext cx="4791836" cy="561600"/>
          </a:xfrm>
        </p:spPr>
        <p:txBody>
          <a:bodyPr/>
          <a:lstStyle/>
          <a:p>
            <a:r>
              <a:rPr lang="en-CN" dirty="0">
                <a:solidFill>
                  <a:schemeClr val="accent1"/>
                </a:solidFill>
              </a:rPr>
              <a:t>Reliable ML </a:t>
            </a:r>
            <a:r>
              <a:rPr lang="en-CN" dirty="0"/>
              <a:t>in Chip Design</a:t>
            </a:r>
          </a:p>
        </p:txBody>
      </p:sp>
      <p:sp>
        <p:nvSpPr>
          <p:cNvPr id="6" name="Content Placeholder 5">
            <a:extLst>
              <a:ext uri="{FF2B5EF4-FFF2-40B4-BE49-F238E27FC236}">
                <a16:creationId xmlns:a16="http://schemas.microsoft.com/office/drawing/2014/main" id="{F9F6C93E-3CAF-D04E-A596-99514A0F38E1}"/>
              </a:ext>
            </a:extLst>
          </p:cNvPr>
          <p:cNvSpPr>
            <a:spLocks noGrp="1"/>
          </p:cNvSpPr>
          <p:nvPr>
            <p:ph sz="half" idx="2"/>
          </p:nvPr>
        </p:nvSpPr>
        <p:spPr>
          <a:xfrm>
            <a:off x="478800" y="1940723"/>
            <a:ext cx="4791840" cy="3934800"/>
          </a:xfrm>
        </p:spPr>
        <p:txBody>
          <a:bodyPr/>
          <a:lstStyle/>
          <a:p>
            <a:r>
              <a:rPr lang="en-CN" sz="2100" dirty="0"/>
              <a:t>Designs </a:t>
            </a:r>
            <a:r>
              <a:rPr lang="en-US" altLang="zh-CN" sz="2100" dirty="0"/>
              <a:t>very</a:t>
            </a:r>
            <a:r>
              <a:rPr lang="zh-CN" altLang="en-US" sz="2100" dirty="0"/>
              <a:t> </a:t>
            </a:r>
            <a:r>
              <a:rPr lang="en-CN" sz="2100" dirty="0"/>
              <a:t>sparsely distributed</a:t>
            </a:r>
            <a:endParaRPr lang="en-US" altLang="zh-CN" sz="2100" dirty="0"/>
          </a:p>
          <a:p>
            <a:r>
              <a:rPr lang="en-US" altLang="zh-CN" sz="2100" dirty="0"/>
              <a:t>A</a:t>
            </a:r>
            <a:r>
              <a:rPr lang="en-CN" sz="2100" dirty="0"/>
              <a:t>lmost impossible to perform well on every test case</a:t>
            </a:r>
          </a:p>
          <a:p>
            <a:r>
              <a:rPr lang="en-US" altLang="zh-CN" sz="2100" dirty="0"/>
              <a:t>H</a:t>
            </a:r>
            <a:r>
              <a:rPr lang="en-CN" sz="2100" dirty="0"/>
              <a:t>ow can </a:t>
            </a:r>
            <a:r>
              <a:rPr lang="en-US" altLang="zh-CN" sz="2100" dirty="0"/>
              <a:t>we</a:t>
            </a:r>
            <a:r>
              <a:rPr lang="en-CN" sz="2100" dirty="0"/>
              <a:t> trust each prediction</a:t>
            </a:r>
            <a:r>
              <a:rPr lang="en-US" altLang="zh-CN" sz="2100" dirty="0"/>
              <a:t>?</a:t>
            </a:r>
            <a:endParaRPr lang="en-CN" sz="2100" dirty="0"/>
          </a:p>
        </p:txBody>
      </p:sp>
      <p:pic>
        <p:nvPicPr>
          <p:cNvPr id="38" name="Picture 37" descr="Chart, bubble chart&#10;&#10;Description automatically generated">
            <a:extLst>
              <a:ext uri="{FF2B5EF4-FFF2-40B4-BE49-F238E27FC236}">
                <a16:creationId xmlns:a16="http://schemas.microsoft.com/office/drawing/2014/main" id="{2C8D4EC2-F46F-724B-AD9E-983F6D3D5ADE}"/>
              </a:ext>
            </a:extLst>
          </p:cNvPr>
          <p:cNvPicPr>
            <a:picLocks noChangeAspect="1"/>
          </p:cNvPicPr>
          <p:nvPr/>
        </p:nvPicPr>
        <p:blipFill>
          <a:blip r:embed="rId3"/>
          <a:stretch>
            <a:fillRect/>
          </a:stretch>
        </p:blipFill>
        <p:spPr>
          <a:xfrm>
            <a:off x="639035" y="3783192"/>
            <a:ext cx="4267809" cy="2232140"/>
          </a:xfrm>
          <a:prstGeom prst="rect">
            <a:avLst/>
          </a:prstGeom>
        </p:spPr>
      </p:pic>
      <p:pic>
        <p:nvPicPr>
          <p:cNvPr id="18" name="Content Placeholder 6" descr="Diagram&#10;&#10;Description automatically generated">
            <a:extLst>
              <a:ext uri="{FF2B5EF4-FFF2-40B4-BE49-F238E27FC236}">
                <a16:creationId xmlns:a16="http://schemas.microsoft.com/office/drawing/2014/main" id="{C1D1FD99-F82A-EE48-8138-9BB8B43123B0}"/>
              </a:ext>
            </a:extLst>
          </p:cNvPr>
          <p:cNvPicPr>
            <a:picLocks noChangeAspect="1"/>
          </p:cNvPicPr>
          <p:nvPr/>
        </p:nvPicPr>
        <p:blipFill rotWithShape="1">
          <a:blip r:embed="rId4"/>
          <a:srcRect t="242" b="1"/>
          <a:stretch/>
        </p:blipFill>
        <p:spPr>
          <a:xfrm>
            <a:off x="6614256" y="2023943"/>
            <a:ext cx="5271350" cy="4165895"/>
          </a:xfrm>
          <a:prstGeom prst="rect">
            <a:avLst/>
          </a:prstGeom>
        </p:spPr>
      </p:pic>
      <mc:AlternateContent xmlns:mc="http://schemas.openxmlformats.org/markup-compatibility/2006" xmlns:a14="http://schemas.microsoft.com/office/drawing/2010/main">
        <mc:Choice Requires="a14">
          <p:sp>
            <p:nvSpPr>
              <p:cNvPr id="19" name="Text Placeholder 9">
                <a:extLst>
                  <a:ext uri="{FF2B5EF4-FFF2-40B4-BE49-F238E27FC236}">
                    <a16:creationId xmlns:a16="http://schemas.microsoft.com/office/drawing/2014/main" id="{B4CFDE47-6B0B-E840-9376-54AA7DEEAFAA}"/>
                  </a:ext>
                </a:extLst>
              </p:cNvPr>
              <p:cNvSpPr>
                <a:spLocks noGrp="1"/>
              </p:cNvSpPr>
              <p:nvPr>
                <p:ph type="body" sz="quarter" idx="3"/>
              </p:nvPr>
            </p:nvSpPr>
            <p:spPr>
              <a:xfrm>
                <a:off x="6252927" y="1360722"/>
                <a:ext cx="5371200" cy="561600"/>
              </a:xfrm>
            </p:spPr>
            <p:txBody>
              <a:bodyPr/>
              <a:lstStyle/>
              <a:p>
                <a:r>
                  <a:rPr lang="en-US" dirty="0"/>
                  <a:t>Example </a:t>
                </a:r>
                <a14:m>
                  <m:oMath xmlns:m="http://schemas.openxmlformats.org/officeDocument/2006/math">
                    <m:r>
                      <a:rPr lang="en-US" altLang="zh-CN" i="1" dirty="0">
                        <a:latin typeface="Cambria Math" panose="02040503050406030204" pitchFamily="18" charset="0"/>
                      </a:rPr>
                      <m:t>−</m:t>
                    </m:r>
                  </m:oMath>
                </a14:m>
                <a:r>
                  <a:rPr lang="zh-CN" altLang="en-US" dirty="0"/>
                  <a:t> </a:t>
                </a:r>
                <a:r>
                  <a:rPr lang="en-US" altLang="zh-CN" dirty="0"/>
                  <a:t>Design</a:t>
                </a:r>
                <a:r>
                  <a:rPr lang="zh-CN" altLang="en-US" dirty="0"/>
                  <a:t> </a:t>
                </a:r>
                <a:r>
                  <a:rPr lang="en-US" altLang="zh-CN" dirty="0"/>
                  <a:t>Difference</a:t>
                </a:r>
                <a:endParaRPr lang="en-CN" dirty="0"/>
              </a:p>
            </p:txBody>
          </p:sp>
        </mc:Choice>
        <mc:Fallback xmlns="">
          <p:sp>
            <p:nvSpPr>
              <p:cNvPr id="19" name="Text Placeholder 9">
                <a:extLst>
                  <a:ext uri="{FF2B5EF4-FFF2-40B4-BE49-F238E27FC236}">
                    <a16:creationId xmlns:a16="http://schemas.microsoft.com/office/drawing/2014/main" id="{B4CFDE47-6B0B-E840-9376-54AA7DEEAFAA}"/>
                  </a:ext>
                </a:extLst>
              </p:cNvPr>
              <p:cNvSpPr>
                <a:spLocks noGrp="1" noRot="1" noChangeAspect="1" noMove="1" noResize="1" noEditPoints="1" noAdjustHandles="1" noChangeArrowheads="1" noChangeShapeType="1" noTextEdit="1"/>
              </p:cNvSpPr>
              <p:nvPr>
                <p:ph type="body" sz="quarter" idx="3"/>
              </p:nvPr>
            </p:nvSpPr>
            <p:spPr>
              <a:xfrm>
                <a:off x="6252927" y="1360722"/>
                <a:ext cx="5371200" cy="561600"/>
              </a:xfrm>
              <a:blipFill>
                <a:blip r:embed="rId5"/>
                <a:stretch>
                  <a:fillRect l="-1887" b="-24444"/>
                </a:stretch>
              </a:blipFill>
            </p:spPr>
            <p:txBody>
              <a:bodyPr/>
              <a:lstStyle/>
              <a:p>
                <a:r>
                  <a:rPr lang="en-CN">
                    <a:noFill/>
                  </a:rPr>
                  <a:t> </a:t>
                </a:r>
              </a:p>
            </p:txBody>
          </p:sp>
        </mc:Fallback>
      </mc:AlternateContent>
      <p:sp>
        <p:nvSpPr>
          <p:cNvPr id="24" name="TextBox 23">
            <a:extLst>
              <a:ext uri="{FF2B5EF4-FFF2-40B4-BE49-F238E27FC236}">
                <a16:creationId xmlns:a16="http://schemas.microsoft.com/office/drawing/2014/main" id="{F9AA1A6A-2C28-F647-8492-195ECB720E0B}"/>
              </a:ext>
            </a:extLst>
          </p:cNvPr>
          <p:cNvSpPr txBox="1"/>
          <p:nvPr/>
        </p:nvSpPr>
        <p:spPr>
          <a:xfrm>
            <a:off x="5924022" y="2250231"/>
            <a:ext cx="660758" cy="307777"/>
          </a:xfrm>
          <a:prstGeom prst="rect">
            <a:avLst/>
          </a:prstGeom>
          <a:noFill/>
        </p:spPr>
        <p:txBody>
          <a:bodyPr wrap="none" rtlCol="0">
            <a:spAutoFit/>
          </a:bodyPr>
          <a:lstStyle/>
          <a:p>
            <a:r>
              <a:rPr lang="en-US" altLang="zh-CN" sz="1400" dirty="0"/>
              <a:t>ISPD-1</a:t>
            </a:r>
          </a:p>
        </p:txBody>
      </p:sp>
      <p:sp>
        <p:nvSpPr>
          <p:cNvPr id="25" name="TextBox 24">
            <a:extLst>
              <a:ext uri="{FF2B5EF4-FFF2-40B4-BE49-F238E27FC236}">
                <a16:creationId xmlns:a16="http://schemas.microsoft.com/office/drawing/2014/main" id="{DDA6CC6B-EEA5-B749-B6F8-1CCDACD9E618}"/>
              </a:ext>
            </a:extLst>
          </p:cNvPr>
          <p:cNvSpPr txBox="1"/>
          <p:nvPr/>
        </p:nvSpPr>
        <p:spPr>
          <a:xfrm>
            <a:off x="5922548" y="3697514"/>
            <a:ext cx="660758" cy="307777"/>
          </a:xfrm>
          <a:prstGeom prst="rect">
            <a:avLst/>
          </a:prstGeom>
          <a:noFill/>
        </p:spPr>
        <p:txBody>
          <a:bodyPr wrap="none" rtlCol="0">
            <a:spAutoFit/>
          </a:bodyPr>
          <a:lstStyle/>
          <a:p>
            <a:r>
              <a:rPr lang="en-US" altLang="zh-CN" sz="1400" dirty="0"/>
              <a:t>ISPD-2</a:t>
            </a:r>
            <a:endParaRPr lang="en-CN" sz="1400" dirty="0"/>
          </a:p>
        </p:txBody>
      </p:sp>
      <p:cxnSp>
        <p:nvCxnSpPr>
          <p:cNvPr id="26" name="Straight Arrow Connector 25">
            <a:extLst>
              <a:ext uri="{FF2B5EF4-FFF2-40B4-BE49-F238E27FC236}">
                <a16:creationId xmlns:a16="http://schemas.microsoft.com/office/drawing/2014/main" id="{8DB6F600-435B-304D-BFC8-7D95E10F9F71}"/>
              </a:ext>
            </a:extLst>
          </p:cNvPr>
          <p:cNvCxnSpPr>
            <a:cxnSpLocks/>
          </p:cNvCxnSpPr>
          <p:nvPr/>
        </p:nvCxnSpPr>
        <p:spPr>
          <a:xfrm flipH="1" flipV="1">
            <a:off x="6508651" y="2478703"/>
            <a:ext cx="624966" cy="5274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9C2481-5639-E443-B9C7-CDD9AA65C3E8}"/>
              </a:ext>
            </a:extLst>
          </p:cNvPr>
          <p:cNvSpPr txBox="1"/>
          <p:nvPr/>
        </p:nvSpPr>
        <p:spPr>
          <a:xfrm>
            <a:off x="5950881" y="5544536"/>
            <a:ext cx="760650" cy="307777"/>
          </a:xfrm>
          <a:prstGeom prst="rect">
            <a:avLst/>
          </a:prstGeom>
          <a:noFill/>
        </p:spPr>
        <p:txBody>
          <a:bodyPr wrap="square" rtlCol="0">
            <a:spAutoFit/>
          </a:bodyPr>
          <a:lstStyle/>
          <a:p>
            <a:r>
              <a:rPr lang="en-US" altLang="zh-CN" sz="1400" dirty="0"/>
              <a:t>Faraday</a:t>
            </a:r>
          </a:p>
        </p:txBody>
      </p:sp>
      <p:sp>
        <p:nvSpPr>
          <p:cNvPr id="28" name="TextBox 27">
            <a:extLst>
              <a:ext uri="{FF2B5EF4-FFF2-40B4-BE49-F238E27FC236}">
                <a16:creationId xmlns:a16="http://schemas.microsoft.com/office/drawing/2014/main" id="{FDD6A8BB-A3D2-554A-85D4-071D7DFB1ED4}"/>
              </a:ext>
            </a:extLst>
          </p:cNvPr>
          <p:cNvSpPr txBox="1"/>
          <p:nvPr/>
        </p:nvSpPr>
        <p:spPr>
          <a:xfrm>
            <a:off x="7813104" y="6151836"/>
            <a:ext cx="645690" cy="307777"/>
          </a:xfrm>
          <a:prstGeom prst="rect">
            <a:avLst/>
          </a:prstGeom>
          <a:noFill/>
        </p:spPr>
        <p:txBody>
          <a:bodyPr wrap="none" rtlCol="0">
            <a:spAutoFit/>
          </a:bodyPr>
          <a:lstStyle/>
          <a:p>
            <a:r>
              <a:rPr lang="en-US" altLang="zh-CN" sz="1400" dirty="0"/>
              <a:t>ITC’99</a:t>
            </a:r>
          </a:p>
        </p:txBody>
      </p:sp>
      <p:sp>
        <p:nvSpPr>
          <p:cNvPr id="29" name="TextBox 28">
            <a:extLst>
              <a:ext uri="{FF2B5EF4-FFF2-40B4-BE49-F238E27FC236}">
                <a16:creationId xmlns:a16="http://schemas.microsoft.com/office/drawing/2014/main" id="{BCD8C6BD-DAC9-5D46-962A-FFCBB5DCC0B9}"/>
              </a:ext>
            </a:extLst>
          </p:cNvPr>
          <p:cNvSpPr txBox="1"/>
          <p:nvPr/>
        </p:nvSpPr>
        <p:spPr>
          <a:xfrm>
            <a:off x="9655714" y="2460579"/>
            <a:ext cx="869533" cy="307777"/>
          </a:xfrm>
          <a:prstGeom prst="rect">
            <a:avLst/>
          </a:prstGeom>
          <a:noFill/>
        </p:spPr>
        <p:txBody>
          <a:bodyPr wrap="square" rtlCol="0">
            <a:spAutoFit/>
          </a:bodyPr>
          <a:lstStyle/>
          <a:p>
            <a:r>
              <a:rPr lang="en-US" altLang="zh-CN" sz="1400" dirty="0"/>
              <a:t>ISCAS’89</a:t>
            </a:r>
            <a:r>
              <a:rPr lang="zh-CN" altLang="en-US" sz="1400" dirty="0"/>
              <a:t> </a:t>
            </a:r>
            <a:endParaRPr lang="en-US" altLang="zh-CN" sz="1400" dirty="0"/>
          </a:p>
        </p:txBody>
      </p:sp>
      <p:sp>
        <p:nvSpPr>
          <p:cNvPr id="30" name="TextBox 29">
            <a:extLst>
              <a:ext uri="{FF2B5EF4-FFF2-40B4-BE49-F238E27FC236}">
                <a16:creationId xmlns:a16="http://schemas.microsoft.com/office/drawing/2014/main" id="{427C1466-D8B7-4E41-9E13-ACE9126283D1}"/>
              </a:ext>
            </a:extLst>
          </p:cNvPr>
          <p:cNvSpPr txBox="1"/>
          <p:nvPr/>
        </p:nvSpPr>
        <p:spPr>
          <a:xfrm>
            <a:off x="10375708" y="5791266"/>
            <a:ext cx="922881" cy="307777"/>
          </a:xfrm>
          <a:prstGeom prst="rect">
            <a:avLst/>
          </a:prstGeom>
          <a:noFill/>
        </p:spPr>
        <p:txBody>
          <a:bodyPr wrap="none" rtlCol="0">
            <a:spAutoFit/>
          </a:bodyPr>
          <a:lstStyle/>
          <a:p>
            <a:r>
              <a:rPr lang="en-US" altLang="zh-CN" sz="1400" dirty="0"/>
              <a:t>OpenCore</a:t>
            </a:r>
          </a:p>
        </p:txBody>
      </p:sp>
      <p:cxnSp>
        <p:nvCxnSpPr>
          <p:cNvPr id="31" name="Straight Arrow Connector 30">
            <a:extLst>
              <a:ext uri="{FF2B5EF4-FFF2-40B4-BE49-F238E27FC236}">
                <a16:creationId xmlns:a16="http://schemas.microsoft.com/office/drawing/2014/main" id="{712D2D18-3343-4140-AC61-2758B7729521}"/>
              </a:ext>
            </a:extLst>
          </p:cNvPr>
          <p:cNvCxnSpPr>
            <a:cxnSpLocks/>
          </p:cNvCxnSpPr>
          <p:nvPr/>
        </p:nvCxnSpPr>
        <p:spPr>
          <a:xfrm flipH="1" flipV="1">
            <a:off x="6437039" y="3985836"/>
            <a:ext cx="335867" cy="48420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C62D28E-A425-6E49-98B5-4A02AC96ADAA}"/>
              </a:ext>
            </a:extLst>
          </p:cNvPr>
          <p:cNvCxnSpPr>
            <a:cxnSpLocks/>
          </p:cNvCxnSpPr>
          <p:nvPr/>
        </p:nvCxnSpPr>
        <p:spPr>
          <a:xfrm flipH="1">
            <a:off x="6680916" y="5715140"/>
            <a:ext cx="68616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9B7D35-F343-BA4C-BC6F-1A0D6CD66C63}"/>
              </a:ext>
            </a:extLst>
          </p:cNvPr>
          <p:cNvCxnSpPr>
            <a:cxnSpLocks/>
          </p:cNvCxnSpPr>
          <p:nvPr/>
        </p:nvCxnSpPr>
        <p:spPr>
          <a:xfrm flipV="1">
            <a:off x="9985898" y="2742416"/>
            <a:ext cx="0" cy="34154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D5BE88B-522B-DE44-81F7-64E62F0D9667}"/>
              </a:ext>
            </a:extLst>
          </p:cNvPr>
          <p:cNvCxnSpPr>
            <a:cxnSpLocks/>
          </p:cNvCxnSpPr>
          <p:nvPr/>
        </p:nvCxnSpPr>
        <p:spPr>
          <a:xfrm flipH="1">
            <a:off x="8135949" y="5863516"/>
            <a:ext cx="1" cy="3392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77F168-891E-3844-9613-74A193F812F3}"/>
              </a:ext>
            </a:extLst>
          </p:cNvPr>
          <p:cNvCxnSpPr>
            <a:cxnSpLocks/>
          </p:cNvCxnSpPr>
          <p:nvPr/>
        </p:nvCxnSpPr>
        <p:spPr>
          <a:xfrm flipH="1">
            <a:off x="11070077" y="5014589"/>
            <a:ext cx="228512" cy="77667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C9D9D3D-DEEB-1043-B63A-6DC32599F8CE}"/>
              </a:ext>
            </a:extLst>
          </p:cNvPr>
          <p:cNvCxnSpPr>
            <a:cxnSpLocks/>
          </p:cNvCxnSpPr>
          <p:nvPr/>
        </p:nvCxnSpPr>
        <p:spPr>
          <a:xfrm>
            <a:off x="10245977" y="5308356"/>
            <a:ext cx="464099" cy="4829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98434A-81D5-7144-85BC-3CF7CEF5779D}"/>
              </a:ext>
            </a:extLst>
          </p:cNvPr>
          <p:cNvCxnSpPr>
            <a:cxnSpLocks/>
            <a:endCxn id="30" idx="1"/>
          </p:cNvCxnSpPr>
          <p:nvPr/>
        </p:nvCxnSpPr>
        <p:spPr>
          <a:xfrm>
            <a:off x="9600356" y="5945154"/>
            <a:ext cx="775352"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11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4" grpId="0"/>
      <p:bldP spid="25" grpId="0"/>
      <p:bldP spid="27" grpId="0"/>
      <p:bldP spid="28" grpId="0"/>
      <p:bldP spid="29" grpId="0"/>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A9C8C8EE-81D3-534D-AA08-F34180F3DBD0}"/>
              </a:ext>
            </a:extLst>
          </p:cNvPr>
          <p:cNvSpPr>
            <a:spLocks noChangeAspect="1"/>
          </p:cNvSpPr>
          <p:nvPr/>
        </p:nvSpPr>
        <p:spPr>
          <a:xfrm>
            <a:off x="3039249" y="3675946"/>
            <a:ext cx="1215433" cy="122758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lstStyle/>
          <a:p>
            <a:r>
              <a:rPr lang="en-CN" dirty="0"/>
              <a:t>Future Research Plan</a:t>
            </a:r>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57</a:t>
            </a:fld>
            <a:endParaRPr lang="en-CN"/>
          </a:p>
        </p:txBody>
      </p:sp>
      <p:sp>
        <p:nvSpPr>
          <p:cNvPr id="22" name="Oval 21">
            <a:extLst>
              <a:ext uri="{FF2B5EF4-FFF2-40B4-BE49-F238E27FC236}">
                <a16:creationId xmlns:a16="http://schemas.microsoft.com/office/drawing/2014/main" id="{C4C99273-9155-F94C-AFC8-B909A293ED4D}"/>
              </a:ext>
            </a:extLst>
          </p:cNvPr>
          <p:cNvSpPr>
            <a:spLocks noChangeAspect="1"/>
          </p:cNvSpPr>
          <p:nvPr/>
        </p:nvSpPr>
        <p:spPr>
          <a:xfrm>
            <a:off x="389150" y="4377879"/>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3" name="Oval 22">
            <a:extLst>
              <a:ext uri="{FF2B5EF4-FFF2-40B4-BE49-F238E27FC236}">
                <a16:creationId xmlns:a16="http://schemas.microsoft.com/office/drawing/2014/main" id="{70AF2A8D-7240-AD48-BEAD-A98713BBA3E6}"/>
              </a:ext>
            </a:extLst>
          </p:cNvPr>
          <p:cNvSpPr>
            <a:spLocks noChangeAspect="1"/>
          </p:cNvSpPr>
          <p:nvPr/>
        </p:nvSpPr>
        <p:spPr>
          <a:xfrm>
            <a:off x="3223763" y="3859766"/>
            <a:ext cx="854579" cy="86312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Oval 26">
            <a:extLst>
              <a:ext uri="{FF2B5EF4-FFF2-40B4-BE49-F238E27FC236}">
                <a16:creationId xmlns:a16="http://schemas.microsoft.com/office/drawing/2014/main" id="{5EF97549-5CA9-DB43-909A-CFC5A8B0F834}"/>
              </a:ext>
            </a:extLst>
          </p:cNvPr>
          <p:cNvSpPr>
            <a:spLocks noChangeAspect="1"/>
          </p:cNvSpPr>
          <p:nvPr/>
        </p:nvSpPr>
        <p:spPr>
          <a:xfrm>
            <a:off x="3406155" y="4046431"/>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4" name="Oval 33">
            <a:extLst>
              <a:ext uri="{FF2B5EF4-FFF2-40B4-BE49-F238E27FC236}">
                <a16:creationId xmlns:a16="http://schemas.microsoft.com/office/drawing/2014/main" id="{7503DBD6-2F98-AE4F-B6EB-402209442C23}"/>
              </a:ext>
            </a:extLst>
          </p:cNvPr>
          <p:cNvSpPr>
            <a:spLocks noChangeAspect="1"/>
          </p:cNvSpPr>
          <p:nvPr/>
        </p:nvSpPr>
        <p:spPr>
          <a:xfrm>
            <a:off x="1366553" y="4010571"/>
            <a:ext cx="854579" cy="86312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Oval 34">
            <a:extLst>
              <a:ext uri="{FF2B5EF4-FFF2-40B4-BE49-F238E27FC236}">
                <a16:creationId xmlns:a16="http://schemas.microsoft.com/office/drawing/2014/main" id="{FA2AE0D0-3A49-7642-AD6D-EE143122CCD3}"/>
              </a:ext>
            </a:extLst>
          </p:cNvPr>
          <p:cNvSpPr>
            <a:spLocks noChangeAspect="1"/>
          </p:cNvSpPr>
          <p:nvPr/>
        </p:nvSpPr>
        <p:spPr>
          <a:xfrm>
            <a:off x="1548945" y="4197236"/>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4" name="Right Arrow 3">
            <a:extLst>
              <a:ext uri="{FF2B5EF4-FFF2-40B4-BE49-F238E27FC236}">
                <a16:creationId xmlns:a16="http://schemas.microsoft.com/office/drawing/2014/main" id="{8A75481F-E40F-2B45-87D2-D02E345AE795}"/>
              </a:ext>
            </a:extLst>
          </p:cNvPr>
          <p:cNvSpPr/>
          <p:nvPr/>
        </p:nvSpPr>
        <p:spPr>
          <a:xfrm>
            <a:off x="627526" y="5045091"/>
            <a:ext cx="11107271" cy="466165"/>
          </a:xfrm>
          <a:prstGeom prst="rightArrow">
            <a:avLst>
              <a:gd name="adj1" fmla="val 50000"/>
              <a:gd name="adj2" fmla="val 146154"/>
            </a:avLst>
          </a:prstGeom>
          <a:gradFill flip="none" rotWithShape="1">
            <a:gsLst>
              <a:gs pos="0">
                <a:schemeClr val="accent1"/>
              </a:gs>
              <a:gs pos="50000">
                <a:schemeClr val="lt1">
                  <a:hueOff val="0"/>
                  <a:satOff val="0"/>
                  <a:lumOff val="0"/>
                  <a:alphaOff val="0"/>
                  <a:satMod val="110000"/>
                  <a:lumMod val="100000"/>
                  <a:shade val="100000"/>
                </a:schemeClr>
              </a:gs>
              <a:gs pos="100000">
                <a:schemeClr val="bg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FDB2EB0B-EE69-D246-9AC4-B69735CB1CE1}"/>
              </a:ext>
            </a:extLst>
          </p:cNvPr>
          <p:cNvSpPr txBox="1"/>
          <p:nvPr/>
        </p:nvSpPr>
        <p:spPr>
          <a:xfrm>
            <a:off x="2441254" y="2965215"/>
            <a:ext cx="2342753" cy="707886"/>
          </a:xfrm>
          <a:prstGeom prst="rect">
            <a:avLst/>
          </a:prstGeom>
          <a:noFill/>
        </p:spPr>
        <p:txBody>
          <a:bodyPr wrap="square" rtlCol="0">
            <a:spAutoFit/>
          </a:bodyPr>
          <a:lstStyle/>
          <a:p>
            <a:pPr algn="ctr"/>
            <a:r>
              <a:rPr lang="en-US" altLang="zh-CN" sz="2000" dirty="0"/>
              <a:t>Fully-automated</a:t>
            </a:r>
            <a:r>
              <a:rPr lang="zh-CN" altLang="en-US" sz="2000" dirty="0"/>
              <a:t> </a:t>
            </a:r>
            <a:r>
              <a:rPr lang="en-US" altLang="zh-CN" sz="2000" dirty="0"/>
              <a:t>&amp;</a:t>
            </a:r>
            <a:r>
              <a:rPr lang="zh-CN" altLang="en-US" sz="2000" dirty="0"/>
              <a:t> </a:t>
            </a:r>
            <a:r>
              <a:rPr lang="en-US" altLang="zh-CN" sz="2000" dirty="0"/>
              <a:t>reliable</a:t>
            </a:r>
            <a:r>
              <a:rPr lang="zh-CN" altLang="en-US" sz="2000" dirty="0"/>
              <a:t> </a:t>
            </a:r>
            <a:r>
              <a:rPr lang="en-US" altLang="zh-CN" sz="2000" dirty="0"/>
              <a:t>framework</a:t>
            </a:r>
            <a:endParaRPr lang="en-CN" sz="2000" dirty="0"/>
          </a:p>
        </p:txBody>
      </p:sp>
      <p:grpSp>
        <p:nvGrpSpPr>
          <p:cNvPr id="12" name="Group 11">
            <a:extLst>
              <a:ext uri="{FF2B5EF4-FFF2-40B4-BE49-F238E27FC236}">
                <a16:creationId xmlns:a16="http://schemas.microsoft.com/office/drawing/2014/main" id="{04351046-170C-B948-AC06-55E7A31F06E3}"/>
              </a:ext>
            </a:extLst>
          </p:cNvPr>
          <p:cNvGrpSpPr/>
          <p:nvPr/>
        </p:nvGrpSpPr>
        <p:grpSpPr>
          <a:xfrm>
            <a:off x="7190296" y="2425012"/>
            <a:ext cx="2919986" cy="2540350"/>
            <a:chOff x="7190296" y="2425012"/>
            <a:chExt cx="2919986" cy="2540350"/>
          </a:xfrm>
        </p:grpSpPr>
        <p:sp>
          <p:nvSpPr>
            <p:cNvPr id="44" name="Oval 43">
              <a:extLst>
                <a:ext uri="{FF2B5EF4-FFF2-40B4-BE49-F238E27FC236}">
                  <a16:creationId xmlns:a16="http://schemas.microsoft.com/office/drawing/2014/main" id="{0B9D0678-DEA9-8A41-B4AB-D990AE00421F}"/>
                </a:ext>
              </a:extLst>
            </p:cNvPr>
            <p:cNvSpPr>
              <a:spLocks noChangeAspect="1"/>
            </p:cNvSpPr>
            <p:nvPr/>
          </p:nvSpPr>
          <p:spPr>
            <a:xfrm>
              <a:off x="7656084" y="3055779"/>
              <a:ext cx="1890673" cy="1909583"/>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TextBox 37">
              <a:extLst>
                <a:ext uri="{FF2B5EF4-FFF2-40B4-BE49-F238E27FC236}">
                  <a16:creationId xmlns:a16="http://schemas.microsoft.com/office/drawing/2014/main" id="{8592CE08-7F33-3E46-8A8C-7B436902A8C8}"/>
                </a:ext>
              </a:extLst>
            </p:cNvPr>
            <p:cNvSpPr txBox="1"/>
            <p:nvPr/>
          </p:nvSpPr>
          <p:spPr>
            <a:xfrm>
              <a:off x="7190296" y="2425012"/>
              <a:ext cx="2919986" cy="615553"/>
            </a:xfrm>
            <a:prstGeom prst="rect">
              <a:avLst/>
            </a:prstGeom>
            <a:noFill/>
          </p:spPr>
          <p:txBody>
            <a:bodyPr wrap="square" lIns="0" tIns="0" rIns="0" bIns="0" rtlCol="0">
              <a:spAutoFit/>
            </a:bodyPr>
            <a:lstStyle/>
            <a:p>
              <a:pPr algn="ctr"/>
              <a:r>
                <a:rPr lang="en-US" altLang="zh-CN" sz="2000" dirty="0"/>
                <a:t>Comprehensive</a:t>
              </a:r>
              <a:r>
                <a:rPr lang="zh-CN" altLang="en-US" sz="2000" dirty="0"/>
                <a:t> </a:t>
              </a:r>
              <a:r>
                <a:rPr lang="en-US" altLang="zh-CN" sz="2000" dirty="0"/>
                <a:t>framework</a:t>
              </a:r>
              <a:r>
                <a:rPr lang="zh-CN" altLang="en-US" sz="2000" dirty="0"/>
                <a:t> </a:t>
              </a:r>
              <a:r>
                <a:rPr lang="en-US" altLang="zh-CN" sz="2000" dirty="0"/>
                <a:t>from</a:t>
              </a:r>
              <a:r>
                <a:rPr lang="zh-CN" altLang="en-US" sz="2000" dirty="0"/>
                <a:t> </a:t>
              </a:r>
              <a:r>
                <a:rPr lang="en-US" altLang="zh-CN" sz="2000" dirty="0"/>
                <a:t>system-level</a:t>
              </a:r>
              <a:r>
                <a:rPr lang="zh-CN" altLang="en-US" sz="2000" dirty="0"/>
                <a:t> </a:t>
              </a:r>
              <a:r>
                <a:rPr lang="en-US" altLang="zh-CN" sz="2000" dirty="0"/>
                <a:t>to</a:t>
              </a:r>
              <a:r>
                <a:rPr lang="zh-CN" altLang="en-US" sz="2000" dirty="0"/>
                <a:t> </a:t>
              </a:r>
              <a:r>
                <a:rPr lang="en-US" altLang="zh-CN" sz="2000" dirty="0"/>
                <a:t>testing</a:t>
              </a:r>
              <a:endParaRPr lang="en-CN" sz="2000" dirty="0"/>
            </a:p>
          </p:txBody>
        </p:sp>
        <p:sp>
          <p:nvSpPr>
            <p:cNvPr id="40" name="Oval 39">
              <a:extLst>
                <a:ext uri="{FF2B5EF4-FFF2-40B4-BE49-F238E27FC236}">
                  <a16:creationId xmlns:a16="http://schemas.microsoft.com/office/drawing/2014/main" id="{647DFD62-2E3D-7941-98F2-0554DD6E2CB3}"/>
                </a:ext>
              </a:extLst>
            </p:cNvPr>
            <p:cNvSpPr>
              <a:spLocks noChangeAspect="1"/>
            </p:cNvSpPr>
            <p:nvPr/>
          </p:nvSpPr>
          <p:spPr>
            <a:xfrm>
              <a:off x="7818046" y="3219361"/>
              <a:ext cx="1566750" cy="15824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Oval 40">
              <a:extLst>
                <a:ext uri="{FF2B5EF4-FFF2-40B4-BE49-F238E27FC236}">
                  <a16:creationId xmlns:a16="http://schemas.microsoft.com/office/drawing/2014/main" id="{E9EDB645-F44C-7646-B983-66C27BAEBA88}"/>
                </a:ext>
              </a:extLst>
            </p:cNvPr>
            <p:cNvSpPr>
              <a:spLocks noChangeAspect="1"/>
            </p:cNvSpPr>
            <p:nvPr/>
          </p:nvSpPr>
          <p:spPr>
            <a:xfrm>
              <a:off x="7993705" y="3396777"/>
              <a:ext cx="1215433" cy="122758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Oval 41">
              <a:extLst>
                <a:ext uri="{FF2B5EF4-FFF2-40B4-BE49-F238E27FC236}">
                  <a16:creationId xmlns:a16="http://schemas.microsoft.com/office/drawing/2014/main" id="{16AF97CB-00B5-D348-86A7-8C95C8589CD0}"/>
                </a:ext>
              </a:extLst>
            </p:cNvPr>
            <p:cNvSpPr>
              <a:spLocks noChangeAspect="1"/>
            </p:cNvSpPr>
            <p:nvPr/>
          </p:nvSpPr>
          <p:spPr>
            <a:xfrm>
              <a:off x="8178219" y="3580597"/>
              <a:ext cx="854579" cy="86312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Oval 42">
              <a:extLst>
                <a:ext uri="{FF2B5EF4-FFF2-40B4-BE49-F238E27FC236}">
                  <a16:creationId xmlns:a16="http://schemas.microsoft.com/office/drawing/2014/main" id="{3345EBCF-D6A1-2E41-8FF1-B292B52E5E31}"/>
                </a:ext>
              </a:extLst>
            </p:cNvPr>
            <p:cNvSpPr>
              <a:spLocks noChangeAspect="1"/>
            </p:cNvSpPr>
            <p:nvPr/>
          </p:nvSpPr>
          <p:spPr>
            <a:xfrm>
              <a:off x="8360611" y="3767262"/>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grpSp>
      <p:grpSp>
        <p:nvGrpSpPr>
          <p:cNvPr id="11" name="Group 10">
            <a:extLst>
              <a:ext uri="{FF2B5EF4-FFF2-40B4-BE49-F238E27FC236}">
                <a16:creationId xmlns:a16="http://schemas.microsoft.com/office/drawing/2014/main" id="{07ED6088-7AE7-894A-8506-8C435A893580}"/>
              </a:ext>
            </a:extLst>
          </p:cNvPr>
          <p:cNvGrpSpPr/>
          <p:nvPr/>
        </p:nvGrpSpPr>
        <p:grpSpPr>
          <a:xfrm>
            <a:off x="4273374" y="2358207"/>
            <a:ext cx="2919986" cy="2545328"/>
            <a:chOff x="4273374" y="2358207"/>
            <a:chExt cx="2919986" cy="2545328"/>
          </a:xfrm>
        </p:grpSpPr>
        <p:sp>
          <p:nvSpPr>
            <p:cNvPr id="32" name="Oval 31">
              <a:extLst>
                <a:ext uri="{FF2B5EF4-FFF2-40B4-BE49-F238E27FC236}">
                  <a16:creationId xmlns:a16="http://schemas.microsoft.com/office/drawing/2014/main" id="{14381F6C-F4B6-0C49-9E80-7319B8ED73D6}"/>
                </a:ext>
              </a:extLst>
            </p:cNvPr>
            <p:cNvSpPr>
              <a:spLocks noChangeAspect="1"/>
            </p:cNvSpPr>
            <p:nvPr/>
          </p:nvSpPr>
          <p:spPr>
            <a:xfrm>
              <a:off x="4980944" y="3321115"/>
              <a:ext cx="1566750" cy="158242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AC9B735B-8FB8-9541-9882-4E21424C29A5}"/>
                </a:ext>
              </a:extLst>
            </p:cNvPr>
            <p:cNvSpPr>
              <a:spLocks noChangeAspect="1"/>
            </p:cNvSpPr>
            <p:nvPr/>
          </p:nvSpPr>
          <p:spPr>
            <a:xfrm>
              <a:off x="5156603" y="3498531"/>
              <a:ext cx="1215433" cy="122758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D3512493-F5C2-674F-91C8-785374BD630D}"/>
                </a:ext>
              </a:extLst>
            </p:cNvPr>
            <p:cNvSpPr>
              <a:spLocks noChangeAspect="1"/>
            </p:cNvSpPr>
            <p:nvPr/>
          </p:nvSpPr>
          <p:spPr>
            <a:xfrm>
              <a:off x="5341117" y="3682351"/>
              <a:ext cx="854579" cy="86312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Oval 30">
              <a:extLst>
                <a:ext uri="{FF2B5EF4-FFF2-40B4-BE49-F238E27FC236}">
                  <a16:creationId xmlns:a16="http://schemas.microsoft.com/office/drawing/2014/main" id="{73D97522-C521-F142-9930-7600B6B11562}"/>
                </a:ext>
              </a:extLst>
            </p:cNvPr>
            <p:cNvSpPr>
              <a:spLocks noChangeAspect="1"/>
            </p:cNvSpPr>
            <p:nvPr/>
          </p:nvSpPr>
          <p:spPr>
            <a:xfrm>
              <a:off x="5523509" y="3869016"/>
              <a:ext cx="489796" cy="48979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50" name="TextBox 49">
              <a:extLst>
                <a:ext uri="{FF2B5EF4-FFF2-40B4-BE49-F238E27FC236}">
                  <a16:creationId xmlns:a16="http://schemas.microsoft.com/office/drawing/2014/main" id="{2590205A-F5A3-694B-B4F7-AD1EC5DE78B0}"/>
                </a:ext>
              </a:extLst>
            </p:cNvPr>
            <p:cNvSpPr txBox="1"/>
            <p:nvPr/>
          </p:nvSpPr>
          <p:spPr>
            <a:xfrm>
              <a:off x="4273374" y="2358207"/>
              <a:ext cx="2919986" cy="707886"/>
            </a:xfrm>
            <a:prstGeom prst="rect">
              <a:avLst/>
            </a:prstGeom>
            <a:noFill/>
          </p:spPr>
          <p:txBody>
            <a:bodyPr wrap="square" rtlCol="0">
              <a:spAutoFit/>
            </a:bodyPr>
            <a:lstStyle/>
            <a:p>
              <a:pPr algn="ctr"/>
              <a:r>
                <a:rPr lang="en-US" altLang="zh-CN" sz="2000" dirty="0"/>
                <a:t>Multi-domain/objective,</a:t>
              </a:r>
              <a:r>
                <a:rPr lang="zh-CN" altLang="en-US" sz="2000" dirty="0"/>
                <a:t> </a:t>
              </a:r>
              <a:r>
                <a:rPr lang="en-US" altLang="zh-CN" sz="2000" dirty="0"/>
                <a:t>efficient</a:t>
              </a:r>
              <a:r>
                <a:rPr lang="zh-CN" altLang="en-US" sz="2000" dirty="0"/>
                <a:t> </a:t>
              </a:r>
              <a:r>
                <a:rPr lang="en-US" altLang="zh-CN" sz="2000" dirty="0"/>
                <a:t>optimization</a:t>
              </a:r>
              <a:endParaRPr lang="en-CN" sz="2000" dirty="0"/>
            </a:p>
          </p:txBody>
        </p:sp>
      </p:grpSp>
      <p:sp>
        <p:nvSpPr>
          <p:cNvPr id="51" name="TextBox 50">
            <a:extLst>
              <a:ext uri="{FF2B5EF4-FFF2-40B4-BE49-F238E27FC236}">
                <a16:creationId xmlns:a16="http://schemas.microsoft.com/office/drawing/2014/main" id="{16A68EB7-C015-3D4B-B457-583E79894B40}"/>
              </a:ext>
            </a:extLst>
          </p:cNvPr>
          <p:cNvSpPr txBox="1"/>
          <p:nvPr/>
        </p:nvSpPr>
        <p:spPr>
          <a:xfrm>
            <a:off x="221085" y="5511256"/>
            <a:ext cx="731675" cy="400110"/>
          </a:xfrm>
          <a:prstGeom prst="rect">
            <a:avLst/>
          </a:prstGeom>
          <a:noFill/>
        </p:spPr>
        <p:txBody>
          <a:bodyPr wrap="none" rtlCol="0">
            <a:spAutoFit/>
          </a:bodyPr>
          <a:lstStyle/>
          <a:p>
            <a:r>
              <a:rPr lang="en-US" altLang="zh-CN" sz="2000" dirty="0"/>
              <a:t>Ph.D.</a:t>
            </a:r>
            <a:endParaRPr lang="en-CN" sz="2000" dirty="0"/>
          </a:p>
        </p:txBody>
      </p:sp>
      <p:sp>
        <p:nvSpPr>
          <p:cNvPr id="52" name="TextBox 51">
            <a:extLst>
              <a:ext uri="{FF2B5EF4-FFF2-40B4-BE49-F238E27FC236}">
                <a16:creationId xmlns:a16="http://schemas.microsoft.com/office/drawing/2014/main" id="{05926361-AC9F-BF4B-992F-17478A16C9B6}"/>
              </a:ext>
            </a:extLst>
          </p:cNvPr>
          <p:cNvSpPr txBox="1"/>
          <p:nvPr/>
        </p:nvSpPr>
        <p:spPr>
          <a:xfrm>
            <a:off x="3503509" y="5452757"/>
            <a:ext cx="2416046" cy="400110"/>
          </a:xfrm>
          <a:prstGeom prst="rect">
            <a:avLst/>
          </a:prstGeom>
          <a:noFill/>
        </p:spPr>
        <p:txBody>
          <a:bodyPr wrap="none" rtlCol="0">
            <a:spAutoFit/>
          </a:bodyPr>
          <a:lstStyle/>
          <a:p>
            <a:r>
              <a:rPr lang="en-US" altLang="zh-CN" sz="2000" dirty="0"/>
              <a:t>Short-term</a:t>
            </a:r>
            <a:r>
              <a:rPr lang="zh-CN" altLang="en-US" sz="2000" dirty="0"/>
              <a:t> </a:t>
            </a:r>
            <a:r>
              <a:rPr lang="en-US" altLang="zh-CN" sz="2000" dirty="0"/>
              <a:t>milestone</a:t>
            </a:r>
            <a:endParaRPr lang="en-CN" sz="2000" dirty="0"/>
          </a:p>
        </p:txBody>
      </p:sp>
      <p:sp>
        <p:nvSpPr>
          <p:cNvPr id="53" name="TextBox 52">
            <a:extLst>
              <a:ext uri="{FF2B5EF4-FFF2-40B4-BE49-F238E27FC236}">
                <a16:creationId xmlns:a16="http://schemas.microsoft.com/office/drawing/2014/main" id="{938F38EC-D87A-B849-9FFA-943B123F57AD}"/>
              </a:ext>
            </a:extLst>
          </p:cNvPr>
          <p:cNvSpPr txBox="1"/>
          <p:nvPr/>
        </p:nvSpPr>
        <p:spPr>
          <a:xfrm>
            <a:off x="9013495" y="5461406"/>
            <a:ext cx="2564998" cy="400110"/>
          </a:xfrm>
          <a:prstGeom prst="rect">
            <a:avLst/>
          </a:prstGeom>
          <a:noFill/>
        </p:spPr>
        <p:txBody>
          <a:bodyPr wrap="none" rtlCol="0">
            <a:spAutoFit/>
          </a:bodyPr>
          <a:lstStyle/>
          <a:p>
            <a:r>
              <a:rPr lang="en-US" altLang="zh-CN" sz="2000" dirty="0"/>
              <a:t>Longer-term</a:t>
            </a:r>
            <a:r>
              <a:rPr lang="zh-CN" altLang="en-US" sz="2000" dirty="0"/>
              <a:t> </a:t>
            </a:r>
            <a:r>
              <a:rPr lang="en-US" altLang="zh-CN" sz="2000" dirty="0"/>
              <a:t>milestone</a:t>
            </a:r>
            <a:endParaRPr lang="en-CN" sz="2000" dirty="0"/>
          </a:p>
        </p:txBody>
      </p:sp>
      <p:grpSp>
        <p:nvGrpSpPr>
          <p:cNvPr id="10" name="Group 9">
            <a:extLst>
              <a:ext uri="{FF2B5EF4-FFF2-40B4-BE49-F238E27FC236}">
                <a16:creationId xmlns:a16="http://schemas.microsoft.com/office/drawing/2014/main" id="{A5066BAA-A54C-224B-83A5-6E8B33D743AB}"/>
              </a:ext>
            </a:extLst>
          </p:cNvPr>
          <p:cNvGrpSpPr/>
          <p:nvPr/>
        </p:nvGrpSpPr>
        <p:grpSpPr>
          <a:xfrm>
            <a:off x="1009936" y="1637163"/>
            <a:ext cx="3573264" cy="1264948"/>
            <a:chOff x="1042073" y="1970970"/>
            <a:chExt cx="3573264" cy="1264948"/>
          </a:xfrm>
        </p:grpSpPr>
        <p:sp>
          <p:nvSpPr>
            <p:cNvPr id="39" name="TextBox 38">
              <a:extLst>
                <a:ext uri="{FF2B5EF4-FFF2-40B4-BE49-F238E27FC236}">
                  <a16:creationId xmlns:a16="http://schemas.microsoft.com/office/drawing/2014/main" id="{EC56624E-4B6D-9D4C-8989-B4CCE78A4F8C}"/>
                </a:ext>
              </a:extLst>
            </p:cNvPr>
            <p:cNvSpPr txBox="1"/>
            <p:nvPr/>
          </p:nvSpPr>
          <p:spPr>
            <a:xfrm>
              <a:off x="1804014" y="1970970"/>
              <a:ext cx="2811323" cy="707886"/>
            </a:xfrm>
            <a:prstGeom prst="rect">
              <a:avLst/>
            </a:prstGeom>
            <a:noFill/>
          </p:spPr>
          <p:txBody>
            <a:bodyPr wrap="square" rtlCol="0">
              <a:spAutoFit/>
            </a:bodyPr>
            <a:lstStyle/>
            <a:p>
              <a:r>
                <a:rPr lang="en-US" altLang="zh-CN" sz="2000" dirty="0"/>
                <a:t>Need</a:t>
              </a:r>
              <a:r>
                <a:rPr lang="zh-CN" altLang="en-US" sz="2000" dirty="0"/>
                <a:t> </a:t>
              </a:r>
              <a:r>
                <a:rPr lang="en-US" altLang="zh-CN" sz="2000" dirty="0"/>
                <a:t>knowledge on ML,</a:t>
              </a:r>
              <a:r>
                <a:rPr lang="zh-CN" altLang="en-US" sz="2000" dirty="0"/>
                <a:t> </a:t>
              </a:r>
              <a:r>
                <a:rPr lang="en-US" altLang="zh-CN" sz="2000" dirty="0"/>
                <a:t>circuits,</a:t>
              </a:r>
              <a:r>
                <a:rPr lang="zh-CN" altLang="en-US" sz="2000" dirty="0"/>
                <a:t> </a:t>
              </a:r>
              <a:r>
                <a:rPr lang="en-US" altLang="zh-CN" sz="2000" dirty="0"/>
                <a:t>software,</a:t>
              </a:r>
              <a:r>
                <a:rPr lang="zh-CN" altLang="en-US" sz="2000" dirty="0"/>
                <a:t> </a:t>
              </a:r>
              <a:r>
                <a:rPr lang="en-US" altLang="zh-CN" sz="2000" dirty="0"/>
                <a:t>etc.</a:t>
              </a:r>
              <a:endParaRPr lang="en-CN" sz="2000" dirty="0"/>
            </a:p>
          </p:txBody>
        </p:sp>
        <p:pic>
          <p:nvPicPr>
            <p:cNvPr id="7" name="Picture 6">
              <a:extLst>
                <a:ext uri="{FF2B5EF4-FFF2-40B4-BE49-F238E27FC236}">
                  <a16:creationId xmlns:a16="http://schemas.microsoft.com/office/drawing/2014/main" id="{F30CDB4D-A7AE-1F4C-A5AA-7425BF95BBAD}"/>
                </a:ext>
              </a:extLst>
            </p:cNvPr>
            <p:cNvPicPr>
              <a:picLocks noChangeAspect="1"/>
            </p:cNvPicPr>
            <p:nvPr/>
          </p:nvPicPr>
          <p:blipFill rotWithShape="1">
            <a:blip r:embed="rId3"/>
            <a:srcRect l="11988" t="17344" r="10385" b="15851"/>
            <a:stretch/>
          </p:blipFill>
          <p:spPr>
            <a:xfrm>
              <a:off x="1042073" y="1998110"/>
              <a:ext cx="731675" cy="629671"/>
            </a:xfrm>
            <a:prstGeom prst="rect">
              <a:avLst/>
            </a:prstGeom>
          </p:spPr>
        </p:pic>
        <p:sp>
          <p:nvSpPr>
            <p:cNvPr id="8" name="Left Brace 7">
              <a:extLst>
                <a:ext uri="{FF2B5EF4-FFF2-40B4-BE49-F238E27FC236}">
                  <a16:creationId xmlns:a16="http://schemas.microsoft.com/office/drawing/2014/main" id="{965329EB-814B-D34E-A9C5-FB02BBDDC4CA}"/>
                </a:ext>
              </a:extLst>
            </p:cNvPr>
            <p:cNvSpPr/>
            <p:nvPr/>
          </p:nvSpPr>
          <p:spPr>
            <a:xfrm rot="5400000">
              <a:off x="2456324" y="1595377"/>
              <a:ext cx="564777" cy="2716305"/>
            </a:xfrm>
            <a:prstGeom prst="leftBrace">
              <a:avLst>
                <a:gd name="adj1" fmla="val 6071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grpSp>
      <p:grpSp>
        <p:nvGrpSpPr>
          <p:cNvPr id="14" name="Group 13">
            <a:extLst>
              <a:ext uri="{FF2B5EF4-FFF2-40B4-BE49-F238E27FC236}">
                <a16:creationId xmlns:a16="http://schemas.microsoft.com/office/drawing/2014/main" id="{10B2F1FE-FD21-AF4B-99EA-EAAB1FB84AC2}"/>
              </a:ext>
            </a:extLst>
          </p:cNvPr>
          <p:cNvGrpSpPr/>
          <p:nvPr/>
        </p:nvGrpSpPr>
        <p:grpSpPr>
          <a:xfrm>
            <a:off x="5302981" y="1164541"/>
            <a:ext cx="4807301" cy="1264208"/>
            <a:chOff x="5302981" y="1164541"/>
            <a:chExt cx="4807301" cy="1264208"/>
          </a:xfrm>
        </p:grpSpPr>
        <p:sp>
          <p:nvSpPr>
            <p:cNvPr id="61" name="TextBox 60">
              <a:extLst>
                <a:ext uri="{FF2B5EF4-FFF2-40B4-BE49-F238E27FC236}">
                  <a16:creationId xmlns:a16="http://schemas.microsoft.com/office/drawing/2014/main" id="{9EBFB82A-DF68-5640-B701-62F4980330F4}"/>
                </a:ext>
              </a:extLst>
            </p:cNvPr>
            <p:cNvSpPr txBox="1"/>
            <p:nvPr/>
          </p:nvSpPr>
          <p:spPr>
            <a:xfrm>
              <a:off x="6064922" y="1164541"/>
              <a:ext cx="4045360" cy="707886"/>
            </a:xfrm>
            <a:prstGeom prst="rect">
              <a:avLst/>
            </a:prstGeom>
            <a:noFill/>
          </p:spPr>
          <p:txBody>
            <a:bodyPr wrap="square" rtlCol="0">
              <a:spAutoFit/>
            </a:bodyPr>
            <a:lstStyle/>
            <a:p>
              <a:r>
                <a:rPr lang="en-US" altLang="zh-CN" sz="2000" dirty="0"/>
                <a:t>Need</a:t>
              </a:r>
              <a:r>
                <a:rPr lang="zh-CN" altLang="en-US" sz="2000" dirty="0"/>
                <a:t> </a:t>
              </a:r>
              <a:r>
                <a:rPr lang="en-US" altLang="zh-CN" sz="2000" dirty="0"/>
                <a:t>knowledge on</a:t>
              </a:r>
              <a:r>
                <a:rPr lang="zh-CN" altLang="en-US" sz="2000" dirty="0"/>
                <a:t> </a:t>
              </a:r>
              <a:r>
                <a:rPr lang="en-US" altLang="zh-CN" sz="2000" dirty="0"/>
                <a:t>optimization,</a:t>
              </a:r>
              <a:r>
                <a:rPr lang="zh-CN" altLang="en-US" sz="2000" dirty="0"/>
                <a:t> </a:t>
              </a:r>
              <a:r>
                <a:rPr lang="en-US" altLang="zh-CN" sz="2000" dirty="0"/>
                <a:t>computer</a:t>
              </a:r>
              <a:r>
                <a:rPr lang="zh-CN" altLang="en-US" sz="2000" dirty="0"/>
                <a:t> </a:t>
              </a:r>
              <a:r>
                <a:rPr lang="en-US" altLang="zh-CN" sz="2000" dirty="0"/>
                <a:t>architecture, etc.</a:t>
              </a:r>
              <a:endParaRPr lang="en-CN" sz="2000" dirty="0"/>
            </a:p>
          </p:txBody>
        </p:sp>
        <p:pic>
          <p:nvPicPr>
            <p:cNvPr id="62" name="Picture 61">
              <a:extLst>
                <a:ext uri="{FF2B5EF4-FFF2-40B4-BE49-F238E27FC236}">
                  <a16:creationId xmlns:a16="http://schemas.microsoft.com/office/drawing/2014/main" id="{2537910E-6717-9B4C-AEC2-E43676B45185}"/>
                </a:ext>
              </a:extLst>
            </p:cNvPr>
            <p:cNvPicPr>
              <a:picLocks noChangeAspect="1"/>
            </p:cNvPicPr>
            <p:nvPr/>
          </p:nvPicPr>
          <p:blipFill rotWithShape="1">
            <a:blip r:embed="rId3"/>
            <a:srcRect l="11988" t="17344" r="10385" b="15851"/>
            <a:stretch/>
          </p:blipFill>
          <p:spPr>
            <a:xfrm>
              <a:off x="5302981" y="1191681"/>
              <a:ext cx="731675" cy="629671"/>
            </a:xfrm>
            <a:prstGeom prst="rect">
              <a:avLst/>
            </a:prstGeom>
          </p:spPr>
        </p:pic>
        <p:sp>
          <p:nvSpPr>
            <p:cNvPr id="64" name="Left Brace 63">
              <a:extLst>
                <a:ext uri="{FF2B5EF4-FFF2-40B4-BE49-F238E27FC236}">
                  <a16:creationId xmlns:a16="http://schemas.microsoft.com/office/drawing/2014/main" id="{03AD9ED1-A9E6-ED41-93DF-9D51599A85C2}"/>
                </a:ext>
              </a:extLst>
            </p:cNvPr>
            <p:cNvSpPr/>
            <p:nvPr/>
          </p:nvSpPr>
          <p:spPr>
            <a:xfrm rot="5400000">
              <a:off x="6862265" y="496641"/>
              <a:ext cx="564777" cy="3299439"/>
            </a:xfrm>
            <a:prstGeom prst="leftBrace">
              <a:avLst>
                <a:gd name="adj1" fmla="val 6071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grpSp>
      <p:pic>
        <p:nvPicPr>
          <p:cNvPr id="46" name="Picture 45" descr="Shape&#10;&#10;Description automatically generated with low confidence">
            <a:extLst>
              <a:ext uri="{FF2B5EF4-FFF2-40B4-BE49-F238E27FC236}">
                <a16:creationId xmlns:a16="http://schemas.microsoft.com/office/drawing/2014/main" id="{9BFCECE0-F5FF-3B49-933D-73DAFB5D1A31}"/>
              </a:ext>
            </a:extLst>
          </p:cNvPr>
          <p:cNvPicPr>
            <a:picLocks noChangeAspect="1"/>
          </p:cNvPicPr>
          <p:nvPr/>
        </p:nvPicPr>
        <p:blipFill rotWithShape="1">
          <a:blip r:embed="rId4">
            <a:lum bright="70000" contrast="-70000"/>
          </a:blip>
          <a:srcRect r="30147" b="69654"/>
          <a:stretch/>
        </p:blipFill>
        <p:spPr>
          <a:xfrm>
            <a:off x="221085" y="4164812"/>
            <a:ext cx="572516" cy="248718"/>
          </a:xfrm>
          <a:prstGeom prst="rect">
            <a:avLst/>
          </a:prstGeom>
        </p:spPr>
      </p:pic>
      <p:sp>
        <p:nvSpPr>
          <p:cNvPr id="54" name="TextBox 53">
            <a:extLst>
              <a:ext uri="{FF2B5EF4-FFF2-40B4-BE49-F238E27FC236}">
                <a16:creationId xmlns:a16="http://schemas.microsoft.com/office/drawing/2014/main" id="{BD1DBF45-46EA-D34F-8E98-9886589F84D0}"/>
              </a:ext>
            </a:extLst>
          </p:cNvPr>
          <p:cNvSpPr txBox="1"/>
          <p:nvPr/>
        </p:nvSpPr>
        <p:spPr>
          <a:xfrm>
            <a:off x="964106" y="3234164"/>
            <a:ext cx="1673027" cy="707886"/>
          </a:xfrm>
          <a:prstGeom prst="rect">
            <a:avLst/>
          </a:prstGeom>
          <a:noFill/>
        </p:spPr>
        <p:txBody>
          <a:bodyPr wrap="square" rtlCol="0">
            <a:spAutoFit/>
          </a:bodyPr>
          <a:lstStyle/>
          <a:p>
            <a:pPr algn="ctr"/>
            <a:r>
              <a:rPr lang="en-US" altLang="zh-CN" sz="2000" dirty="0"/>
              <a:t>Collaborative</a:t>
            </a:r>
          </a:p>
          <a:p>
            <a:pPr algn="ctr"/>
            <a:r>
              <a:rPr lang="en-US" altLang="zh-CN" sz="2000" dirty="0"/>
              <a:t>framework</a:t>
            </a:r>
            <a:endParaRPr lang="en-CN" sz="2000" dirty="0"/>
          </a:p>
        </p:txBody>
      </p:sp>
      <p:grpSp>
        <p:nvGrpSpPr>
          <p:cNvPr id="19" name="Group 18">
            <a:extLst>
              <a:ext uri="{FF2B5EF4-FFF2-40B4-BE49-F238E27FC236}">
                <a16:creationId xmlns:a16="http://schemas.microsoft.com/office/drawing/2014/main" id="{D3A8CDE6-F82E-404C-9A96-DBD5EEBDEB55}"/>
              </a:ext>
            </a:extLst>
          </p:cNvPr>
          <p:cNvGrpSpPr/>
          <p:nvPr/>
        </p:nvGrpSpPr>
        <p:grpSpPr>
          <a:xfrm>
            <a:off x="10137957" y="2463064"/>
            <a:ext cx="2031199" cy="2529305"/>
            <a:chOff x="10137957" y="2682006"/>
            <a:chExt cx="2031199" cy="2529305"/>
          </a:xfrm>
        </p:grpSpPr>
        <p:grpSp>
          <p:nvGrpSpPr>
            <p:cNvPr id="15" name="Group 14">
              <a:extLst>
                <a:ext uri="{FF2B5EF4-FFF2-40B4-BE49-F238E27FC236}">
                  <a16:creationId xmlns:a16="http://schemas.microsoft.com/office/drawing/2014/main" id="{D7417333-17C9-9A4C-8FCD-C8DB07823C46}"/>
                </a:ext>
              </a:extLst>
            </p:cNvPr>
            <p:cNvGrpSpPr/>
            <p:nvPr/>
          </p:nvGrpSpPr>
          <p:grpSpPr>
            <a:xfrm>
              <a:off x="10137957" y="2682006"/>
              <a:ext cx="2031199" cy="2529305"/>
              <a:chOff x="10137957" y="2682006"/>
              <a:chExt cx="2031199" cy="2529305"/>
            </a:xfrm>
          </p:grpSpPr>
          <p:sp>
            <p:nvSpPr>
              <p:cNvPr id="66" name="TextBox 65">
                <a:extLst>
                  <a:ext uri="{FF2B5EF4-FFF2-40B4-BE49-F238E27FC236}">
                    <a16:creationId xmlns:a16="http://schemas.microsoft.com/office/drawing/2014/main" id="{37515822-93B2-C548-8E92-ED5BAD89EF70}"/>
                  </a:ext>
                </a:extLst>
              </p:cNvPr>
              <p:cNvSpPr txBox="1"/>
              <p:nvPr/>
            </p:nvSpPr>
            <p:spPr>
              <a:xfrm>
                <a:off x="10192990" y="2682006"/>
                <a:ext cx="1976166" cy="615553"/>
              </a:xfrm>
              <a:prstGeom prst="rect">
                <a:avLst/>
              </a:prstGeom>
              <a:noFill/>
            </p:spPr>
            <p:txBody>
              <a:bodyPr wrap="square" lIns="0" tIns="0" rIns="0" bIns="0" rtlCol="0">
                <a:spAutoFit/>
              </a:bodyPr>
              <a:lstStyle/>
              <a:p>
                <a:pPr algn="ctr"/>
                <a:r>
                  <a:rPr lang="en-US" altLang="zh-CN" sz="2000" dirty="0"/>
                  <a:t>Accommodates</a:t>
                </a:r>
                <a:r>
                  <a:rPr lang="zh-CN" altLang="en-US" sz="2000" dirty="0"/>
                  <a:t> </a:t>
                </a:r>
                <a:r>
                  <a:rPr lang="en-US" altLang="zh-CN" sz="2000" dirty="0"/>
                  <a:t>emerging</a:t>
                </a:r>
                <a:r>
                  <a:rPr lang="zh-CN" altLang="en-US" sz="2000" dirty="0"/>
                  <a:t> </a:t>
                </a:r>
                <a:r>
                  <a:rPr lang="en-US" altLang="zh-CN" sz="2000" dirty="0"/>
                  <a:t>tech</a:t>
                </a:r>
                <a:endParaRPr lang="en-CN" sz="2000" dirty="0"/>
              </a:p>
            </p:txBody>
          </p:sp>
          <p:sp>
            <p:nvSpPr>
              <p:cNvPr id="45" name="TextBox 44">
                <a:extLst>
                  <a:ext uri="{FF2B5EF4-FFF2-40B4-BE49-F238E27FC236}">
                    <a16:creationId xmlns:a16="http://schemas.microsoft.com/office/drawing/2014/main" id="{704BA673-0BA3-F943-B2F6-3D6C64752CFD}"/>
                  </a:ext>
                </a:extLst>
              </p:cNvPr>
              <p:cNvSpPr txBox="1"/>
              <p:nvPr/>
            </p:nvSpPr>
            <p:spPr>
              <a:xfrm>
                <a:off x="10137957" y="4595758"/>
                <a:ext cx="1976166" cy="615553"/>
              </a:xfrm>
              <a:prstGeom prst="rect">
                <a:avLst/>
              </a:prstGeom>
              <a:noFill/>
            </p:spPr>
            <p:txBody>
              <a:bodyPr wrap="square" lIns="0" tIns="0" rIns="0" bIns="0" rtlCol="0">
                <a:spAutoFit/>
              </a:bodyPr>
              <a:lstStyle/>
              <a:p>
                <a:pPr algn="ctr"/>
                <a:r>
                  <a:rPr lang="en-US" altLang="zh-CN" sz="2000" b="1" dirty="0"/>
                  <a:t>True</a:t>
                </a:r>
                <a:r>
                  <a:rPr lang="zh-CN" altLang="en-US" sz="2000" b="1" dirty="0"/>
                  <a:t> </a:t>
                </a:r>
                <a:r>
                  <a:rPr lang="en-US" altLang="zh-CN" sz="2000" b="1" dirty="0"/>
                  <a:t>intelligence</a:t>
                </a:r>
                <a:r>
                  <a:rPr lang="zh-CN" altLang="en-US" sz="2000" b="1" dirty="0"/>
                  <a:t> </a:t>
                </a:r>
                <a:r>
                  <a:rPr lang="en-US" altLang="zh-CN" sz="2000" b="1" dirty="0"/>
                  <a:t>in</a:t>
                </a:r>
                <a:r>
                  <a:rPr lang="zh-CN" altLang="en-US" sz="2000" b="1" dirty="0"/>
                  <a:t> </a:t>
                </a:r>
                <a:r>
                  <a:rPr lang="en-US" altLang="zh-CN" sz="2000" b="1" dirty="0"/>
                  <a:t>chip</a:t>
                </a:r>
                <a:r>
                  <a:rPr lang="zh-CN" altLang="en-US" sz="2000" b="1" dirty="0"/>
                  <a:t> </a:t>
                </a:r>
                <a:r>
                  <a:rPr lang="en-US" altLang="zh-CN" sz="2000" b="1" dirty="0"/>
                  <a:t>design</a:t>
                </a:r>
                <a:endParaRPr lang="en-CN" sz="2000" b="1" dirty="0"/>
              </a:p>
            </p:txBody>
          </p:sp>
        </p:grpSp>
        <p:pic>
          <p:nvPicPr>
            <p:cNvPr id="18" name="Picture 17" descr="A picture containing blue, dark&#10;&#10;Description automatically generated">
              <a:extLst>
                <a:ext uri="{FF2B5EF4-FFF2-40B4-BE49-F238E27FC236}">
                  <a16:creationId xmlns:a16="http://schemas.microsoft.com/office/drawing/2014/main" id="{7B2CE1E5-58AF-8240-A416-DAF4D35D939E}"/>
                </a:ext>
              </a:extLst>
            </p:cNvPr>
            <p:cNvPicPr>
              <a:picLocks noChangeAspect="1"/>
            </p:cNvPicPr>
            <p:nvPr/>
          </p:nvPicPr>
          <p:blipFill>
            <a:blip r:embed="rId5"/>
            <a:stretch>
              <a:fillRect/>
            </a:stretch>
          </p:blipFill>
          <p:spPr>
            <a:xfrm>
              <a:off x="10180703" y="2937416"/>
              <a:ext cx="1890674" cy="1726861"/>
            </a:xfrm>
            <a:prstGeom prst="rect">
              <a:avLst/>
            </a:prstGeom>
          </p:spPr>
        </p:pic>
      </p:grpSp>
    </p:spTree>
    <p:extLst>
      <p:ext uri="{BB962C8B-B14F-4D97-AF65-F5344CB8AC3E}">
        <p14:creationId xmlns:p14="http://schemas.microsoft.com/office/powerpoint/2010/main" val="13471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normAutofit/>
          </a:bodyPr>
          <a:lstStyle/>
          <a:p>
            <a:r>
              <a:rPr lang="en-CN" dirty="0"/>
              <a:t>Future </a:t>
            </a:r>
            <a:r>
              <a:rPr lang="en-US" dirty="0"/>
              <a:t>Funding </a:t>
            </a:r>
            <a:r>
              <a:rPr lang="en-US" altLang="zh-CN" dirty="0"/>
              <a:t>and</a:t>
            </a:r>
            <a:r>
              <a:rPr lang="zh-CN" altLang="en-US" dirty="0"/>
              <a:t> </a:t>
            </a:r>
            <a:r>
              <a:rPr lang="en-US" altLang="zh-CN" dirty="0"/>
              <a:t>Collaboration</a:t>
            </a:r>
            <a:r>
              <a:rPr lang="zh-CN" altLang="en-US" dirty="0"/>
              <a:t> </a:t>
            </a:r>
            <a:r>
              <a:rPr lang="en-US" dirty="0"/>
              <a:t>Opportunities</a:t>
            </a:r>
            <a:endParaRPr lang="en-CN" dirty="0"/>
          </a:p>
        </p:txBody>
      </p:sp>
      <p:sp>
        <p:nvSpPr>
          <p:cNvPr id="3" name="Content Placeholder 2">
            <a:extLst>
              <a:ext uri="{FF2B5EF4-FFF2-40B4-BE49-F238E27FC236}">
                <a16:creationId xmlns:a16="http://schemas.microsoft.com/office/drawing/2014/main" id="{FB180911-4897-F044-868E-A7C68BDAB780}"/>
              </a:ext>
            </a:extLst>
          </p:cNvPr>
          <p:cNvSpPr>
            <a:spLocks noGrp="1"/>
          </p:cNvSpPr>
          <p:nvPr>
            <p:ph idx="1"/>
          </p:nvPr>
        </p:nvSpPr>
        <p:spPr/>
        <p:txBody>
          <a:bodyPr/>
          <a:lstStyle/>
          <a:p>
            <a:r>
              <a:rPr lang="en-CN" dirty="0"/>
              <a:t>Agencies:</a:t>
            </a:r>
          </a:p>
          <a:p>
            <a:pPr lvl="1"/>
            <a:r>
              <a:rPr lang="en-CN" dirty="0"/>
              <a:t>General Research Fund </a:t>
            </a:r>
            <a:r>
              <a:rPr lang="en-US" dirty="0"/>
              <a:t>(GRF)</a:t>
            </a:r>
            <a:r>
              <a:rPr lang="en-CN" dirty="0"/>
              <a:t>, Early Career Scheme, NSFC</a:t>
            </a:r>
            <a:r>
              <a:rPr lang="en-US" dirty="0"/>
              <a:t>,</a:t>
            </a:r>
            <a:r>
              <a:rPr lang="zh-CN" altLang="en-US" dirty="0"/>
              <a:t> </a:t>
            </a:r>
            <a:r>
              <a:rPr lang="en-US" altLang="zh-CN" dirty="0"/>
              <a:t>ITF</a:t>
            </a:r>
            <a:endParaRPr lang="en-CN" sz="1100" dirty="0"/>
          </a:p>
          <a:p>
            <a:r>
              <a:rPr lang="en-CN" dirty="0"/>
              <a:t>US companies:</a:t>
            </a:r>
          </a:p>
          <a:p>
            <a:pPr lvl="1"/>
            <a:r>
              <a:rPr lang="en-CN" dirty="0"/>
              <a:t>Cadence, Synopsys</a:t>
            </a:r>
            <a:r>
              <a:rPr lang="en-US" altLang="zh-CN" dirty="0"/>
              <a:t>,</a:t>
            </a:r>
            <a:r>
              <a:rPr lang="en-CN" dirty="0"/>
              <a:t> Nvidia, Arm</a:t>
            </a:r>
            <a:r>
              <a:rPr lang="en-US" altLang="zh-CN" dirty="0"/>
              <a:t>,</a:t>
            </a:r>
            <a:r>
              <a:rPr lang="zh-CN" altLang="en-US" dirty="0"/>
              <a:t> </a:t>
            </a:r>
            <a:r>
              <a:rPr lang="en-US" altLang="zh-CN" dirty="0"/>
              <a:t>NXP</a:t>
            </a:r>
            <a:endParaRPr lang="en-CN" dirty="0"/>
          </a:p>
          <a:p>
            <a:r>
              <a:rPr lang="en-CN" dirty="0"/>
              <a:t>Chinese companies:</a:t>
            </a:r>
          </a:p>
          <a:p>
            <a:pPr lvl="1"/>
            <a:r>
              <a:rPr lang="en-CN" dirty="0"/>
              <a:t>Huawei,</a:t>
            </a:r>
            <a:r>
              <a:rPr lang="zh-CN" altLang="en-US" dirty="0"/>
              <a:t> </a:t>
            </a:r>
            <a:r>
              <a:rPr lang="en-US" altLang="zh-CN" dirty="0"/>
              <a:t>Alibaba</a:t>
            </a:r>
            <a:r>
              <a:rPr lang="zh-CN" altLang="en-US" dirty="0"/>
              <a:t> </a:t>
            </a:r>
            <a:r>
              <a:rPr lang="en-US" altLang="zh-CN" dirty="0"/>
              <a:t>T-head,</a:t>
            </a:r>
            <a:r>
              <a:rPr lang="zh-CN" altLang="en-US" dirty="0"/>
              <a:t> </a:t>
            </a:r>
            <a:r>
              <a:rPr lang="en-US" altLang="zh-CN" dirty="0"/>
              <a:t>Chinese</a:t>
            </a:r>
            <a:r>
              <a:rPr lang="zh-CN" altLang="en-US" dirty="0"/>
              <a:t> </a:t>
            </a:r>
            <a:r>
              <a:rPr lang="en-US" altLang="zh-CN" dirty="0"/>
              <a:t>EDA start-ups like UniVista</a:t>
            </a:r>
          </a:p>
          <a:p>
            <a:pPr lvl="1"/>
            <a:endParaRPr lang="en-CN" dirty="0"/>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58</a:t>
            </a:fld>
            <a:endParaRPr lang="en-CN"/>
          </a:p>
        </p:txBody>
      </p:sp>
      <p:sp>
        <p:nvSpPr>
          <p:cNvPr id="4" name="TextBox 3">
            <a:extLst>
              <a:ext uri="{FF2B5EF4-FFF2-40B4-BE49-F238E27FC236}">
                <a16:creationId xmlns:a16="http://schemas.microsoft.com/office/drawing/2014/main" id="{D3AD5342-216E-9945-A0BE-F17B91269D33}"/>
              </a:ext>
            </a:extLst>
          </p:cNvPr>
          <p:cNvSpPr txBox="1"/>
          <p:nvPr/>
        </p:nvSpPr>
        <p:spPr>
          <a:xfrm>
            <a:off x="4190480" y="5859217"/>
            <a:ext cx="3823854" cy="646331"/>
          </a:xfrm>
          <a:prstGeom prst="rect">
            <a:avLst/>
          </a:prstGeom>
          <a:noFill/>
        </p:spPr>
        <p:txBody>
          <a:bodyPr wrap="square" rtlCol="0">
            <a:spAutoFit/>
          </a:bodyPr>
          <a:lstStyle/>
          <a:p>
            <a:pPr algn="ctr"/>
            <a:r>
              <a:rPr lang="en-US" altLang="zh-CN" b="1" dirty="0"/>
              <a:t>Semiconductor</a:t>
            </a:r>
            <a:r>
              <a:rPr lang="zh-CN" altLang="en-US" b="1" dirty="0"/>
              <a:t> </a:t>
            </a:r>
            <a:r>
              <a:rPr lang="en-US" altLang="zh-CN" b="1" dirty="0"/>
              <a:t>switching</a:t>
            </a:r>
            <a:r>
              <a:rPr lang="zh-CN" altLang="en-US" b="1" dirty="0"/>
              <a:t> </a:t>
            </a:r>
            <a:r>
              <a:rPr lang="en-US" altLang="zh-CN" b="1" dirty="0"/>
              <a:t>to</a:t>
            </a:r>
            <a:r>
              <a:rPr lang="zh-CN" altLang="en-US" b="1" dirty="0"/>
              <a:t> </a:t>
            </a:r>
            <a:r>
              <a:rPr lang="en-US" altLang="zh-CN" b="1" dirty="0"/>
              <a:t>Asia,</a:t>
            </a:r>
            <a:r>
              <a:rPr lang="zh-CN" altLang="en-US" b="1" dirty="0"/>
              <a:t> </a:t>
            </a:r>
            <a:r>
              <a:rPr lang="en-US" altLang="zh-CN" b="1" dirty="0"/>
              <a:t>including</a:t>
            </a:r>
            <a:r>
              <a:rPr lang="zh-CN" altLang="en-US" b="1" dirty="0"/>
              <a:t> </a:t>
            </a:r>
            <a:r>
              <a:rPr lang="en-US" altLang="zh-CN" b="1" dirty="0"/>
              <a:t>‘Greater</a:t>
            </a:r>
            <a:r>
              <a:rPr lang="zh-CN" altLang="en-US" b="1" dirty="0"/>
              <a:t> </a:t>
            </a:r>
            <a:r>
              <a:rPr lang="en-US" altLang="zh-CN" b="1" dirty="0"/>
              <a:t>Bay</a:t>
            </a:r>
            <a:r>
              <a:rPr lang="zh-CN" altLang="en-US" b="1" dirty="0"/>
              <a:t> </a:t>
            </a:r>
            <a:r>
              <a:rPr lang="en-US" altLang="zh-CN" b="1" dirty="0"/>
              <a:t>Area’</a:t>
            </a:r>
            <a:endParaRPr lang="en-CN" b="1" dirty="0"/>
          </a:p>
        </p:txBody>
      </p:sp>
      <p:sp>
        <p:nvSpPr>
          <p:cNvPr id="5" name="TextBox 4">
            <a:extLst>
              <a:ext uri="{FF2B5EF4-FFF2-40B4-BE49-F238E27FC236}">
                <a16:creationId xmlns:a16="http://schemas.microsoft.com/office/drawing/2014/main" id="{F2E2A140-D116-B948-BFC7-7E5DE5EEA464}"/>
              </a:ext>
            </a:extLst>
          </p:cNvPr>
          <p:cNvSpPr txBox="1"/>
          <p:nvPr/>
        </p:nvSpPr>
        <p:spPr>
          <a:xfrm>
            <a:off x="243668" y="5852278"/>
            <a:ext cx="3935721" cy="646331"/>
          </a:xfrm>
          <a:prstGeom prst="rect">
            <a:avLst/>
          </a:prstGeom>
          <a:noFill/>
        </p:spPr>
        <p:txBody>
          <a:bodyPr wrap="square" rtlCol="0">
            <a:spAutoFit/>
          </a:bodyPr>
          <a:lstStyle/>
          <a:p>
            <a:pPr algn="ctr"/>
            <a:r>
              <a:rPr lang="en-US" altLang="zh-CN" b="1" dirty="0"/>
              <a:t>US</a:t>
            </a:r>
            <a:r>
              <a:rPr lang="zh-CN" altLang="en-US" b="1" dirty="0"/>
              <a:t> </a:t>
            </a:r>
            <a:r>
              <a:rPr lang="en-US" b="1" dirty="0"/>
              <a:t>restrict</a:t>
            </a:r>
            <a:r>
              <a:rPr lang="en-US" altLang="zh-CN" b="1" dirty="0"/>
              <a:t>s</a:t>
            </a:r>
            <a:r>
              <a:rPr lang="zh-CN" altLang="en-US" b="1" dirty="0"/>
              <a:t> </a:t>
            </a:r>
            <a:r>
              <a:rPr lang="en-US" b="1" dirty="0"/>
              <a:t>software exports to Chinese chip companies</a:t>
            </a:r>
          </a:p>
        </p:txBody>
      </p:sp>
      <p:pic>
        <p:nvPicPr>
          <p:cNvPr id="7" name="Picture 6" descr="Graphical user interface, text, application&#10;&#10;Description automatically generated">
            <a:extLst>
              <a:ext uri="{FF2B5EF4-FFF2-40B4-BE49-F238E27FC236}">
                <a16:creationId xmlns:a16="http://schemas.microsoft.com/office/drawing/2014/main" id="{F022DE8C-3C69-B74B-ABAE-1D414CB2B6F2}"/>
              </a:ext>
            </a:extLst>
          </p:cNvPr>
          <p:cNvPicPr>
            <a:picLocks noChangeAspect="1"/>
          </p:cNvPicPr>
          <p:nvPr/>
        </p:nvPicPr>
        <p:blipFill>
          <a:blip r:embed="rId3"/>
          <a:stretch>
            <a:fillRect/>
          </a:stretch>
        </p:blipFill>
        <p:spPr>
          <a:xfrm>
            <a:off x="424744" y="3987191"/>
            <a:ext cx="3586168" cy="1702016"/>
          </a:xfrm>
          <a:prstGeom prst="rect">
            <a:avLst/>
          </a:prstGeom>
        </p:spPr>
      </p:pic>
      <p:sp>
        <p:nvSpPr>
          <p:cNvPr id="9" name="TextBox 8">
            <a:extLst>
              <a:ext uri="{FF2B5EF4-FFF2-40B4-BE49-F238E27FC236}">
                <a16:creationId xmlns:a16="http://schemas.microsoft.com/office/drawing/2014/main" id="{20CDAE99-56B2-0348-84E0-C39CF2682ADB}"/>
              </a:ext>
            </a:extLst>
          </p:cNvPr>
          <p:cNvSpPr txBox="1"/>
          <p:nvPr/>
        </p:nvSpPr>
        <p:spPr>
          <a:xfrm>
            <a:off x="8273241" y="5859217"/>
            <a:ext cx="3159654" cy="646331"/>
          </a:xfrm>
          <a:prstGeom prst="rect">
            <a:avLst/>
          </a:prstGeom>
          <a:noFill/>
        </p:spPr>
        <p:txBody>
          <a:bodyPr wrap="square" rtlCol="0">
            <a:spAutoFit/>
          </a:bodyPr>
          <a:lstStyle/>
          <a:p>
            <a:pPr algn="ctr"/>
            <a:r>
              <a:rPr lang="en-CN" altLang="zh-CN" b="1" dirty="0"/>
              <a:t>A</a:t>
            </a:r>
            <a:r>
              <a:rPr lang="zh-CN" altLang="en-US" b="1" dirty="0"/>
              <a:t> </a:t>
            </a:r>
            <a:r>
              <a:rPr lang="en-CN" altLang="zh-CN" b="1" dirty="0"/>
              <a:t>great</a:t>
            </a:r>
            <a:r>
              <a:rPr lang="zh-CN" altLang="en-US" b="1" dirty="0"/>
              <a:t> </a:t>
            </a:r>
            <a:r>
              <a:rPr lang="en-US" altLang="zh-CN" b="1" dirty="0"/>
              <a:t>chance</a:t>
            </a:r>
            <a:r>
              <a:rPr lang="zh-CN" altLang="en-US" b="1" dirty="0"/>
              <a:t> </a:t>
            </a:r>
            <a:r>
              <a:rPr lang="en-US" altLang="zh-CN" b="1" dirty="0"/>
              <a:t>to</a:t>
            </a:r>
            <a:r>
              <a:rPr lang="zh-CN" altLang="en-US" b="1" dirty="0"/>
              <a:t> </a:t>
            </a:r>
            <a:r>
              <a:rPr lang="en-US" altLang="zh-CN" b="1" dirty="0"/>
              <a:t>overtake</a:t>
            </a:r>
            <a:r>
              <a:rPr lang="zh-CN" altLang="en-US" b="1" dirty="0"/>
              <a:t> </a:t>
            </a:r>
            <a:r>
              <a:rPr lang="en-US" altLang="zh-CN" b="1" dirty="0"/>
              <a:t>leading</a:t>
            </a:r>
            <a:r>
              <a:rPr lang="zh-CN" altLang="en-US" b="1" dirty="0"/>
              <a:t> </a:t>
            </a:r>
            <a:r>
              <a:rPr lang="en-US" altLang="zh-CN" b="1" dirty="0"/>
              <a:t>EDA</a:t>
            </a:r>
            <a:r>
              <a:rPr lang="zh-CN" altLang="en-US" b="1" dirty="0"/>
              <a:t> </a:t>
            </a:r>
            <a:r>
              <a:rPr lang="en-US" altLang="zh-CN" b="1" dirty="0"/>
              <a:t>companies</a:t>
            </a:r>
            <a:endParaRPr lang="en-CN" b="1" dirty="0"/>
          </a:p>
        </p:txBody>
      </p:sp>
      <p:pic>
        <p:nvPicPr>
          <p:cNvPr id="10" name="Picture 9">
            <a:extLst>
              <a:ext uri="{FF2B5EF4-FFF2-40B4-BE49-F238E27FC236}">
                <a16:creationId xmlns:a16="http://schemas.microsoft.com/office/drawing/2014/main" id="{BCB58AFA-E85A-BC45-9C96-47D274429983}"/>
              </a:ext>
            </a:extLst>
          </p:cNvPr>
          <p:cNvPicPr>
            <a:picLocks noChangeAspect="1"/>
          </p:cNvPicPr>
          <p:nvPr/>
        </p:nvPicPr>
        <p:blipFill rotWithShape="1">
          <a:blip r:embed="rId4"/>
          <a:srcRect l="7413" t="12156" r="7026" b="12559"/>
          <a:stretch/>
        </p:blipFill>
        <p:spPr>
          <a:xfrm>
            <a:off x="4116634" y="4069755"/>
            <a:ext cx="3823853" cy="1824345"/>
          </a:xfrm>
          <a:prstGeom prst="rect">
            <a:avLst/>
          </a:prstGeom>
        </p:spPr>
      </p:pic>
      <p:sp>
        <p:nvSpPr>
          <p:cNvPr id="11" name="TextBox 10">
            <a:extLst>
              <a:ext uri="{FF2B5EF4-FFF2-40B4-BE49-F238E27FC236}">
                <a16:creationId xmlns:a16="http://schemas.microsoft.com/office/drawing/2014/main" id="{8CE19FD2-A86B-BE41-A83E-172D70C9C122}"/>
              </a:ext>
            </a:extLst>
          </p:cNvPr>
          <p:cNvSpPr txBox="1"/>
          <p:nvPr/>
        </p:nvSpPr>
        <p:spPr>
          <a:xfrm>
            <a:off x="4762918" y="3818519"/>
            <a:ext cx="2698175" cy="261610"/>
          </a:xfrm>
          <a:prstGeom prst="rect">
            <a:avLst/>
          </a:prstGeom>
          <a:noFill/>
        </p:spPr>
        <p:txBody>
          <a:bodyPr wrap="none" rtlCol="0">
            <a:spAutoFit/>
          </a:bodyPr>
          <a:lstStyle/>
          <a:p>
            <a:r>
              <a:rPr lang="en-US" altLang="zh-CN" sz="1100" b="1" dirty="0"/>
              <a:t>Semiconductor</a:t>
            </a:r>
            <a:r>
              <a:rPr lang="zh-CN" altLang="en-US" sz="1100" b="1" dirty="0"/>
              <a:t> </a:t>
            </a:r>
            <a:r>
              <a:rPr lang="en-US" altLang="zh-CN" sz="1100" b="1" dirty="0"/>
              <a:t>manufacturing</a:t>
            </a:r>
            <a:r>
              <a:rPr lang="zh-CN" altLang="en-US" sz="1100" b="1" dirty="0"/>
              <a:t> </a:t>
            </a:r>
            <a:r>
              <a:rPr lang="en-US" altLang="zh-CN" sz="1100" b="1" dirty="0"/>
              <a:t>capacity</a:t>
            </a:r>
            <a:r>
              <a:rPr lang="zh-CN" altLang="en-US" sz="1100" b="1" dirty="0"/>
              <a:t> </a:t>
            </a:r>
            <a:r>
              <a:rPr lang="en-US" altLang="zh-CN" sz="1100" b="1" dirty="0"/>
              <a:t>(%)</a:t>
            </a:r>
            <a:endParaRPr lang="en-CN" sz="1100" b="1" dirty="0"/>
          </a:p>
        </p:txBody>
      </p:sp>
      <p:sp>
        <p:nvSpPr>
          <p:cNvPr id="12" name="Rectangle 11">
            <a:extLst>
              <a:ext uri="{FF2B5EF4-FFF2-40B4-BE49-F238E27FC236}">
                <a16:creationId xmlns:a16="http://schemas.microsoft.com/office/drawing/2014/main" id="{64E6EB05-0ED7-7645-9573-6ED4B521B3BA}"/>
              </a:ext>
            </a:extLst>
          </p:cNvPr>
          <p:cNvSpPr/>
          <p:nvPr/>
        </p:nvSpPr>
        <p:spPr>
          <a:xfrm>
            <a:off x="4370725" y="4078720"/>
            <a:ext cx="189460" cy="142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dirty="0">
                <a:solidFill>
                  <a:schemeClr val="tx1"/>
                </a:solidFill>
                <a:latin typeface="Calibri" panose="020F0502020204030204" pitchFamily="34" charset="0"/>
                <a:cs typeface="Calibri" panose="020F0502020204030204" pitchFamily="34" charset="0"/>
              </a:rPr>
              <a:t>US</a:t>
            </a:r>
            <a:endParaRPr lang="en-CN" sz="1100" dirty="0">
              <a:solidFill>
                <a:schemeClr val="tx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432D1FCC-9C59-9B46-BFA1-33DB1BAAB8B4}"/>
              </a:ext>
            </a:extLst>
          </p:cNvPr>
          <p:cNvSpPr/>
          <p:nvPr/>
        </p:nvSpPr>
        <p:spPr>
          <a:xfrm>
            <a:off x="4728662" y="4115871"/>
            <a:ext cx="1034995" cy="68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dirty="0">
                <a:solidFill>
                  <a:schemeClr val="tx1"/>
                </a:solidFill>
                <a:latin typeface="Calibri" panose="020F0502020204030204" pitchFamily="34" charset="0"/>
                <a:cs typeface="Calibri" panose="020F0502020204030204" pitchFamily="34" charset="0"/>
              </a:rPr>
              <a:t>China</a:t>
            </a:r>
            <a:r>
              <a:rPr lang="zh-CN" altLang="en-US" sz="1100" dirty="0">
                <a:solidFill>
                  <a:schemeClr val="tx1"/>
                </a:solidFill>
                <a:latin typeface="Calibri" panose="020F0502020204030204" pitchFamily="34" charset="0"/>
                <a:cs typeface="Calibri" panose="020F0502020204030204" pitchFamily="34" charset="0"/>
              </a:rPr>
              <a:t> </a:t>
            </a:r>
            <a:r>
              <a:rPr lang="en-US" altLang="zh-CN" sz="1100" dirty="0">
                <a:solidFill>
                  <a:schemeClr val="tx1"/>
                </a:solidFill>
                <a:latin typeface="Calibri" panose="020F0502020204030204" pitchFamily="34" charset="0"/>
                <a:cs typeface="Calibri" panose="020F0502020204030204" pitchFamily="34" charset="0"/>
              </a:rPr>
              <a:t>(mainland)</a:t>
            </a:r>
            <a:endParaRPr lang="en-CN" sz="1100" dirty="0">
              <a:solidFill>
                <a:schemeClr val="tx1"/>
              </a:solidFill>
              <a:latin typeface="Calibri" panose="020F0502020204030204" pitchFamily="34" charset="0"/>
              <a:cs typeface="Calibri" panose="020F0502020204030204" pitchFamily="34" charset="0"/>
            </a:endParaRPr>
          </a:p>
        </p:txBody>
      </p:sp>
      <p:pic>
        <p:nvPicPr>
          <p:cNvPr id="14" name="Picture 13" descr="A picture containing blue, dark&#10;&#10;Description automatically generated">
            <a:extLst>
              <a:ext uri="{FF2B5EF4-FFF2-40B4-BE49-F238E27FC236}">
                <a16:creationId xmlns:a16="http://schemas.microsoft.com/office/drawing/2014/main" id="{A10B8AB6-652E-234F-A5F1-26E25D451CDC}"/>
              </a:ext>
            </a:extLst>
          </p:cNvPr>
          <p:cNvPicPr>
            <a:picLocks noChangeAspect="1"/>
          </p:cNvPicPr>
          <p:nvPr/>
        </p:nvPicPr>
        <p:blipFill>
          <a:blip r:embed="rId5"/>
          <a:stretch>
            <a:fillRect/>
          </a:stretch>
        </p:blipFill>
        <p:spPr>
          <a:xfrm>
            <a:off x="8911713" y="4149890"/>
            <a:ext cx="1890674" cy="1726861"/>
          </a:xfrm>
          <a:prstGeom prst="rect">
            <a:avLst/>
          </a:prstGeom>
        </p:spPr>
      </p:pic>
    </p:spTree>
    <p:extLst>
      <p:ext uri="{BB962C8B-B14F-4D97-AF65-F5344CB8AC3E}">
        <p14:creationId xmlns:p14="http://schemas.microsoft.com/office/powerpoint/2010/main" val="2189443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7E4BF6F-B383-8048-A3B0-4A9C5CD7760F}"/>
              </a:ext>
            </a:extLst>
          </p:cNvPr>
          <p:cNvSpPr>
            <a:spLocks noGrp="1"/>
          </p:cNvSpPr>
          <p:nvPr>
            <p:ph type="title"/>
          </p:nvPr>
        </p:nvSpPr>
        <p:spPr/>
        <p:txBody>
          <a:bodyPr>
            <a:normAutofit/>
          </a:bodyPr>
          <a:lstStyle/>
          <a:p>
            <a:r>
              <a:rPr lang="en-US" altLang="zh-CN" dirty="0"/>
              <a:t>Previous</a:t>
            </a:r>
            <a:r>
              <a:rPr lang="zh-CN" altLang="en-US" dirty="0"/>
              <a:t> </a:t>
            </a:r>
            <a:r>
              <a:rPr lang="en-US" altLang="zh-CN" dirty="0"/>
              <a:t>Collaborations</a:t>
            </a:r>
            <a:r>
              <a:rPr lang="zh-CN" altLang="en-US" dirty="0"/>
              <a:t> </a:t>
            </a:r>
            <a:r>
              <a:rPr lang="en-US" altLang="zh-CN" dirty="0"/>
              <a:t>and</a:t>
            </a:r>
            <a:r>
              <a:rPr lang="zh-CN" altLang="en-US" dirty="0"/>
              <a:t> </a:t>
            </a:r>
            <a:r>
              <a:rPr lang="en-US" altLang="zh-CN" dirty="0"/>
              <a:t>Grant</a:t>
            </a:r>
            <a:r>
              <a:rPr lang="zh-CN" altLang="en-US" dirty="0"/>
              <a:t> </a:t>
            </a:r>
            <a:r>
              <a:rPr lang="en-US" altLang="zh-CN" dirty="0"/>
              <a:t>Writing</a:t>
            </a:r>
            <a:r>
              <a:rPr lang="zh-CN" altLang="en-US" dirty="0"/>
              <a:t> </a:t>
            </a:r>
            <a:r>
              <a:rPr lang="en-US" altLang="zh-CN" dirty="0"/>
              <a:t>Experiences</a:t>
            </a:r>
            <a:endParaRPr lang="en-CN" dirty="0"/>
          </a:p>
        </p:txBody>
      </p:sp>
      <p:sp>
        <p:nvSpPr>
          <p:cNvPr id="3" name="Content Placeholder 2">
            <a:extLst>
              <a:ext uri="{FF2B5EF4-FFF2-40B4-BE49-F238E27FC236}">
                <a16:creationId xmlns:a16="http://schemas.microsoft.com/office/drawing/2014/main" id="{FB180911-4897-F044-868E-A7C68BDAB780}"/>
              </a:ext>
            </a:extLst>
          </p:cNvPr>
          <p:cNvSpPr>
            <a:spLocks noGrp="1"/>
          </p:cNvSpPr>
          <p:nvPr>
            <p:ph idx="1"/>
          </p:nvPr>
        </p:nvSpPr>
        <p:spPr/>
        <p:txBody>
          <a:bodyPr/>
          <a:lstStyle/>
          <a:p>
            <a:r>
              <a:rPr lang="en-US" altLang="zh-CN" dirty="0"/>
              <a:t>Many</a:t>
            </a:r>
            <a:r>
              <a:rPr lang="zh-CN" altLang="en-US" dirty="0"/>
              <a:t> </a:t>
            </a:r>
            <a:r>
              <a:rPr lang="en-US" altLang="zh-CN" dirty="0"/>
              <a:t>thanks</a:t>
            </a:r>
            <a:r>
              <a:rPr lang="zh-CN" altLang="en-US" dirty="0"/>
              <a:t> </a:t>
            </a:r>
            <a:r>
              <a:rPr lang="en-US" altLang="zh-CN" dirty="0"/>
              <a:t>for</a:t>
            </a:r>
            <a:r>
              <a:rPr lang="zh-CN" altLang="en-US" dirty="0"/>
              <a:t> </a:t>
            </a:r>
            <a:r>
              <a:rPr lang="en-US" altLang="zh-CN" dirty="0"/>
              <a:t>my</a:t>
            </a:r>
            <a:r>
              <a:rPr lang="zh-CN" altLang="en-US" dirty="0"/>
              <a:t> </a:t>
            </a:r>
            <a:r>
              <a:rPr lang="en-US" altLang="zh-CN" dirty="0"/>
              <a:t>advisors</a:t>
            </a:r>
            <a:r>
              <a:rPr lang="zh-CN" altLang="en-US" dirty="0"/>
              <a:t> </a:t>
            </a:r>
            <a:r>
              <a:rPr lang="en-US" altLang="zh-CN" dirty="0"/>
              <a:t>and</a:t>
            </a:r>
            <a:r>
              <a:rPr lang="zh-CN" altLang="en-US" dirty="0"/>
              <a:t> </a:t>
            </a:r>
            <a:r>
              <a:rPr lang="en-US" altLang="zh-CN" dirty="0"/>
              <a:t>collaborators:</a:t>
            </a:r>
            <a:endParaRPr lang="en-CN" dirty="0"/>
          </a:p>
          <a:p>
            <a:endParaRPr lang="en-CN" dirty="0"/>
          </a:p>
          <a:p>
            <a:endParaRPr lang="en-CN" dirty="0"/>
          </a:p>
          <a:p>
            <a:endParaRPr lang="en-CN" dirty="0"/>
          </a:p>
          <a:p>
            <a:pPr marL="0" indent="0">
              <a:buNone/>
            </a:pPr>
            <a:endParaRPr lang="en-CN" dirty="0"/>
          </a:p>
          <a:p>
            <a:r>
              <a:rPr lang="en-CN" dirty="0"/>
              <a:t>My previous grant writing experiences (funded):</a:t>
            </a:r>
          </a:p>
          <a:p>
            <a:pPr lvl="1"/>
            <a:r>
              <a:rPr lang="en-CN" b="1" dirty="0"/>
              <a:t>NSF</a:t>
            </a:r>
            <a:r>
              <a:rPr lang="en-CN" dirty="0"/>
              <a:t>: </a:t>
            </a:r>
            <a:r>
              <a:rPr lang="en-US" dirty="0"/>
              <a:t>Revitalizing EDA from a Machine Learning Perspective</a:t>
            </a:r>
          </a:p>
          <a:p>
            <a:pPr lvl="1"/>
            <a:r>
              <a:rPr lang="en-US" b="1" dirty="0"/>
              <a:t>SRC</a:t>
            </a:r>
            <a:r>
              <a:rPr lang="en-US" dirty="0"/>
              <a:t>: </a:t>
            </a:r>
            <a:r>
              <a:rPr lang="en-US" altLang="zh-CN" dirty="0"/>
              <a:t>A</a:t>
            </a:r>
            <a:r>
              <a:rPr lang="zh-CN" altLang="en-US" dirty="0"/>
              <a:t> </a:t>
            </a:r>
            <a:r>
              <a:rPr lang="en-US" dirty="0"/>
              <a:t>Machine Learning Approach for Cross-Level</a:t>
            </a:r>
            <a:r>
              <a:rPr lang="zh-CN" altLang="en-US" dirty="0"/>
              <a:t> </a:t>
            </a:r>
            <a:r>
              <a:rPr lang="en-US" dirty="0"/>
              <a:t>Optimizations</a:t>
            </a:r>
          </a:p>
          <a:p>
            <a:pPr lvl="1"/>
            <a:r>
              <a:rPr lang="en-US" b="1" dirty="0"/>
              <a:t>SRC</a:t>
            </a:r>
            <a:r>
              <a:rPr lang="en-US" dirty="0"/>
              <a:t>: A Collaborative Machine Learning Approach to Fast and High-Fidelity Design Prediction</a:t>
            </a:r>
          </a:p>
          <a:p>
            <a:pPr lvl="1"/>
            <a:r>
              <a:rPr lang="en-US" b="1" dirty="0"/>
              <a:t>Industry</a:t>
            </a:r>
            <a:r>
              <a:rPr lang="zh-CN" altLang="en-US" b="1" dirty="0"/>
              <a:t> </a:t>
            </a:r>
            <a:r>
              <a:rPr lang="en-US" altLang="zh-CN" b="1" dirty="0"/>
              <a:t>(Cadence)</a:t>
            </a:r>
            <a:r>
              <a:rPr lang="en-US" dirty="0"/>
              <a:t>: NAS-based Fully Automatic ML Estimator Development Flow in EDA </a:t>
            </a:r>
          </a:p>
          <a:p>
            <a:pPr lvl="1"/>
            <a:r>
              <a:rPr lang="en-US" altLang="zh-CN" b="1" dirty="0"/>
              <a:t>Industry</a:t>
            </a:r>
            <a:r>
              <a:rPr lang="zh-CN" altLang="en-US" b="1" dirty="0"/>
              <a:t> </a:t>
            </a:r>
            <a:r>
              <a:rPr lang="en-US" altLang="zh-CN" b="1" dirty="0"/>
              <a:t>(Cadence)</a:t>
            </a:r>
            <a:r>
              <a:rPr lang="en-US" altLang="zh-CN" dirty="0"/>
              <a:t>:</a:t>
            </a:r>
            <a:r>
              <a:rPr lang="zh-CN" altLang="en-US" dirty="0"/>
              <a:t> </a:t>
            </a:r>
            <a:r>
              <a:rPr lang="en-US" dirty="0"/>
              <a:t>A Machine-Learning based Pre-placement Wirelength Estimator  </a:t>
            </a:r>
            <a:endParaRPr lang="en-CN" dirty="0"/>
          </a:p>
        </p:txBody>
      </p:sp>
      <p:sp>
        <p:nvSpPr>
          <p:cNvPr id="2" name="Slide Number Placeholder 1">
            <a:extLst>
              <a:ext uri="{FF2B5EF4-FFF2-40B4-BE49-F238E27FC236}">
                <a16:creationId xmlns:a16="http://schemas.microsoft.com/office/drawing/2014/main" id="{633816ED-B7C1-E847-A82D-C1315275C25D}"/>
              </a:ext>
            </a:extLst>
          </p:cNvPr>
          <p:cNvSpPr>
            <a:spLocks noGrp="1"/>
          </p:cNvSpPr>
          <p:nvPr>
            <p:ph type="sldNum" sz="quarter" idx="10"/>
          </p:nvPr>
        </p:nvSpPr>
        <p:spPr/>
        <p:txBody>
          <a:bodyPr/>
          <a:lstStyle/>
          <a:p>
            <a:fld id="{A559C790-290C-A040-B331-07958D38869F}" type="slidenum">
              <a:rPr lang="en-CN" smtClean="0"/>
              <a:t>59</a:t>
            </a:fld>
            <a:endParaRPr lang="en-CN"/>
          </a:p>
        </p:txBody>
      </p:sp>
      <p:sp>
        <p:nvSpPr>
          <p:cNvPr id="6" name="TextBox 5">
            <a:extLst>
              <a:ext uri="{FF2B5EF4-FFF2-40B4-BE49-F238E27FC236}">
                <a16:creationId xmlns:a16="http://schemas.microsoft.com/office/drawing/2014/main" id="{667BB59B-B435-7149-B6C2-21B63F766733}"/>
              </a:ext>
            </a:extLst>
          </p:cNvPr>
          <p:cNvSpPr txBox="1"/>
          <p:nvPr/>
        </p:nvSpPr>
        <p:spPr>
          <a:xfrm>
            <a:off x="2873415" y="1749233"/>
            <a:ext cx="2205732" cy="707886"/>
          </a:xfrm>
          <a:prstGeom prst="rect">
            <a:avLst/>
          </a:prstGeom>
          <a:noFill/>
        </p:spPr>
        <p:txBody>
          <a:bodyPr wrap="none" rtlCol="0">
            <a:spAutoFit/>
          </a:bodyPr>
          <a:lstStyle/>
          <a:p>
            <a:pPr algn="ctr"/>
            <a:r>
              <a:rPr lang="en-US" sz="2000" dirty="0"/>
              <a:t>Prof. </a:t>
            </a:r>
            <a:r>
              <a:rPr lang="en-US" sz="2000" b="1" dirty="0"/>
              <a:t>Hai “Helen” Li</a:t>
            </a:r>
          </a:p>
          <a:p>
            <a:pPr algn="ctr"/>
            <a:r>
              <a:rPr lang="en-US" altLang="zh-CN" sz="2000" dirty="0"/>
              <a:t>Duke</a:t>
            </a:r>
            <a:endParaRPr lang="en-US" sz="2000" dirty="0"/>
          </a:p>
        </p:txBody>
      </p:sp>
      <p:sp>
        <p:nvSpPr>
          <p:cNvPr id="7" name="TextBox 6">
            <a:extLst>
              <a:ext uri="{FF2B5EF4-FFF2-40B4-BE49-F238E27FC236}">
                <a16:creationId xmlns:a16="http://schemas.microsoft.com/office/drawing/2014/main" id="{EBC26186-09ED-704C-8F30-90576F262C5E}"/>
              </a:ext>
            </a:extLst>
          </p:cNvPr>
          <p:cNvSpPr txBox="1"/>
          <p:nvPr/>
        </p:nvSpPr>
        <p:spPr>
          <a:xfrm>
            <a:off x="807187" y="1749233"/>
            <a:ext cx="1862753" cy="707886"/>
          </a:xfrm>
          <a:prstGeom prst="rect">
            <a:avLst/>
          </a:prstGeom>
          <a:noFill/>
        </p:spPr>
        <p:txBody>
          <a:bodyPr wrap="none" rtlCol="0">
            <a:spAutoFit/>
          </a:bodyPr>
          <a:lstStyle/>
          <a:p>
            <a:pPr algn="ctr"/>
            <a:r>
              <a:rPr lang="en-US" sz="2000" dirty="0"/>
              <a:t>Prof. </a:t>
            </a:r>
            <a:r>
              <a:rPr lang="en-US" sz="2000" b="1" dirty="0"/>
              <a:t>Yiran Chen</a:t>
            </a:r>
          </a:p>
          <a:p>
            <a:pPr algn="ctr"/>
            <a:r>
              <a:rPr lang="en-US" altLang="zh-CN" sz="2000" dirty="0"/>
              <a:t>Duke</a:t>
            </a:r>
            <a:r>
              <a:rPr lang="zh-CN" altLang="en-US" sz="2000" dirty="0"/>
              <a:t> </a:t>
            </a:r>
            <a:r>
              <a:rPr lang="en-US" altLang="zh-CN" sz="2000" dirty="0"/>
              <a:t>University</a:t>
            </a:r>
            <a:endParaRPr lang="en-US" sz="2000" dirty="0"/>
          </a:p>
        </p:txBody>
      </p:sp>
      <p:sp>
        <p:nvSpPr>
          <p:cNvPr id="8" name="TextBox 7">
            <a:extLst>
              <a:ext uri="{FF2B5EF4-FFF2-40B4-BE49-F238E27FC236}">
                <a16:creationId xmlns:a16="http://schemas.microsoft.com/office/drawing/2014/main" id="{1FF1A10D-89BE-9548-BA55-CFCC9D12AD1B}"/>
              </a:ext>
            </a:extLst>
          </p:cNvPr>
          <p:cNvSpPr txBox="1"/>
          <p:nvPr/>
        </p:nvSpPr>
        <p:spPr>
          <a:xfrm>
            <a:off x="5326481" y="1749233"/>
            <a:ext cx="1612621" cy="707886"/>
          </a:xfrm>
          <a:prstGeom prst="rect">
            <a:avLst/>
          </a:prstGeom>
          <a:noFill/>
        </p:spPr>
        <p:txBody>
          <a:bodyPr wrap="none" rtlCol="0">
            <a:spAutoFit/>
          </a:bodyPr>
          <a:lstStyle/>
          <a:p>
            <a:pPr algn="ctr"/>
            <a:r>
              <a:rPr lang="en-US" sz="2000" dirty="0"/>
              <a:t>Prof. </a:t>
            </a:r>
            <a:r>
              <a:rPr lang="en-US" sz="2000" b="1" dirty="0"/>
              <a:t>Jiang Hu</a:t>
            </a:r>
          </a:p>
          <a:p>
            <a:pPr algn="ctr"/>
            <a:r>
              <a:rPr lang="en-US" altLang="zh-CN" sz="2000" dirty="0"/>
              <a:t>TAMU</a:t>
            </a:r>
            <a:endParaRPr lang="en-US" sz="2000" dirty="0"/>
          </a:p>
        </p:txBody>
      </p:sp>
      <p:sp>
        <p:nvSpPr>
          <p:cNvPr id="9" name="TextBox 8">
            <a:extLst>
              <a:ext uri="{FF2B5EF4-FFF2-40B4-BE49-F238E27FC236}">
                <a16:creationId xmlns:a16="http://schemas.microsoft.com/office/drawing/2014/main" id="{714DBB3E-6CAE-7C41-9535-E5D5FE30B1DC}"/>
              </a:ext>
            </a:extLst>
          </p:cNvPr>
          <p:cNvSpPr txBox="1"/>
          <p:nvPr/>
        </p:nvSpPr>
        <p:spPr>
          <a:xfrm>
            <a:off x="7146030" y="1749233"/>
            <a:ext cx="2231766" cy="707886"/>
          </a:xfrm>
          <a:prstGeom prst="rect">
            <a:avLst/>
          </a:prstGeom>
          <a:noFill/>
        </p:spPr>
        <p:txBody>
          <a:bodyPr wrap="none" rtlCol="0">
            <a:spAutoFit/>
          </a:bodyPr>
          <a:lstStyle/>
          <a:p>
            <a:pPr algn="ctr"/>
            <a:r>
              <a:rPr lang="en-US" sz="2000" dirty="0"/>
              <a:t>Dr. </a:t>
            </a:r>
            <a:r>
              <a:rPr lang="en-US" sz="2000" b="1" dirty="0"/>
              <a:t>Brucek Khailany</a:t>
            </a:r>
          </a:p>
          <a:p>
            <a:pPr algn="ctr"/>
            <a:r>
              <a:rPr lang="en-US" sz="2000" dirty="0"/>
              <a:t>Nvidia</a:t>
            </a:r>
          </a:p>
        </p:txBody>
      </p:sp>
      <p:sp>
        <p:nvSpPr>
          <p:cNvPr id="10" name="TextBox 9">
            <a:extLst>
              <a:ext uri="{FF2B5EF4-FFF2-40B4-BE49-F238E27FC236}">
                <a16:creationId xmlns:a16="http://schemas.microsoft.com/office/drawing/2014/main" id="{86140E47-07D8-8F47-A31A-134367D62AF7}"/>
              </a:ext>
            </a:extLst>
          </p:cNvPr>
          <p:cNvSpPr txBox="1"/>
          <p:nvPr/>
        </p:nvSpPr>
        <p:spPr>
          <a:xfrm>
            <a:off x="9489806" y="1749233"/>
            <a:ext cx="1855573" cy="707886"/>
          </a:xfrm>
          <a:prstGeom prst="rect">
            <a:avLst/>
          </a:prstGeom>
          <a:noFill/>
        </p:spPr>
        <p:txBody>
          <a:bodyPr wrap="none" rtlCol="0">
            <a:spAutoFit/>
          </a:bodyPr>
          <a:lstStyle/>
          <a:p>
            <a:pPr algn="ctr"/>
            <a:r>
              <a:rPr lang="en-US" sz="2000" dirty="0"/>
              <a:t>Dr. </a:t>
            </a:r>
            <a:r>
              <a:rPr lang="en-US" sz="2000" b="1" dirty="0"/>
              <a:t>Haoxing Ren</a:t>
            </a:r>
          </a:p>
          <a:p>
            <a:pPr algn="ctr"/>
            <a:r>
              <a:rPr lang="en-US" sz="2000" dirty="0"/>
              <a:t>Nvidia</a:t>
            </a:r>
          </a:p>
        </p:txBody>
      </p:sp>
      <p:sp>
        <p:nvSpPr>
          <p:cNvPr id="11" name="TextBox 10">
            <a:extLst>
              <a:ext uri="{FF2B5EF4-FFF2-40B4-BE49-F238E27FC236}">
                <a16:creationId xmlns:a16="http://schemas.microsoft.com/office/drawing/2014/main" id="{4C5B74F8-F3C0-CB4F-A372-4798D174B122}"/>
              </a:ext>
            </a:extLst>
          </p:cNvPr>
          <p:cNvSpPr txBox="1"/>
          <p:nvPr/>
        </p:nvSpPr>
        <p:spPr>
          <a:xfrm>
            <a:off x="666058" y="2582629"/>
            <a:ext cx="2145011" cy="707886"/>
          </a:xfrm>
          <a:prstGeom prst="rect">
            <a:avLst/>
          </a:prstGeom>
          <a:noFill/>
        </p:spPr>
        <p:txBody>
          <a:bodyPr wrap="none" rtlCol="0">
            <a:spAutoFit/>
          </a:bodyPr>
          <a:lstStyle/>
          <a:p>
            <a:r>
              <a:rPr lang="en-US" sz="2000" dirty="0"/>
              <a:t>Dr. </a:t>
            </a:r>
            <a:r>
              <a:rPr lang="en-US" sz="2000" b="1" dirty="0"/>
              <a:t>Shidhartha Das</a:t>
            </a:r>
          </a:p>
          <a:p>
            <a:pPr algn="ctr"/>
            <a:r>
              <a:rPr lang="en-US" sz="2000" dirty="0"/>
              <a:t>Arm</a:t>
            </a:r>
          </a:p>
        </p:txBody>
      </p:sp>
      <p:sp>
        <p:nvSpPr>
          <p:cNvPr id="14" name="TextBox 13">
            <a:extLst>
              <a:ext uri="{FF2B5EF4-FFF2-40B4-BE49-F238E27FC236}">
                <a16:creationId xmlns:a16="http://schemas.microsoft.com/office/drawing/2014/main" id="{62C28EDA-00FF-9B43-BBBB-BFF214DC2BF4}"/>
              </a:ext>
            </a:extLst>
          </p:cNvPr>
          <p:cNvSpPr txBox="1"/>
          <p:nvPr/>
        </p:nvSpPr>
        <p:spPr>
          <a:xfrm>
            <a:off x="3082286" y="2582629"/>
            <a:ext cx="1787990" cy="707886"/>
          </a:xfrm>
          <a:prstGeom prst="rect">
            <a:avLst/>
          </a:prstGeom>
          <a:noFill/>
        </p:spPr>
        <p:txBody>
          <a:bodyPr wrap="none" rtlCol="0">
            <a:spAutoFit/>
          </a:bodyPr>
          <a:lstStyle/>
          <a:p>
            <a:r>
              <a:rPr lang="en-US" sz="2000" dirty="0"/>
              <a:t>Dr. </a:t>
            </a:r>
            <a:r>
              <a:rPr lang="en-US" sz="2000" b="1" dirty="0"/>
              <a:t>Xiaoqing Xu</a:t>
            </a:r>
          </a:p>
          <a:p>
            <a:pPr algn="ctr"/>
            <a:r>
              <a:rPr lang="en-US" sz="2000" dirty="0"/>
              <a:t>Arm</a:t>
            </a:r>
          </a:p>
        </p:txBody>
      </p:sp>
      <p:sp>
        <p:nvSpPr>
          <p:cNvPr id="16" name="TextBox 15">
            <a:extLst>
              <a:ext uri="{FF2B5EF4-FFF2-40B4-BE49-F238E27FC236}">
                <a16:creationId xmlns:a16="http://schemas.microsoft.com/office/drawing/2014/main" id="{F03F9B24-C50B-7A4A-BF2B-62FD4ED21718}"/>
              </a:ext>
            </a:extLst>
          </p:cNvPr>
          <p:cNvSpPr txBox="1"/>
          <p:nvPr/>
        </p:nvSpPr>
        <p:spPr>
          <a:xfrm>
            <a:off x="9608781" y="2582629"/>
            <a:ext cx="1617622" cy="707886"/>
          </a:xfrm>
          <a:prstGeom prst="rect">
            <a:avLst/>
          </a:prstGeom>
          <a:noFill/>
        </p:spPr>
        <p:txBody>
          <a:bodyPr wrap="none" rtlCol="0">
            <a:spAutoFit/>
          </a:bodyPr>
          <a:lstStyle/>
          <a:p>
            <a:r>
              <a:rPr lang="en-US" sz="2000" dirty="0"/>
              <a:t>Dr. </a:t>
            </a:r>
            <a:r>
              <a:rPr lang="en-US" altLang="zh-CN" sz="2000" b="1" dirty="0"/>
              <a:t>Aiqun</a:t>
            </a:r>
            <a:r>
              <a:rPr lang="zh-CN" altLang="en-US" sz="2000" b="1" dirty="0"/>
              <a:t> </a:t>
            </a:r>
            <a:r>
              <a:rPr lang="en-US" altLang="zh-CN" sz="2000" b="1" dirty="0"/>
              <a:t>Cao</a:t>
            </a:r>
            <a:endParaRPr lang="en-US" sz="2000" b="1" dirty="0"/>
          </a:p>
          <a:p>
            <a:pPr algn="ctr"/>
            <a:r>
              <a:rPr lang="en-US" sz="2000" dirty="0"/>
              <a:t>Synopsys</a:t>
            </a:r>
          </a:p>
        </p:txBody>
      </p:sp>
      <p:sp>
        <p:nvSpPr>
          <p:cNvPr id="17" name="TextBox 16">
            <a:extLst>
              <a:ext uri="{FF2B5EF4-FFF2-40B4-BE49-F238E27FC236}">
                <a16:creationId xmlns:a16="http://schemas.microsoft.com/office/drawing/2014/main" id="{E6E9FBE2-3FE9-8747-864D-519954408B4A}"/>
              </a:ext>
            </a:extLst>
          </p:cNvPr>
          <p:cNvSpPr txBox="1"/>
          <p:nvPr/>
        </p:nvSpPr>
        <p:spPr>
          <a:xfrm>
            <a:off x="7189697" y="2582629"/>
            <a:ext cx="2144433" cy="707886"/>
          </a:xfrm>
          <a:prstGeom prst="rect">
            <a:avLst/>
          </a:prstGeom>
          <a:noFill/>
        </p:spPr>
        <p:txBody>
          <a:bodyPr wrap="none" rtlCol="0">
            <a:spAutoFit/>
          </a:bodyPr>
          <a:lstStyle/>
          <a:p>
            <a:r>
              <a:rPr lang="en-US" sz="2000" dirty="0"/>
              <a:t>Dr. </a:t>
            </a:r>
            <a:r>
              <a:rPr lang="en-US" altLang="zh-CN" sz="2000" b="1" dirty="0"/>
              <a:t>Chand</a:t>
            </a:r>
            <a:r>
              <a:rPr lang="zh-CN" altLang="en-US" sz="2000" b="1" dirty="0"/>
              <a:t> </a:t>
            </a:r>
            <a:r>
              <a:rPr lang="en-US" altLang="zh-CN" sz="2000" b="1" dirty="0"/>
              <a:t>Kashyap</a:t>
            </a:r>
            <a:endParaRPr lang="en-US" sz="2000" b="1" dirty="0"/>
          </a:p>
          <a:p>
            <a:pPr algn="ctr"/>
            <a:r>
              <a:rPr lang="en-US" altLang="zh-CN" sz="2000" dirty="0"/>
              <a:t>Cadence</a:t>
            </a:r>
            <a:endParaRPr lang="en-US" sz="2000" dirty="0"/>
          </a:p>
        </p:txBody>
      </p:sp>
      <p:sp>
        <p:nvSpPr>
          <p:cNvPr id="19" name="TextBox 18">
            <a:extLst>
              <a:ext uri="{FF2B5EF4-FFF2-40B4-BE49-F238E27FC236}">
                <a16:creationId xmlns:a16="http://schemas.microsoft.com/office/drawing/2014/main" id="{856D13D1-5CBB-984F-AFB2-6E826DA2ECDF}"/>
              </a:ext>
            </a:extLst>
          </p:cNvPr>
          <p:cNvSpPr txBox="1"/>
          <p:nvPr/>
        </p:nvSpPr>
        <p:spPr>
          <a:xfrm>
            <a:off x="5294324" y="2582629"/>
            <a:ext cx="1676934" cy="707886"/>
          </a:xfrm>
          <a:prstGeom prst="rect">
            <a:avLst/>
          </a:prstGeom>
          <a:noFill/>
        </p:spPr>
        <p:txBody>
          <a:bodyPr wrap="none" rtlCol="0">
            <a:spAutoFit/>
          </a:bodyPr>
          <a:lstStyle/>
          <a:p>
            <a:r>
              <a:rPr lang="en-US" sz="2000" dirty="0"/>
              <a:t>Dr. </a:t>
            </a:r>
            <a:r>
              <a:rPr lang="en-US" altLang="zh-CN" sz="2000" b="1" dirty="0"/>
              <a:t>Brian</a:t>
            </a:r>
            <a:r>
              <a:rPr lang="zh-CN" altLang="en-US" sz="2000" b="1" dirty="0"/>
              <a:t> </a:t>
            </a:r>
            <a:r>
              <a:rPr lang="en-US" altLang="zh-CN" sz="2000" b="1" dirty="0"/>
              <a:t>Cline</a:t>
            </a:r>
            <a:endParaRPr lang="en-US" sz="2000" b="1" dirty="0"/>
          </a:p>
          <a:p>
            <a:pPr algn="ctr"/>
            <a:r>
              <a:rPr lang="en-US" sz="2000" dirty="0"/>
              <a:t>Arm</a:t>
            </a:r>
          </a:p>
        </p:txBody>
      </p:sp>
    </p:spTree>
    <p:extLst>
      <p:ext uri="{BB962C8B-B14F-4D97-AF65-F5344CB8AC3E}">
        <p14:creationId xmlns:p14="http://schemas.microsoft.com/office/powerpoint/2010/main" val="247630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0F89E3E-F44C-F54D-A0F7-A902AEDBF2F7}"/>
              </a:ext>
            </a:extLst>
          </p:cNvPr>
          <p:cNvSpPr>
            <a:spLocks noGrp="1"/>
          </p:cNvSpPr>
          <p:nvPr>
            <p:ph type="title"/>
          </p:nvPr>
        </p:nvSpPr>
        <p:spPr/>
        <p:txBody>
          <a:bodyPr>
            <a:normAutofit fontScale="90000"/>
          </a:bodyPr>
          <a:lstStyle/>
          <a:p>
            <a:r>
              <a:rPr lang="en-US" altLang="zh-CN"/>
              <a:t>Chip</a:t>
            </a:r>
            <a:r>
              <a:rPr lang="zh-CN" altLang="en-US"/>
              <a:t> </a:t>
            </a:r>
            <a:r>
              <a:rPr lang="en-US" altLang="zh-CN"/>
              <a:t>Design</a:t>
            </a:r>
            <a:r>
              <a:rPr lang="zh-CN" altLang="en-US"/>
              <a:t> </a:t>
            </a:r>
            <a:r>
              <a:rPr lang="en-US" altLang="zh-CN"/>
              <a:t>Challenges</a:t>
            </a:r>
            <a:endParaRPr lang="en-CN"/>
          </a:p>
        </p:txBody>
      </p:sp>
      <p:sp>
        <p:nvSpPr>
          <p:cNvPr id="15" name="Content Placeholder 14">
            <a:extLst>
              <a:ext uri="{FF2B5EF4-FFF2-40B4-BE49-F238E27FC236}">
                <a16:creationId xmlns:a16="http://schemas.microsoft.com/office/drawing/2014/main" id="{A8CB32BB-526C-7842-9502-CED0E450C8C5}"/>
              </a:ext>
            </a:extLst>
          </p:cNvPr>
          <p:cNvSpPr>
            <a:spLocks noGrp="1"/>
          </p:cNvSpPr>
          <p:nvPr>
            <p:ph sz="quarter" idx="11"/>
          </p:nvPr>
        </p:nvSpPr>
        <p:spPr/>
        <p:txBody>
          <a:bodyPr/>
          <a:lstStyle/>
          <a:p>
            <a:r>
              <a:rPr lang="en-CN"/>
              <a:t>Not only costly, also long turn-around time</a:t>
            </a:r>
          </a:p>
          <a:p>
            <a:endParaRPr lang="en-CN"/>
          </a:p>
        </p:txBody>
      </p:sp>
      <p:sp>
        <p:nvSpPr>
          <p:cNvPr id="4" name="Slide Number Placeholder 3">
            <a:extLst>
              <a:ext uri="{FF2B5EF4-FFF2-40B4-BE49-F238E27FC236}">
                <a16:creationId xmlns:a16="http://schemas.microsoft.com/office/drawing/2014/main" id="{DE7727D6-633B-2D46-84BC-377C17E7A77A}"/>
              </a:ext>
            </a:extLst>
          </p:cNvPr>
          <p:cNvSpPr>
            <a:spLocks noGrp="1"/>
          </p:cNvSpPr>
          <p:nvPr>
            <p:ph type="sldNum" sz="quarter" idx="10"/>
          </p:nvPr>
        </p:nvSpPr>
        <p:spPr/>
        <p:txBody>
          <a:bodyPr/>
          <a:lstStyle/>
          <a:p>
            <a:fld id="{A559C790-290C-A040-B331-07958D38869F}" type="slidenum">
              <a:rPr lang="en-CN" smtClean="0"/>
              <a:t>6</a:t>
            </a:fld>
            <a:endParaRPr lang="en-CN"/>
          </a:p>
        </p:txBody>
      </p:sp>
      <p:sp>
        <p:nvSpPr>
          <p:cNvPr id="5" name="TextBox 4">
            <a:extLst>
              <a:ext uri="{FF2B5EF4-FFF2-40B4-BE49-F238E27FC236}">
                <a16:creationId xmlns:a16="http://schemas.microsoft.com/office/drawing/2014/main" id="{B3E520D5-F112-4845-965F-D9318011762B}"/>
              </a:ext>
            </a:extLst>
          </p:cNvPr>
          <p:cNvSpPr txBox="1"/>
          <p:nvPr/>
        </p:nvSpPr>
        <p:spPr>
          <a:xfrm>
            <a:off x="5404170" y="2954546"/>
            <a:ext cx="5913400" cy="1107996"/>
          </a:xfrm>
          <a:prstGeom prst="rect">
            <a:avLst/>
          </a:prstGeom>
          <a:noFill/>
        </p:spPr>
        <p:txBody>
          <a:bodyPr wrap="square" rtlCol="0">
            <a:spAutoFit/>
          </a:bodyPr>
          <a:lstStyle/>
          <a:p>
            <a:r>
              <a:rPr lang="en-US" sz="2200"/>
              <a:t>It took </a:t>
            </a:r>
            <a:r>
              <a:rPr lang="en-US" sz="2200" b="1">
                <a:solidFill>
                  <a:srgbClr val="D92D32"/>
                </a:solidFill>
              </a:rPr>
              <a:t>several thousand</a:t>
            </a:r>
            <a:r>
              <a:rPr lang="en-US" sz="2200" b="1"/>
              <a:t> </a:t>
            </a:r>
            <a:r>
              <a:rPr lang="en-US" sz="2200"/>
              <a:t>engineers </a:t>
            </a:r>
            <a:r>
              <a:rPr lang="en-US" sz="2200" b="1">
                <a:solidFill>
                  <a:srgbClr val="D92D32"/>
                </a:solidFill>
              </a:rPr>
              <a:t>several</a:t>
            </a:r>
            <a:r>
              <a:rPr lang="en-US" sz="2200"/>
              <a:t> years to create, at an approximate development cost of </a:t>
            </a:r>
            <a:r>
              <a:rPr lang="en-US" sz="2200" b="1">
                <a:solidFill>
                  <a:srgbClr val="D92D32"/>
                </a:solidFill>
              </a:rPr>
              <a:t>$3 billion</a:t>
            </a:r>
            <a:r>
              <a:rPr lang="en-US" sz="2200"/>
              <a:t>. </a:t>
            </a:r>
            <a:r>
              <a:rPr lang="zh-CN" altLang="en-US" sz="2200"/>
              <a:t> </a:t>
            </a:r>
            <a:r>
              <a:rPr lang="en-US" sz="2200"/>
              <a:t>–</a:t>
            </a:r>
            <a:r>
              <a:rPr lang="zh-CN" altLang="en-US" sz="2200"/>
              <a:t> </a:t>
            </a:r>
            <a:r>
              <a:rPr lang="en-US" sz="2200"/>
              <a:t>Jensen Huang</a:t>
            </a:r>
            <a:r>
              <a:rPr lang="en-US" altLang="zh-CN" sz="2200"/>
              <a:t>,</a:t>
            </a:r>
            <a:r>
              <a:rPr lang="zh-CN" altLang="en-US" sz="2200"/>
              <a:t> </a:t>
            </a:r>
            <a:r>
              <a:rPr lang="en-US" altLang="zh-CN" sz="2200"/>
              <a:t>CEO</a:t>
            </a:r>
            <a:r>
              <a:rPr lang="zh-CN" altLang="en-US" sz="2200"/>
              <a:t> </a:t>
            </a:r>
            <a:r>
              <a:rPr lang="en-US" altLang="zh-CN" sz="2200"/>
              <a:t>of</a:t>
            </a:r>
            <a:r>
              <a:rPr lang="zh-CN" altLang="en-US" sz="2200"/>
              <a:t> </a:t>
            </a:r>
            <a:r>
              <a:rPr lang="en-US" altLang="zh-CN" sz="2200"/>
              <a:t>Nvidia</a:t>
            </a:r>
            <a:endParaRPr lang="en-CN" sz="2200"/>
          </a:p>
        </p:txBody>
      </p:sp>
      <p:pic>
        <p:nvPicPr>
          <p:cNvPr id="6" name="Picture 5">
            <a:extLst>
              <a:ext uri="{FF2B5EF4-FFF2-40B4-BE49-F238E27FC236}">
                <a16:creationId xmlns:a16="http://schemas.microsoft.com/office/drawing/2014/main" id="{F0F0189E-BEA2-174C-A454-B43D95F5BE18}"/>
              </a:ext>
            </a:extLst>
          </p:cNvPr>
          <p:cNvPicPr>
            <a:picLocks noChangeAspect="1"/>
          </p:cNvPicPr>
          <p:nvPr/>
        </p:nvPicPr>
        <p:blipFill rotWithShape="1">
          <a:blip r:embed="rId3"/>
          <a:srcRect l="13569" t="8835" r="13388" b="4537"/>
          <a:stretch/>
        </p:blipFill>
        <p:spPr>
          <a:xfrm>
            <a:off x="409131" y="2066436"/>
            <a:ext cx="3633485" cy="2872887"/>
          </a:xfrm>
          <a:prstGeom prst="rect">
            <a:avLst/>
          </a:prstGeom>
        </p:spPr>
      </p:pic>
      <p:sp>
        <p:nvSpPr>
          <p:cNvPr id="7" name="TextBox 6">
            <a:extLst>
              <a:ext uri="{FF2B5EF4-FFF2-40B4-BE49-F238E27FC236}">
                <a16:creationId xmlns:a16="http://schemas.microsoft.com/office/drawing/2014/main" id="{C0B3F04F-6BA0-C54C-845C-9DED7536164A}"/>
              </a:ext>
            </a:extLst>
          </p:cNvPr>
          <p:cNvSpPr txBox="1"/>
          <p:nvPr/>
        </p:nvSpPr>
        <p:spPr>
          <a:xfrm>
            <a:off x="2781997" y="4041920"/>
            <a:ext cx="2375958" cy="769441"/>
          </a:xfrm>
          <a:prstGeom prst="rect">
            <a:avLst/>
          </a:prstGeom>
          <a:noFill/>
        </p:spPr>
        <p:txBody>
          <a:bodyPr wrap="square" rtlCol="0">
            <a:spAutoFit/>
          </a:bodyPr>
          <a:lstStyle/>
          <a:p>
            <a:r>
              <a:rPr lang="en-US" sz="2200" b="1"/>
              <a:t>Nvidia Tesla V100 Graphics Card</a:t>
            </a:r>
            <a:endParaRPr lang="en-CN" sz="2200" b="1"/>
          </a:p>
        </p:txBody>
      </p:sp>
      <p:sp>
        <p:nvSpPr>
          <p:cNvPr id="8" name="TextBox 7">
            <a:extLst>
              <a:ext uri="{FF2B5EF4-FFF2-40B4-BE49-F238E27FC236}">
                <a16:creationId xmlns:a16="http://schemas.microsoft.com/office/drawing/2014/main" id="{5518572B-A1D4-B34B-BABE-2592F8970208}"/>
              </a:ext>
            </a:extLst>
          </p:cNvPr>
          <p:cNvSpPr txBox="1"/>
          <p:nvPr/>
        </p:nvSpPr>
        <p:spPr>
          <a:xfrm>
            <a:off x="5404170" y="4308138"/>
            <a:ext cx="5694316" cy="430887"/>
          </a:xfrm>
          <a:prstGeom prst="rect">
            <a:avLst/>
          </a:prstGeom>
          <a:noFill/>
        </p:spPr>
        <p:txBody>
          <a:bodyPr wrap="none" rtlCol="0">
            <a:spAutoFit/>
          </a:bodyPr>
          <a:lstStyle/>
          <a:p>
            <a:r>
              <a:rPr lang="en-US" altLang="zh-CN" sz="2200" b="1"/>
              <a:t>Nvidia</a:t>
            </a:r>
            <a:r>
              <a:rPr lang="zh-CN" altLang="en-US" sz="2200" b="1"/>
              <a:t> </a:t>
            </a:r>
            <a:r>
              <a:rPr lang="en-US" sz="2200" b="1"/>
              <a:t>GPU Technology Conference</a:t>
            </a:r>
            <a:r>
              <a:rPr lang="zh-CN" altLang="en-US" sz="2200" b="1"/>
              <a:t> </a:t>
            </a:r>
            <a:r>
              <a:rPr lang="en-US" altLang="zh-CN" sz="2200" b="1"/>
              <a:t>(GTC),</a:t>
            </a:r>
            <a:r>
              <a:rPr lang="zh-CN" altLang="en-US" sz="2200" b="1"/>
              <a:t> </a:t>
            </a:r>
            <a:r>
              <a:rPr lang="en-US" altLang="zh-CN" sz="2200" b="1"/>
              <a:t>2017</a:t>
            </a:r>
            <a:endParaRPr lang="en-CN" sz="2200" b="1"/>
          </a:p>
        </p:txBody>
      </p:sp>
    </p:spTree>
    <p:extLst>
      <p:ext uri="{BB962C8B-B14F-4D97-AF65-F5344CB8AC3E}">
        <p14:creationId xmlns:p14="http://schemas.microsoft.com/office/powerpoint/2010/main" val="923921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696A-F0B6-C142-8E03-26C0C9BA11AC}"/>
              </a:ext>
            </a:extLst>
          </p:cNvPr>
          <p:cNvSpPr>
            <a:spLocks noGrp="1"/>
          </p:cNvSpPr>
          <p:nvPr>
            <p:ph type="title"/>
          </p:nvPr>
        </p:nvSpPr>
        <p:spPr/>
        <p:txBody>
          <a:bodyPr/>
          <a:lstStyle/>
          <a:p>
            <a:r>
              <a:rPr lang="en-CN"/>
              <a:t>Courses I am Qualified to Teach</a:t>
            </a:r>
          </a:p>
        </p:txBody>
      </p:sp>
      <p:sp>
        <p:nvSpPr>
          <p:cNvPr id="3" name="Content Placeholder 2">
            <a:extLst>
              <a:ext uri="{FF2B5EF4-FFF2-40B4-BE49-F238E27FC236}">
                <a16:creationId xmlns:a16="http://schemas.microsoft.com/office/drawing/2014/main" id="{F4B45CFF-E694-1F47-8683-808460D49AE7}"/>
              </a:ext>
            </a:extLst>
          </p:cNvPr>
          <p:cNvSpPr>
            <a:spLocks noGrp="1"/>
          </p:cNvSpPr>
          <p:nvPr>
            <p:ph idx="1"/>
          </p:nvPr>
        </p:nvSpPr>
        <p:spPr/>
        <p:txBody>
          <a:bodyPr/>
          <a:lstStyle/>
          <a:p>
            <a:r>
              <a:rPr lang="en-US" altLang="zh-CN" dirty="0"/>
              <a:t>Circuit and</a:t>
            </a:r>
            <a:r>
              <a:rPr lang="zh-CN" altLang="en-US" dirty="0"/>
              <a:t> </a:t>
            </a:r>
            <a:r>
              <a:rPr lang="en-CN" dirty="0"/>
              <a:t>Computer </a:t>
            </a:r>
            <a:r>
              <a:rPr lang="en-US" altLang="zh-CN" dirty="0"/>
              <a:t>Engineering</a:t>
            </a:r>
            <a:r>
              <a:rPr lang="zh-CN" altLang="en-US" dirty="0"/>
              <a:t> </a:t>
            </a:r>
            <a:r>
              <a:rPr lang="en-CN" dirty="0"/>
              <a:t>Courses</a:t>
            </a:r>
          </a:p>
          <a:p>
            <a:pPr lvl="1"/>
            <a:r>
              <a:rPr lang="en-US" altLang="zh-CN" sz="2200" dirty="0"/>
              <a:t>D</a:t>
            </a:r>
            <a:r>
              <a:rPr lang="en-CN" sz="2200" dirty="0"/>
              <a:t>igital </a:t>
            </a:r>
            <a:r>
              <a:rPr lang="en-US" altLang="zh-CN" sz="2200" dirty="0"/>
              <a:t>VLSI</a:t>
            </a:r>
            <a:r>
              <a:rPr lang="zh-CN" altLang="en-US" sz="2200" dirty="0"/>
              <a:t> </a:t>
            </a:r>
            <a:r>
              <a:rPr lang="en-CN" sz="2200" dirty="0"/>
              <a:t>design</a:t>
            </a:r>
            <a:r>
              <a:rPr lang="en-US" altLang="zh-CN" sz="2200" dirty="0"/>
              <a:t>,</a:t>
            </a:r>
            <a:r>
              <a:rPr lang="zh-CN" altLang="en-US" sz="2200" dirty="0"/>
              <a:t> </a:t>
            </a:r>
            <a:r>
              <a:rPr lang="en-US" altLang="zh-CN" sz="2200" dirty="0"/>
              <a:t>digital</a:t>
            </a:r>
            <a:r>
              <a:rPr lang="zh-CN" altLang="en-US" sz="2200" dirty="0"/>
              <a:t> </a:t>
            </a:r>
            <a:r>
              <a:rPr lang="en-US" altLang="zh-CN" sz="2200" dirty="0"/>
              <a:t>integrated</a:t>
            </a:r>
            <a:r>
              <a:rPr lang="zh-CN" altLang="en-US" sz="2200" dirty="0"/>
              <a:t> </a:t>
            </a:r>
            <a:r>
              <a:rPr lang="en-US" altLang="zh-CN" sz="2200" dirty="0"/>
              <a:t>circuits</a:t>
            </a:r>
            <a:r>
              <a:rPr lang="zh-CN" altLang="en-US" sz="2200" dirty="0"/>
              <a:t> </a:t>
            </a:r>
            <a:r>
              <a:rPr lang="en-US" altLang="zh-CN" sz="2200" dirty="0"/>
              <a:t>(</a:t>
            </a:r>
            <a:r>
              <a:rPr lang="en-US" altLang="zh-CN" sz="2200" b="1" dirty="0"/>
              <a:t>CAD</a:t>
            </a:r>
            <a:r>
              <a:rPr lang="zh-CN" altLang="en-US" sz="2200" b="1" dirty="0"/>
              <a:t> </a:t>
            </a:r>
            <a:r>
              <a:rPr lang="en-US" altLang="zh-CN" sz="2200" b="1" dirty="0"/>
              <a:t>admin</a:t>
            </a:r>
            <a:r>
              <a:rPr lang="zh-CN" altLang="en-US" sz="2200" b="1" dirty="0"/>
              <a:t> </a:t>
            </a:r>
            <a:r>
              <a:rPr lang="en-US" altLang="zh-CN" sz="2200" b="1" dirty="0"/>
              <a:t>at</a:t>
            </a:r>
            <a:r>
              <a:rPr lang="zh-CN" altLang="en-US" sz="2200" b="1" dirty="0"/>
              <a:t> </a:t>
            </a:r>
            <a:r>
              <a:rPr lang="en-US" altLang="zh-CN" sz="2200" b="1" dirty="0"/>
              <a:t>Duke</a:t>
            </a:r>
            <a:r>
              <a:rPr lang="en-US" altLang="zh-CN" sz="2200" dirty="0"/>
              <a:t>)</a:t>
            </a:r>
          </a:p>
          <a:p>
            <a:pPr lvl="1"/>
            <a:r>
              <a:rPr lang="en-US" altLang="zh-CN" sz="2200" dirty="0"/>
              <a:t>Chip</a:t>
            </a:r>
            <a:r>
              <a:rPr lang="zh-CN" altLang="en-US" sz="2200" dirty="0"/>
              <a:t> </a:t>
            </a:r>
            <a:r>
              <a:rPr lang="en-US" altLang="zh-CN" sz="2200" dirty="0"/>
              <a:t>design</a:t>
            </a:r>
            <a:r>
              <a:rPr lang="zh-CN" altLang="en-US" sz="2200" dirty="0"/>
              <a:t> </a:t>
            </a:r>
            <a:r>
              <a:rPr lang="en-US" altLang="zh-CN" sz="2200" dirty="0"/>
              <a:t>methodologies</a:t>
            </a:r>
            <a:endParaRPr lang="en-CN" sz="2200" dirty="0"/>
          </a:p>
          <a:p>
            <a:pPr lvl="1"/>
            <a:r>
              <a:rPr lang="en-CN" sz="2200" dirty="0"/>
              <a:t>Digital logic &amp; systems (</a:t>
            </a:r>
            <a:r>
              <a:rPr lang="en-CN" sz="2200" b="1" dirty="0"/>
              <a:t>TA of undergraduate course at Duke</a:t>
            </a:r>
            <a:r>
              <a:rPr lang="en-CN" sz="2200" dirty="0"/>
              <a:t>)</a:t>
            </a:r>
          </a:p>
          <a:p>
            <a:pPr lvl="1"/>
            <a:r>
              <a:rPr lang="en-CN" sz="2200" dirty="0"/>
              <a:t>Computer organization</a:t>
            </a:r>
            <a:r>
              <a:rPr lang="zh-CN" altLang="en-US" sz="2200" dirty="0"/>
              <a:t> </a:t>
            </a:r>
            <a:r>
              <a:rPr lang="en-US" altLang="zh-CN" sz="2200" dirty="0"/>
              <a:t>and architecture</a:t>
            </a:r>
            <a:endParaRPr lang="en-CN" sz="2200" dirty="0"/>
          </a:p>
          <a:p>
            <a:r>
              <a:rPr lang="en-US" altLang="zh-CN" dirty="0"/>
              <a:t>Machine</a:t>
            </a:r>
            <a:r>
              <a:rPr lang="zh-CN" altLang="en-US" dirty="0"/>
              <a:t> </a:t>
            </a:r>
            <a:r>
              <a:rPr lang="en-US" altLang="zh-CN" dirty="0"/>
              <a:t>Learning</a:t>
            </a:r>
            <a:r>
              <a:rPr lang="en-CN" dirty="0"/>
              <a:t> Courses</a:t>
            </a:r>
          </a:p>
          <a:p>
            <a:pPr lvl="1"/>
            <a:r>
              <a:rPr lang="en-CN" sz="2200" dirty="0"/>
              <a:t>Linear algebra for engineering (</a:t>
            </a:r>
            <a:r>
              <a:rPr lang="en-CN" sz="2200" b="1" dirty="0"/>
              <a:t>TA of graduate course at Duke</a:t>
            </a:r>
            <a:r>
              <a:rPr lang="en-CN" sz="2200" dirty="0"/>
              <a:t>)</a:t>
            </a:r>
          </a:p>
          <a:p>
            <a:pPr lvl="1"/>
            <a:r>
              <a:rPr lang="en-CN" sz="2200" dirty="0"/>
              <a:t>Data mining,</a:t>
            </a:r>
            <a:r>
              <a:rPr lang="zh-CN" altLang="en-US" sz="2200" dirty="0"/>
              <a:t> </a:t>
            </a:r>
            <a:r>
              <a:rPr lang="en-US" altLang="zh-CN" sz="2200" dirty="0"/>
              <a:t>artificial</a:t>
            </a:r>
            <a:r>
              <a:rPr lang="zh-CN" altLang="en-US" sz="2200" dirty="0"/>
              <a:t> </a:t>
            </a:r>
            <a:r>
              <a:rPr lang="en-US" altLang="zh-CN" sz="2200" dirty="0"/>
              <a:t>intelligence,</a:t>
            </a:r>
            <a:r>
              <a:rPr lang="en-CN" sz="2200" dirty="0"/>
              <a:t> machine lear</a:t>
            </a:r>
            <a:r>
              <a:rPr lang="en-US" altLang="zh-CN" sz="2200" dirty="0"/>
              <a:t>n</a:t>
            </a:r>
            <a:r>
              <a:rPr lang="en-CN" sz="2200" dirty="0"/>
              <a:t>ing</a:t>
            </a:r>
          </a:p>
          <a:p>
            <a:pPr lvl="1"/>
            <a:r>
              <a:rPr lang="en-US" altLang="zh-CN" sz="2200" dirty="0"/>
              <a:t>Computer</a:t>
            </a:r>
            <a:r>
              <a:rPr lang="zh-CN" altLang="en-US" sz="2200" dirty="0"/>
              <a:t> </a:t>
            </a:r>
            <a:r>
              <a:rPr lang="en-US" altLang="zh-CN" sz="2200" dirty="0"/>
              <a:t>vision,</a:t>
            </a:r>
            <a:r>
              <a:rPr lang="zh-CN" altLang="en-US" sz="2200" dirty="0"/>
              <a:t> </a:t>
            </a:r>
            <a:r>
              <a:rPr lang="en-US" altLang="zh-CN" sz="2200" dirty="0"/>
              <a:t>deep</a:t>
            </a:r>
            <a:r>
              <a:rPr lang="zh-CN" altLang="en-US" sz="2200" dirty="0"/>
              <a:t> </a:t>
            </a:r>
            <a:r>
              <a:rPr lang="en-US" altLang="zh-CN" sz="2200" dirty="0"/>
              <a:t>learning</a:t>
            </a:r>
            <a:endParaRPr lang="en-CN" sz="2200" dirty="0"/>
          </a:p>
        </p:txBody>
      </p:sp>
      <p:sp>
        <p:nvSpPr>
          <p:cNvPr id="4" name="Slide Number Placeholder 3">
            <a:extLst>
              <a:ext uri="{FF2B5EF4-FFF2-40B4-BE49-F238E27FC236}">
                <a16:creationId xmlns:a16="http://schemas.microsoft.com/office/drawing/2014/main" id="{1EDEDD8F-ED18-8541-8CB4-005883221221}"/>
              </a:ext>
            </a:extLst>
          </p:cNvPr>
          <p:cNvSpPr>
            <a:spLocks noGrp="1"/>
          </p:cNvSpPr>
          <p:nvPr>
            <p:ph type="sldNum" sz="quarter" idx="10"/>
          </p:nvPr>
        </p:nvSpPr>
        <p:spPr/>
        <p:txBody>
          <a:bodyPr/>
          <a:lstStyle/>
          <a:p>
            <a:fld id="{A559C790-290C-A040-B331-07958D38869F}" type="slidenum">
              <a:rPr lang="en-CN" smtClean="0"/>
              <a:t>60</a:t>
            </a:fld>
            <a:endParaRPr lang="en-CN"/>
          </a:p>
        </p:txBody>
      </p:sp>
    </p:spTree>
    <p:extLst>
      <p:ext uri="{BB962C8B-B14F-4D97-AF65-F5344CB8AC3E}">
        <p14:creationId xmlns:p14="http://schemas.microsoft.com/office/powerpoint/2010/main" val="4242184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6AB67A-560E-4043-BB7B-62269A4BFDE5}"/>
              </a:ext>
            </a:extLst>
          </p:cNvPr>
          <p:cNvSpPr>
            <a:spLocks noGrp="1"/>
          </p:cNvSpPr>
          <p:nvPr>
            <p:ph type="ctrTitle"/>
          </p:nvPr>
        </p:nvSpPr>
        <p:spPr/>
        <p:txBody>
          <a:bodyPr/>
          <a:lstStyle/>
          <a:p>
            <a:r>
              <a:rPr lang="en-US" altLang="zh-CN" dirty="0">
                <a:latin typeface="Arial Rounded MT Bold" panose="020F0704030504030204" pitchFamily="34" charset="77"/>
              </a:rPr>
              <a:t>Thanks!</a:t>
            </a:r>
            <a:r>
              <a:rPr lang="zh-CN" altLang="en-US">
                <a:latin typeface="Arial Rounded MT Bold" panose="020F0704030504030204" pitchFamily="34" charset="77"/>
              </a:rPr>
              <a:t> </a:t>
            </a:r>
            <a:r>
              <a:rPr lang="en-US" altLang="zh-CN" dirty="0">
                <a:latin typeface="Arial Rounded MT Bold" panose="020F0704030504030204" pitchFamily="34" charset="77"/>
              </a:rPr>
              <a:t>Questions?</a:t>
            </a:r>
            <a:endParaRPr lang="en-CN">
              <a:latin typeface="Arial Rounded MT Bold" panose="020F0704030504030204" pitchFamily="34" charset="77"/>
            </a:endParaRPr>
          </a:p>
        </p:txBody>
      </p:sp>
      <p:sp>
        <p:nvSpPr>
          <p:cNvPr id="6" name="Subtitle 5">
            <a:extLst>
              <a:ext uri="{FF2B5EF4-FFF2-40B4-BE49-F238E27FC236}">
                <a16:creationId xmlns:a16="http://schemas.microsoft.com/office/drawing/2014/main" id="{A784A7BB-76A2-134D-B859-4B972B9B06FE}"/>
              </a:ext>
            </a:extLst>
          </p:cNvPr>
          <p:cNvSpPr>
            <a:spLocks noGrp="1"/>
          </p:cNvSpPr>
          <p:nvPr>
            <p:ph type="subTitle" idx="1"/>
          </p:nvPr>
        </p:nvSpPr>
        <p:spPr/>
        <p:txBody>
          <a:bodyPr/>
          <a:lstStyle/>
          <a:p>
            <a:endParaRPr lang="en-US" altLang="zh-CN" b="1" dirty="0"/>
          </a:p>
          <a:p>
            <a:r>
              <a:rPr lang="en-US" altLang="zh-CN" b="1" dirty="0"/>
              <a:t>If</a:t>
            </a:r>
            <a:r>
              <a:rPr lang="zh-CN" altLang="en-US" b="1"/>
              <a:t> </a:t>
            </a:r>
            <a:r>
              <a:rPr lang="en-US" altLang="zh-CN" b="1" dirty="0"/>
              <a:t>you</a:t>
            </a:r>
            <a:r>
              <a:rPr lang="zh-CN" altLang="en-US" b="1"/>
              <a:t> </a:t>
            </a:r>
            <a:r>
              <a:rPr lang="en-US" altLang="zh-CN" b="1" dirty="0"/>
              <a:t>have</a:t>
            </a:r>
            <a:r>
              <a:rPr lang="zh-CN" altLang="en-US" b="1"/>
              <a:t> </a:t>
            </a:r>
            <a:r>
              <a:rPr lang="en-US" altLang="zh-CN" b="1" dirty="0"/>
              <a:t>further</a:t>
            </a:r>
            <a:r>
              <a:rPr lang="zh-CN" altLang="en-US" b="1"/>
              <a:t> </a:t>
            </a:r>
            <a:r>
              <a:rPr lang="en-US" altLang="zh-CN" b="1" dirty="0"/>
              <a:t>questions,</a:t>
            </a:r>
            <a:r>
              <a:rPr lang="zh-CN" altLang="en-US" b="1"/>
              <a:t> </a:t>
            </a:r>
            <a:r>
              <a:rPr lang="en-US" altLang="zh-CN" b="1" dirty="0"/>
              <a:t>please</a:t>
            </a:r>
            <a:r>
              <a:rPr lang="zh-CN" altLang="en-US" b="1"/>
              <a:t> </a:t>
            </a:r>
            <a:r>
              <a:rPr lang="en-US" altLang="zh-CN" b="1" dirty="0"/>
              <a:t>contact</a:t>
            </a:r>
            <a:r>
              <a:rPr lang="zh-CN" altLang="en-US" b="1"/>
              <a:t> </a:t>
            </a:r>
            <a:r>
              <a:rPr lang="en-US" altLang="zh-CN" b="1" dirty="0"/>
              <a:t>me:</a:t>
            </a:r>
            <a:r>
              <a:rPr lang="zh-CN" altLang="en-US" b="1"/>
              <a:t> </a:t>
            </a:r>
            <a:endParaRPr lang="en-US" altLang="zh-CN" b="1" dirty="0"/>
          </a:p>
          <a:p>
            <a:r>
              <a:rPr lang="en-US" altLang="zh-CN" b="1" dirty="0"/>
              <a:t>zhiyao.xie@duke.edu</a:t>
            </a:r>
            <a:endParaRPr lang="en-CN" b="1"/>
          </a:p>
        </p:txBody>
      </p:sp>
      <p:sp>
        <p:nvSpPr>
          <p:cNvPr id="4" name="Slide Number Placeholder 3">
            <a:extLst>
              <a:ext uri="{FF2B5EF4-FFF2-40B4-BE49-F238E27FC236}">
                <a16:creationId xmlns:a16="http://schemas.microsoft.com/office/drawing/2014/main" id="{1290FFC9-E274-2C43-BDD7-6851B531D2DE}"/>
              </a:ext>
            </a:extLst>
          </p:cNvPr>
          <p:cNvSpPr>
            <a:spLocks noGrp="1"/>
          </p:cNvSpPr>
          <p:nvPr>
            <p:ph type="sldNum" sz="quarter" idx="4294967295"/>
          </p:nvPr>
        </p:nvSpPr>
        <p:spPr>
          <a:xfrm>
            <a:off x="0" y="6438900"/>
            <a:ext cx="2743200" cy="231775"/>
          </a:xfrm>
          <a:prstGeom prst="rect">
            <a:avLst/>
          </a:prstGeom>
        </p:spPr>
        <p:txBody>
          <a:bodyPr/>
          <a:lstStyle/>
          <a:p>
            <a:fld id="{A559C790-290C-A040-B331-07958D38869F}" type="slidenum">
              <a:rPr lang="en-CN" smtClean="0"/>
              <a:t>61</a:t>
            </a:fld>
            <a:endParaRPr lang="en-CN"/>
          </a:p>
        </p:txBody>
      </p:sp>
    </p:spTree>
    <p:extLst>
      <p:ext uri="{BB962C8B-B14F-4D97-AF65-F5344CB8AC3E}">
        <p14:creationId xmlns:p14="http://schemas.microsoft.com/office/powerpoint/2010/main" val="105891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719E-E91D-4542-A63F-83D760C89D9D}"/>
              </a:ext>
            </a:extLst>
          </p:cNvPr>
          <p:cNvSpPr>
            <a:spLocks noGrp="1"/>
          </p:cNvSpPr>
          <p:nvPr>
            <p:ph type="title"/>
          </p:nvPr>
        </p:nvSpPr>
        <p:spPr/>
        <p:txBody>
          <a:bodyPr/>
          <a:lstStyle/>
          <a:p>
            <a:r>
              <a:rPr lang="en-US" altLang="zh-CN"/>
              <a:t>Automatic Estimator Development</a:t>
            </a:r>
            <a:r>
              <a:rPr lang="zh-CN" altLang="en-US"/>
              <a:t> </a:t>
            </a:r>
            <a:r>
              <a:rPr lang="en-US" altLang="zh-CN"/>
              <a:t>– Search Space</a:t>
            </a:r>
            <a:endParaRPr lang="en-CN"/>
          </a:p>
        </p:txBody>
      </p:sp>
      <p:sp>
        <p:nvSpPr>
          <p:cNvPr id="4" name="Slide Number Placeholder 3">
            <a:extLst>
              <a:ext uri="{FF2B5EF4-FFF2-40B4-BE49-F238E27FC236}">
                <a16:creationId xmlns:a16="http://schemas.microsoft.com/office/drawing/2014/main" id="{DBAAF893-7C8A-134D-A5C4-FBED49482EE1}"/>
              </a:ext>
            </a:extLst>
          </p:cNvPr>
          <p:cNvSpPr>
            <a:spLocks noGrp="1"/>
          </p:cNvSpPr>
          <p:nvPr>
            <p:ph type="sldNum" sz="quarter" idx="10"/>
          </p:nvPr>
        </p:nvSpPr>
        <p:spPr/>
        <p:txBody>
          <a:bodyPr/>
          <a:lstStyle/>
          <a:p>
            <a:fld id="{A559C790-290C-A040-B331-07958D38869F}" type="slidenum">
              <a:rPr lang="en-CN" smtClean="0"/>
              <a:t>62</a:t>
            </a:fld>
            <a:endParaRPr lang="en-CN"/>
          </a:p>
        </p:txBody>
      </p:sp>
      <p:grpSp>
        <p:nvGrpSpPr>
          <p:cNvPr id="5" name="Group 4">
            <a:extLst>
              <a:ext uri="{FF2B5EF4-FFF2-40B4-BE49-F238E27FC236}">
                <a16:creationId xmlns:a16="http://schemas.microsoft.com/office/drawing/2014/main" id="{75BD0316-418D-8F4B-83BD-DC1B880129C1}"/>
              </a:ext>
            </a:extLst>
          </p:cNvPr>
          <p:cNvGrpSpPr/>
          <p:nvPr/>
        </p:nvGrpSpPr>
        <p:grpSpPr>
          <a:xfrm>
            <a:off x="283191" y="4526118"/>
            <a:ext cx="11410309" cy="1600351"/>
            <a:chOff x="283191" y="4684383"/>
            <a:chExt cx="11410309" cy="1600351"/>
          </a:xfrm>
        </p:grpSpPr>
        <p:pic>
          <p:nvPicPr>
            <p:cNvPr id="12" name="Picture 11">
              <a:extLst>
                <a:ext uri="{FF2B5EF4-FFF2-40B4-BE49-F238E27FC236}">
                  <a16:creationId xmlns:a16="http://schemas.microsoft.com/office/drawing/2014/main" id="{2AA7D0DD-6209-3B46-9516-7105D5A30904}"/>
                </a:ext>
              </a:extLst>
            </p:cNvPr>
            <p:cNvPicPr>
              <a:picLocks noChangeAspect="1"/>
            </p:cNvPicPr>
            <p:nvPr/>
          </p:nvPicPr>
          <p:blipFill>
            <a:blip r:embed="rId3"/>
            <a:stretch>
              <a:fillRect/>
            </a:stretch>
          </p:blipFill>
          <p:spPr>
            <a:xfrm>
              <a:off x="283191" y="4684383"/>
              <a:ext cx="9391961" cy="1600351"/>
            </a:xfrm>
            <a:prstGeom prst="rect">
              <a:avLst/>
            </a:prstGeom>
          </p:spPr>
        </p:pic>
        <p:pic>
          <p:nvPicPr>
            <p:cNvPr id="31" name="Picture 30" descr="Diagram&#10;&#10;Description automatically generated">
              <a:extLst>
                <a:ext uri="{FF2B5EF4-FFF2-40B4-BE49-F238E27FC236}">
                  <a16:creationId xmlns:a16="http://schemas.microsoft.com/office/drawing/2014/main" id="{94DA49A1-3B7D-444F-AF12-3FB24C9E7859}"/>
                </a:ext>
              </a:extLst>
            </p:cNvPr>
            <p:cNvPicPr>
              <a:picLocks noChangeAspect="1"/>
            </p:cNvPicPr>
            <p:nvPr/>
          </p:nvPicPr>
          <p:blipFill rotWithShape="1">
            <a:blip r:embed="rId4"/>
            <a:srcRect r="83124" b="75630"/>
            <a:stretch/>
          </p:blipFill>
          <p:spPr>
            <a:xfrm>
              <a:off x="9848738" y="5367138"/>
              <a:ext cx="1844762" cy="664640"/>
            </a:xfrm>
            <a:prstGeom prst="rect">
              <a:avLst/>
            </a:prstGeom>
          </p:spPr>
        </p:pic>
      </p:grpSp>
      <p:sp>
        <p:nvSpPr>
          <p:cNvPr id="34" name="文字方塊 26">
            <a:extLst>
              <a:ext uri="{FF2B5EF4-FFF2-40B4-BE49-F238E27FC236}">
                <a16:creationId xmlns:a16="http://schemas.microsoft.com/office/drawing/2014/main" id="{A4D1B1BC-5FB0-F34D-B727-72B2DE42E8C7}"/>
              </a:ext>
            </a:extLst>
          </p:cNvPr>
          <p:cNvSpPr txBox="1"/>
          <p:nvPr/>
        </p:nvSpPr>
        <p:spPr>
          <a:xfrm>
            <a:off x="5554986" y="6379088"/>
            <a:ext cx="2681583" cy="307777"/>
          </a:xfrm>
          <a:prstGeom prst="rect">
            <a:avLst/>
          </a:prstGeom>
          <a:noFill/>
        </p:spPr>
        <p:txBody>
          <a:bodyPr wrap="square" rtlCol="0">
            <a:spAutoFit/>
          </a:bodyPr>
          <a:lstStyle/>
          <a:p>
            <a:r>
              <a:rPr lang="en-US" altLang="zh-TW" sz="1400" b="1"/>
              <a:t> [Chang, et al., ICCAD’21] </a:t>
            </a:r>
            <a:endParaRPr kumimoji="1" lang="zh-TW" altLang="en-US" sz="1400" b="1"/>
          </a:p>
        </p:txBody>
      </p:sp>
      <p:pic>
        <p:nvPicPr>
          <p:cNvPr id="15" name="Picture 14" descr="Diagram&#10;&#10;Description automatically generated">
            <a:extLst>
              <a:ext uri="{FF2B5EF4-FFF2-40B4-BE49-F238E27FC236}">
                <a16:creationId xmlns:a16="http://schemas.microsoft.com/office/drawing/2014/main" id="{668A3A55-7DF1-A54A-B6FE-6BFD07704864}"/>
              </a:ext>
            </a:extLst>
          </p:cNvPr>
          <p:cNvPicPr>
            <a:picLocks noChangeAspect="1"/>
          </p:cNvPicPr>
          <p:nvPr/>
        </p:nvPicPr>
        <p:blipFill rotWithShape="1">
          <a:blip r:embed="rId5">
            <a:extLst>
              <a:ext uri="{28A0092B-C50C-407E-A947-70E740481C1C}">
                <a14:useLocalDpi xmlns:a14="http://schemas.microsoft.com/office/drawing/2010/main" val="0"/>
              </a:ext>
            </a:extLst>
          </a:blip>
          <a:srcRect l="7601" t="4954" r="71771" b="29704"/>
          <a:stretch/>
        </p:blipFill>
        <p:spPr>
          <a:xfrm>
            <a:off x="1506745" y="1697111"/>
            <a:ext cx="2133833" cy="1985687"/>
          </a:xfrm>
          <a:prstGeom prst="rect">
            <a:avLst/>
          </a:prstGeom>
        </p:spPr>
      </p:pic>
      <p:cxnSp>
        <p:nvCxnSpPr>
          <p:cNvPr id="36" name="Straight Arrow Connector 35">
            <a:extLst>
              <a:ext uri="{FF2B5EF4-FFF2-40B4-BE49-F238E27FC236}">
                <a16:creationId xmlns:a16="http://schemas.microsoft.com/office/drawing/2014/main" id="{12282AF3-3F4C-EB49-8EB7-816C979377A9}"/>
              </a:ext>
            </a:extLst>
          </p:cNvPr>
          <p:cNvCxnSpPr>
            <a:cxnSpLocks/>
          </p:cNvCxnSpPr>
          <p:nvPr/>
        </p:nvCxnSpPr>
        <p:spPr>
          <a:xfrm>
            <a:off x="2565891" y="3682798"/>
            <a:ext cx="207" cy="11486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84D977E-A7C7-9F48-822B-FC1A6AAF6075}"/>
              </a:ext>
            </a:extLst>
          </p:cNvPr>
          <p:cNvSpPr txBox="1"/>
          <p:nvPr/>
        </p:nvSpPr>
        <p:spPr>
          <a:xfrm>
            <a:off x="1585065" y="4219478"/>
            <a:ext cx="973343"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Sampling</a:t>
            </a:r>
            <a:endParaRPr lang="en-CN" sz="160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4312CED1-BD3C-664E-952C-EB1FE2C69A9E}"/>
              </a:ext>
            </a:extLst>
          </p:cNvPr>
          <p:cNvGrpSpPr/>
          <p:nvPr/>
        </p:nvGrpSpPr>
        <p:grpSpPr>
          <a:xfrm>
            <a:off x="5436236" y="1643217"/>
            <a:ext cx="2834928" cy="2188473"/>
            <a:chOff x="4505814" y="1593318"/>
            <a:chExt cx="2834928" cy="2188473"/>
          </a:xfrm>
        </p:grpSpPr>
        <p:grpSp>
          <p:nvGrpSpPr>
            <p:cNvPr id="29" name="群組 4">
              <a:extLst>
                <a:ext uri="{FF2B5EF4-FFF2-40B4-BE49-F238E27FC236}">
                  <a16:creationId xmlns:a16="http://schemas.microsoft.com/office/drawing/2014/main" id="{90C3AC9B-6842-294A-85A8-DD28019BD1B8}"/>
                </a:ext>
              </a:extLst>
            </p:cNvPr>
            <p:cNvGrpSpPr/>
            <p:nvPr/>
          </p:nvGrpSpPr>
          <p:grpSpPr>
            <a:xfrm>
              <a:off x="4505814" y="1593318"/>
              <a:ext cx="2834928" cy="2188473"/>
              <a:chOff x="8544272" y="1182149"/>
              <a:chExt cx="2834928" cy="2188473"/>
            </a:xfrm>
          </p:grpSpPr>
          <p:pic>
            <p:nvPicPr>
              <p:cNvPr id="35" name="圖片 9">
                <a:extLst>
                  <a:ext uri="{FF2B5EF4-FFF2-40B4-BE49-F238E27FC236}">
                    <a16:creationId xmlns:a16="http://schemas.microsoft.com/office/drawing/2014/main" id="{702724EE-3724-4243-9F84-00376C60C46C}"/>
                  </a:ext>
                </a:extLst>
              </p:cNvPr>
              <p:cNvPicPr>
                <a:picLocks noChangeAspect="1"/>
              </p:cNvPicPr>
              <p:nvPr/>
            </p:nvPicPr>
            <p:blipFill rotWithShape="1">
              <a:blip r:embed="rId6">
                <a:extLst>
                  <a:ext uri="{28A0092B-C50C-407E-A947-70E740481C1C}">
                    <a14:useLocalDpi xmlns:a14="http://schemas.microsoft.com/office/drawing/2010/main" val="0"/>
                  </a:ext>
                </a:extLst>
              </a:blip>
              <a:srcRect l="71963" t="18132" b="8272"/>
              <a:stretch/>
            </p:blipFill>
            <p:spPr>
              <a:xfrm>
                <a:off x="8574256" y="1182149"/>
                <a:ext cx="2804944" cy="2188473"/>
              </a:xfrm>
              <a:prstGeom prst="rect">
                <a:avLst/>
              </a:prstGeom>
            </p:spPr>
          </p:pic>
          <p:sp>
            <p:nvSpPr>
              <p:cNvPr id="38" name="矩形 3">
                <a:extLst>
                  <a:ext uri="{FF2B5EF4-FFF2-40B4-BE49-F238E27FC236}">
                    <a16:creationId xmlns:a16="http://schemas.microsoft.com/office/drawing/2014/main" id="{C9C0038E-9F20-F847-9647-5A8DB05CBC8E}"/>
                  </a:ext>
                </a:extLst>
              </p:cNvPr>
              <p:cNvSpPr/>
              <p:nvPr/>
            </p:nvSpPr>
            <p:spPr>
              <a:xfrm>
                <a:off x="8544272" y="1484784"/>
                <a:ext cx="21602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6" name="Rectangle 5">
              <a:extLst>
                <a:ext uri="{FF2B5EF4-FFF2-40B4-BE49-F238E27FC236}">
                  <a16:creationId xmlns:a16="http://schemas.microsoft.com/office/drawing/2014/main" id="{B2D18611-9191-3F44-9BB6-E836CF747CF4}"/>
                </a:ext>
              </a:extLst>
            </p:cNvPr>
            <p:cNvSpPr/>
            <p:nvPr/>
          </p:nvSpPr>
          <p:spPr>
            <a:xfrm>
              <a:off x="4950172" y="3165158"/>
              <a:ext cx="1991625" cy="616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cxnSp>
        <p:nvCxnSpPr>
          <p:cNvPr id="39" name="Straight Arrow Connector 38">
            <a:extLst>
              <a:ext uri="{FF2B5EF4-FFF2-40B4-BE49-F238E27FC236}">
                <a16:creationId xmlns:a16="http://schemas.microsoft.com/office/drawing/2014/main" id="{6254E17A-7D4F-0746-84DC-6805F74B1876}"/>
              </a:ext>
            </a:extLst>
          </p:cNvPr>
          <p:cNvCxnSpPr>
            <a:cxnSpLocks/>
            <a:stCxn id="15" idx="3"/>
          </p:cNvCxnSpPr>
          <p:nvPr/>
        </p:nvCxnSpPr>
        <p:spPr>
          <a:xfrm flipV="1">
            <a:off x="3640578" y="2689953"/>
            <a:ext cx="2154580" cy="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ED78470-8BF4-D747-96F7-DE90960326E4}"/>
              </a:ext>
            </a:extLst>
          </p:cNvPr>
          <p:cNvSpPr txBox="1"/>
          <p:nvPr/>
        </p:nvSpPr>
        <p:spPr>
          <a:xfrm>
            <a:off x="4111110" y="2305139"/>
            <a:ext cx="973343"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Sampling</a:t>
            </a:r>
            <a:endParaRPr lang="en-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47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35B37DE-A7B6-1F4E-BC77-D680258F5001}"/>
              </a:ext>
            </a:extLst>
          </p:cNvPr>
          <p:cNvGrpSpPr/>
          <p:nvPr/>
        </p:nvGrpSpPr>
        <p:grpSpPr>
          <a:xfrm>
            <a:off x="333121" y="1127822"/>
            <a:ext cx="11065558" cy="3687135"/>
            <a:chOff x="479425" y="1041455"/>
            <a:chExt cx="11065558" cy="3687135"/>
          </a:xfrm>
        </p:grpSpPr>
        <p:pic>
          <p:nvPicPr>
            <p:cNvPr id="6" name="Picture 5" descr="Chart&#10;&#10;Description automatically generated with low confidence">
              <a:extLst>
                <a:ext uri="{FF2B5EF4-FFF2-40B4-BE49-F238E27FC236}">
                  <a16:creationId xmlns:a16="http://schemas.microsoft.com/office/drawing/2014/main" id="{E280E8FA-7E29-4E43-8FB5-EC0CA2A386B4}"/>
                </a:ext>
              </a:extLst>
            </p:cNvPr>
            <p:cNvPicPr>
              <a:picLocks noChangeAspect="1"/>
            </p:cNvPicPr>
            <p:nvPr/>
          </p:nvPicPr>
          <p:blipFill rotWithShape="1">
            <a:blip r:embed="rId3"/>
            <a:srcRect t="7940" b="1"/>
            <a:stretch/>
          </p:blipFill>
          <p:spPr>
            <a:xfrm>
              <a:off x="479425" y="1645351"/>
              <a:ext cx="11065558" cy="3083239"/>
            </a:xfrm>
            <a:prstGeom prst="rect">
              <a:avLst/>
            </a:prstGeom>
          </p:spPr>
        </p:pic>
        <p:sp>
          <p:nvSpPr>
            <p:cNvPr id="7" name="Rectangle 6">
              <a:extLst>
                <a:ext uri="{FF2B5EF4-FFF2-40B4-BE49-F238E27FC236}">
                  <a16:creationId xmlns:a16="http://schemas.microsoft.com/office/drawing/2014/main" id="{CD1F39E0-2752-8C4B-9292-BEE80EAD8519}"/>
                </a:ext>
              </a:extLst>
            </p:cNvPr>
            <p:cNvSpPr/>
            <p:nvPr/>
          </p:nvSpPr>
          <p:spPr>
            <a:xfrm>
              <a:off x="1362933" y="1041455"/>
              <a:ext cx="9298541" cy="654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40K cycles of APOLLO Power Estimation out of a trace of </a:t>
              </a:r>
              <a:r>
                <a:rPr lang="en-GB" sz="2400" b="1" dirty="0">
                  <a:solidFill>
                    <a:srgbClr val="00B050"/>
                  </a:solidFill>
                </a:rPr>
                <a:t>17M</a:t>
              </a:r>
              <a:r>
                <a:rPr lang="en-GB" sz="2400" b="1" dirty="0">
                  <a:solidFill>
                    <a:schemeClr val="tx1"/>
                  </a:solidFill>
                </a:rPr>
                <a:t> cycles</a:t>
              </a:r>
              <a:endParaRPr lang="LID4096" sz="2400" b="1">
                <a:solidFill>
                  <a:schemeClr val="tx1"/>
                </a:solidFill>
              </a:endParaRPr>
            </a:p>
          </p:txBody>
        </p:sp>
        <p:sp>
          <p:nvSpPr>
            <p:cNvPr id="8" name="Rectangle 7">
              <a:extLst>
                <a:ext uri="{FF2B5EF4-FFF2-40B4-BE49-F238E27FC236}">
                  <a16:creationId xmlns:a16="http://schemas.microsoft.com/office/drawing/2014/main" id="{B00D12EA-311F-5A46-A891-DEDB940C282E}"/>
                </a:ext>
              </a:extLst>
            </p:cNvPr>
            <p:cNvSpPr/>
            <p:nvPr/>
          </p:nvSpPr>
          <p:spPr>
            <a:xfrm>
              <a:off x="1142880" y="1710696"/>
              <a:ext cx="7611155" cy="509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A62DB423-9AA7-B94D-BFAE-C5FC866047AD}"/>
                </a:ext>
              </a:extLst>
            </p:cNvPr>
            <p:cNvSpPr/>
            <p:nvPr/>
          </p:nvSpPr>
          <p:spPr>
            <a:xfrm>
              <a:off x="7906645" y="1766374"/>
              <a:ext cx="3321771" cy="428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solidFill>
                </a:rPr>
                <a:t>hmmer (SPEC 2006) simpoint</a:t>
              </a:r>
            </a:p>
            <a:p>
              <a:r>
                <a:rPr lang="en-GB" sz="2000" b="1" dirty="0">
                  <a:solidFill>
                    <a:schemeClr val="tx1"/>
                  </a:solidFill>
                </a:rPr>
                <a:t>on the Neoverse N1 CPU core</a:t>
              </a:r>
              <a:endParaRPr lang="LID4096" sz="2000" b="1">
                <a:solidFill>
                  <a:schemeClr val="tx1"/>
                </a:solidFill>
              </a:endParaRPr>
            </a:p>
          </p:txBody>
        </p:sp>
        <p:pic>
          <p:nvPicPr>
            <p:cNvPr id="10" name="Picture 9">
              <a:extLst>
                <a:ext uri="{FF2B5EF4-FFF2-40B4-BE49-F238E27FC236}">
                  <a16:creationId xmlns:a16="http://schemas.microsoft.com/office/drawing/2014/main" id="{50DDA1E2-8985-3A49-840B-0735571CC6BB}"/>
                </a:ext>
              </a:extLst>
            </p:cNvPr>
            <p:cNvPicPr>
              <a:picLocks noChangeAspect="1"/>
            </p:cNvPicPr>
            <p:nvPr/>
          </p:nvPicPr>
          <p:blipFill>
            <a:blip r:embed="rId4"/>
            <a:stretch>
              <a:fillRect/>
            </a:stretch>
          </p:blipFill>
          <p:spPr>
            <a:xfrm>
              <a:off x="1115986" y="1715034"/>
              <a:ext cx="5730716" cy="401427"/>
            </a:xfrm>
            <a:prstGeom prst="rect">
              <a:avLst/>
            </a:prstGeom>
          </p:spPr>
        </p:pic>
      </p:grpSp>
      <p:sp>
        <p:nvSpPr>
          <p:cNvPr id="2" name="Title 1">
            <a:extLst>
              <a:ext uri="{FF2B5EF4-FFF2-40B4-BE49-F238E27FC236}">
                <a16:creationId xmlns:a16="http://schemas.microsoft.com/office/drawing/2014/main" id="{05B3A260-37A7-3C4D-AC4E-8980B6D23F7D}"/>
              </a:ext>
            </a:extLst>
          </p:cNvPr>
          <p:cNvSpPr>
            <a:spLocks noGrp="1"/>
          </p:cNvSpPr>
          <p:nvPr>
            <p:ph type="title"/>
          </p:nvPr>
        </p:nvSpPr>
        <p:spPr/>
        <p:txBody>
          <a:bodyPr/>
          <a:lstStyle/>
          <a:p>
            <a:r>
              <a:rPr lang="en-US" altLang="zh-CN" dirty="0"/>
              <a:t>A</a:t>
            </a:r>
            <a:r>
              <a:rPr lang="zh-CN" altLang="en-US"/>
              <a:t> </a:t>
            </a:r>
            <a:r>
              <a:rPr lang="en-GB" dirty="0"/>
              <a:t>Workload Execution Preview</a:t>
            </a:r>
            <a:r>
              <a:rPr lang="zh-CN" altLang="en-US"/>
              <a:t> </a:t>
            </a:r>
            <a:r>
              <a:rPr lang="en-US" altLang="zh-CN" dirty="0"/>
              <a:t>of</a:t>
            </a:r>
            <a:r>
              <a:rPr lang="zh-CN" altLang="en-US"/>
              <a:t> </a:t>
            </a:r>
            <a:r>
              <a:rPr lang="en-US" altLang="zh-CN" dirty="0"/>
              <a:t>APOLLO</a:t>
            </a:r>
            <a:endParaRPr lang="en-CN"/>
          </a:p>
        </p:txBody>
      </p:sp>
      <p:sp>
        <p:nvSpPr>
          <p:cNvPr id="3" name="Content Placeholder 2">
            <a:extLst>
              <a:ext uri="{FF2B5EF4-FFF2-40B4-BE49-F238E27FC236}">
                <a16:creationId xmlns:a16="http://schemas.microsoft.com/office/drawing/2014/main" id="{D29ACEF1-22D1-7649-B961-630A21F9CB18}"/>
              </a:ext>
            </a:extLst>
          </p:cNvPr>
          <p:cNvSpPr>
            <a:spLocks noGrp="1"/>
          </p:cNvSpPr>
          <p:nvPr>
            <p:ph idx="1"/>
          </p:nvPr>
        </p:nvSpPr>
        <p:spPr>
          <a:xfrm>
            <a:off x="566115" y="5027803"/>
            <a:ext cx="11232000" cy="985724"/>
          </a:xfrm>
        </p:spPr>
        <p:txBody>
          <a:bodyPr/>
          <a:lstStyle/>
          <a:p>
            <a:pPr>
              <a:lnSpc>
                <a:spcPct val="90000"/>
              </a:lnSpc>
            </a:pPr>
            <a:r>
              <a:rPr lang="en-US" b="1" dirty="0">
                <a:solidFill>
                  <a:srgbClr val="C00000"/>
                </a:solidFill>
              </a:rPr>
              <a:t>~2 weeks execution time </a:t>
            </a:r>
            <a:r>
              <a:rPr lang="en-US" b="1" dirty="0">
                <a:solidFill>
                  <a:srgbClr val="333E48"/>
                </a:solidFill>
              </a:rPr>
              <a:t>reduced</a:t>
            </a:r>
            <a:r>
              <a:rPr lang="en-US" b="1" dirty="0">
                <a:solidFill>
                  <a:schemeClr val="tx1"/>
                </a:solidFill>
              </a:rPr>
              <a:t> </a:t>
            </a:r>
            <a:r>
              <a:rPr lang="en-US" b="1" dirty="0">
                <a:solidFill>
                  <a:srgbClr val="333E48"/>
                </a:solidFill>
              </a:rPr>
              <a:t>to</a:t>
            </a:r>
            <a:r>
              <a:rPr lang="en-US" b="1" dirty="0">
                <a:solidFill>
                  <a:schemeClr val="tx1"/>
                </a:solidFill>
              </a:rPr>
              <a:t> </a:t>
            </a:r>
            <a:r>
              <a:rPr lang="en-US" b="1" dirty="0">
                <a:solidFill>
                  <a:srgbClr val="00B050"/>
                </a:solidFill>
              </a:rPr>
              <a:t>few minutes </a:t>
            </a:r>
            <a:r>
              <a:rPr lang="en-US" altLang="zh-CN" b="1" dirty="0">
                <a:solidFill>
                  <a:srgbClr val="00B050"/>
                </a:solidFill>
              </a:rPr>
              <a:t>(90-95%</a:t>
            </a:r>
            <a:r>
              <a:rPr lang="zh-CN" altLang="en-US" b="1" dirty="0">
                <a:solidFill>
                  <a:srgbClr val="00B050"/>
                </a:solidFill>
              </a:rPr>
              <a:t> </a:t>
            </a:r>
            <a:r>
              <a:rPr lang="en-US" altLang="zh-CN" b="1" dirty="0">
                <a:solidFill>
                  <a:srgbClr val="00B050"/>
                </a:solidFill>
              </a:rPr>
              <a:t>accuracy)</a:t>
            </a:r>
            <a:r>
              <a:rPr lang="zh-CN" altLang="en-US" b="1" dirty="0">
                <a:solidFill>
                  <a:srgbClr val="00B050"/>
                </a:solidFill>
              </a:rPr>
              <a:t> </a:t>
            </a:r>
            <a:endParaRPr lang="en-US" altLang="zh-CN" b="1" dirty="0">
              <a:solidFill>
                <a:srgbClr val="00B050"/>
              </a:solidFill>
            </a:endParaRPr>
          </a:p>
          <a:p>
            <a:pPr>
              <a:lnSpc>
                <a:spcPct val="90000"/>
              </a:lnSpc>
            </a:pPr>
            <a:r>
              <a:rPr lang="en-US" b="1" dirty="0">
                <a:solidFill>
                  <a:srgbClr val="333E48"/>
                </a:solidFill>
              </a:rPr>
              <a:t>Unprecedented </a:t>
            </a:r>
            <a:r>
              <a:rPr lang="en-US" b="1" dirty="0">
                <a:solidFill>
                  <a:srgbClr val="00B050"/>
                </a:solidFill>
              </a:rPr>
              <a:t>single-cycle</a:t>
            </a:r>
            <a:r>
              <a:rPr lang="en-US" b="1" dirty="0">
                <a:solidFill>
                  <a:schemeClr val="tx1"/>
                </a:solidFill>
              </a:rPr>
              <a:t> </a:t>
            </a:r>
            <a:r>
              <a:rPr lang="en-US" b="1" dirty="0">
                <a:solidFill>
                  <a:srgbClr val="333E48"/>
                </a:solidFill>
              </a:rPr>
              <a:t>temporal resolution</a:t>
            </a:r>
          </a:p>
        </p:txBody>
      </p:sp>
      <p:sp>
        <p:nvSpPr>
          <p:cNvPr id="4" name="Slide Number Placeholder 3">
            <a:extLst>
              <a:ext uri="{FF2B5EF4-FFF2-40B4-BE49-F238E27FC236}">
                <a16:creationId xmlns:a16="http://schemas.microsoft.com/office/drawing/2014/main" id="{F2463E02-130D-6949-82D8-221057A4F999}"/>
              </a:ext>
            </a:extLst>
          </p:cNvPr>
          <p:cNvSpPr>
            <a:spLocks noGrp="1"/>
          </p:cNvSpPr>
          <p:nvPr>
            <p:ph type="sldNum" sz="quarter" idx="10"/>
          </p:nvPr>
        </p:nvSpPr>
        <p:spPr/>
        <p:txBody>
          <a:bodyPr/>
          <a:lstStyle/>
          <a:p>
            <a:fld id="{A559C790-290C-A040-B331-07958D38869F}" type="slidenum">
              <a:rPr lang="en-CN" smtClean="0"/>
              <a:t>63</a:t>
            </a:fld>
            <a:endParaRPr lang="en-CN"/>
          </a:p>
        </p:txBody>
      </p:sp>
    </p:spTree>
    <p:extLst>
      <p:ext uri="{BB962C8B-B14F-4D97-AF65-F5344CB8AC3E}">
        <p14:creationId xmlns:p14="http://schemas.microsoft.com/office/powerpoint/2010/main" val="3689303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34B93C5-5920-E546-8BCC-29715F13E324}"/>
              </a:ext>
            </a:extLst>
          </p:cNvPr>
          <p:cNvSpPr>
            <a:spLocks noGrp="1"/>
          </p:cNvSpPr>
          <p:nvPr>
            <p:ph type="body" idx="1"/>
          </p:nvPr>
        </p:nvSpPr>
        <p:spPr>
          <a:xfrm>
            <a:off x="478800" y="1455616"/>
            <a:ext cx="5346000" cy="561600"/>
          </a:xfrm>
        </p:spPr>
        <p:txBody>
          <a:bodyPr/>
          <a:lstStyle/>
          <a:p>
            <a:r>
              <a:rPr lang="en-US" dirty="0"/>
              <a:t>Training data </a:t>
            </a:r>
            <a:r>
              <a:rPr lang="en-US" altLang="zh-CN" dirty="0"/>
              <a:t>automatically</a:t>
            </a:r>
            <a:r>
              <a:rPr lang="zh-CN" altLang="en-US"/>
              <a:t> </a:t>
            </a:r>
            <a:r>
              <a:rPr lang="en-US" altLang="zh-CN" dirty="0"/>
              <a:t>generated</a:t>
            </a:r>
            <a:endParaRPr lang="en-US" dirty="0"/>
          </a:p>
        </p:txBody>
      </p:sp>
      <p:sp>
        <p:nvSpPr>
          <p:cNvPr id="8" name="Content Placeholder 7">
            <a:extLst>
              <a:ext uri="{FF2B5EF4-FFF2-40B4-BE49-F238E27FC236}">
                <a16:creationId xmlns:a16="http://schemas.microsoft.com/office/drawing/2014/main" id="{F35C6609-A166-374F-A555-F00F6ED2FFB8}"/>
              </a:ext>
            </a:extLst>
          </p:cNvPr>
          <p:cNvSpPr>
            <a:spLocks noGrp="1"/>
          </p:cNvSpPr>
          <p:nvPr>
            <p:ph sz="half" idx="2"/>
          </p:nvPr>
        </p:nvSpPr>
        <p:spPr>
          <a:xfrm>
            <a:off x="478800" y="2038816"/>
            <a:ext cx="5346000" cy="3934800"/>
          </a:xfrm>
        </p:spPr>
        <p:txBody>
          <a:bodyPr/>
          <a:lstStyle/>
          <a:p>
            <a:r>
              <a:rPr lang="en-GB" sz="2000" dirty="0"/>
              <a:t>Micro-architecture agnostic </a:t>
            </a:r>
            <a:r>
              <a:rPr lang="en-GB" sz="2000" b="1" dirty="0">
                <a:solidFill>
                  <a:schemeClr val="accent1"/>
                </a:solidFill>
              </a:rPr>
              <a:t>genetic algorithm </a:t>
            </a:r>
            <a:r>
              <a:rPr lang="en-GB" sz="2000" dirty="0"/>
              <a:t>to automatically generate max-power virus </a:t>
            </a:r>
          </a:p>
          <a:p>
            <a:r>
              <a:rPr lang="en-GB" sz="2000" dirty="0"/>
              <a:t>A “diverse” set is generated: lower-power in early generations and higher-power in later generations</a:t>
            </a:r>
          </a:p>
          <a:p>
            <a:endParaRPr lang="en-CN" sz="2000"/>
          </a:p>
        </p:txBody>
      </p:sp>
      <p:sp>
        <p:nvSpPr>
          <p:cNvPr id="9" name="Text Placeholder 8">
            <a:extLst>
              <a:ext uri="{FF2B5EF4-FFF2-40B4-BE49-F238E27FC236}">
                <a16:creationId xmlns:a16="http://schemas.microsoft.com/office/drawing/2014/main" id="{5626F42C-A884-5642-81FE-F551141BC20B}"/>
              </a:ext>
            </a:extLst>
          </p:cNvPr>
          <p:cNvSpPr>
            <a:spLocks noGrp="1"/>
          </p:cNvSpPr>
          <p:nvPr>
            <p:ph type="body" sz="quarter" idx="3"/>
          </p:nvPr>
        </p:nvSpPr>
        <p:spPr>
          <a:xfrm>
            <a:off x="6307681" y="1455616"/>
            <a:ext cx="5371200" cy="561600"/>
          </a:xfrm>
        </p:spPr>
        <p:txBody>
          <a:bodyPr/>
          <a:lstStyle/>
          <a:p>
            <a:r>
              <a:rPr lang="en-US" dirty="0"/>
              <a:t>Model </a:t>
            </a:r>
            <a:r>
              <a:rPr lang="en-US" altLang="zh-CN" dirty="0"/>
              <a:t>t</a:t>
            </a:r>
            <a:r>
              <a:rPr lang="en-US" dirty="0"/>
              <a:t>raining &amp; </a:t>
            </a:r>
            <a:r>
              <a:rPr lang="en-US" altLang="zh-CN" dirty="0"/>
              <a:t>t</a:t>
            </a:r>
            <a:r>
              <a:rPr lang="en-US" dirty="0"/>
              <a:t>esting</a:t>
            </a:r>
          </a:p>
        </p:txBody>
      </p:sp>
      <p:sp>
        <p:nvSpPr>
          <p:cNvPr id="2" name="Title 1">
            <a:extLst>
              <a:ext uri="{FF2B5EF4-FFF2-40B4-BE49-F238E27FC236}">
                <a16:creationId xmlns:a16="http://schemas.microsoft.com/office/drawing/2014/main" id="{C39CE172-3EBB-9547-8B90-1ABACEA04B59}"/>
              </a:ext>
            </a:extLst>
          </p:cNvPr>
          <p:cNvSpPr>
            <a:spLocks noGrp="1"/>
          </p:cNvSpPr>
          <p:nvPr>
            <p:ph type="title"/>
          </p:nvPr>
        </p:nvSpPr>
        <p:spPr/>
        <p:txBody>
          <a:bodyPr>
            <a:normAutofit fontScale="90000"/>
          </a:bodyPr>
          <a:lstStyle/>
          <a:p>
            <a:r>
              <a:rPr lang="en-US" dirty="0"/>
              <a:t>Our Proposed Power Modeling Approach</a:t>
            </a:r>
            <a:endParaRPr lang="en-CN"/>
          </a:p>
        </p:txBody>
      </p:sp>
      <p:sp>
        <p:nvSpPr>
          <p:cNvPr id="3" name="Slide Number Placeholder 2">
            <a:extLst>
              <a:ext uri="{FF2B5EF4-FFF2-40B4-BE49-F238E27FC236}">
                <a16:creationId xmlns:a16="http://schemas.microsoft.com/office/drawing/2014/main" id="{D31E2A01-04CC-3A47-A61D-30D18A9B551F}"/>
              </a:ext>
            </a:extLst>
          </p:cNvPr>
          <p:cNvSpPr>
            <a:spLocks noGrp="1"/>
          </p:cNvSpPr>
          <p:nvPr>
            <p:ph type="sldNum" sz="quarter" idx="10"/>
          </p:nvPr>
        </p:nvSpPr>
        <p:spPr>
          <a:xfrm>
            <a:off x="479425" y="6357938"/>
            <a:ext cx="2743200" cy="231775"/>
          </a:xfrm>
          <a:prstGeom prst="rect">
            <a:avLst/>
          </a:prstGeom>
        </p:spPr>
        <p:txBody>
          <a:bodyPr/>
          <a:lstStyle/>
          <a:p>
            <a:fld id="{A559C790-290C-A040-B331-07958D38869F}" type="slidenum">
              <a:rPr lang="en-CN" smtClean="0"/>
              <a:t>64</a:t>
            </a:fld>
            <a:endParaRPr lang="en-CN"/>
          </a:p>
        </p:txBody>
      </p:sp>
      <p:sp>
        <p:nvSpPr>
          <p:cNvPr id="10" name="Content Placeholder 9">
            <a:extLst>
              <a:ext uri="{FF2B5EF4-FFF2-40B4-BE49-F238E27FC236}">
                <a16:creationId xmlns:a16="http://schemas.microsoft.com/office/drawing/2014/main" id="{97F1DC83-3CE0-C34B-976E-9A968D06046D}"/>
              </a:ext>
            </a:extLst>
          </p:cNvPr>
          <p:cNvSpPr>
            <a:spLocks noGrp="1"/>
          </p:cNvSpPr>
          <p:nvPr>
            <p:ph sz="quarter" idx="11"/>
          </p:nvPr>
        </p:nvSpPr>
        <p:spPr/>
        <p:txBody>
          <a:bodyPr/>
          <a:lstStyle/>
          <a:p>
            <a:r>
              <a:rPr lang="en-US" dirty="0"/>
              <a:t>A “diverse” set of random (micro-)benchmarks is critical </a:t>
            </a:r>
          </a:p>
          <a:p>
            <a:endParaRPr lang="en-CN"/>
          </a:p>
        </p:txBody>
      </p:sp>
      <p:sp>
        <p:nvSpPr>
          <p:cNvPr id="12" name="Content Placeholder 11">
            <a:extLst>
              <a:ext uri="{FF2B5EF4-FFF2-40B4-BE49-F238E27FC236}">
                <a16:creationId xmlns:a16="http://schemas.microsoft.com/office/drawing/2014/main" id="{B301E7F7-54D6-2D49-B7A8-90F2D8AFBFBA}"/>
              </a:ext>
            </a:extLst>
          </p:cNvPr>
          <p:cNvSpPr>
            <a:spLocks noGrp="1"/>
          </p:cNvSpPr>
          <p:nvPr>
            <p:ph sz="quarter" idx="4"/>
          </p:nvPr>
        </p:nvSpPr>
        <p:spPr>
          <a:xfrm>
            <a:off x="6315804" y="2038816"/>
            <a:ext cx="5371200" cy="3934800"/>
          </a:xfrm>
        </p:spPr>
        <p:txBody>
          <a:bodyPr/>
          <a:lstStyle/>
          <a:p>
            <a:r>
              <a:rPr lang="en-US" altLang="zh-CN" sz="2000" dirty="0"/>
              <a:t>Experiments</a:t>
            </a:r>
            <a:r>
              <a:rPr lang="zh-CN" altLang="en-US" sz="2000"/>
              <a:t> </a:t>
            </a:r>
            <a:r>
              <a:rPr lang="en-US" altLang="zh-CN" sz="2000" dirty="0"/>
              <a:t>on 3GHz 7nm microprocessors</a:t>
            </a:r>
            <a:r>
              <a:rPr lang="zh-CN" altLang="en-US" sz="2000"/>
              <a:t> </a:t>
            </a:r>
            <a:r>
              <a:rPr lang="en-US" altLang="zh-CN" sz="2000" b="1" dirty="0">
                <a:solidFill>
                  <a:srgbClr val="00B050"/>
                </a:solidFill>
              </a:rPr>
              <a:t>Neoverse</a:t>
            </a:r>
            <a:r>
              <a:rPr lang="zh-CN" altLang="en-US" sz="2000" b="1">
                <a:solidFill>
                  <a:srgbClr val="00B050"/>
                </a:solidFill>
              </a:rPr>
              <a:t> </a:t>
            </a:r>
            <a:r>
              <a:rPr lang="en-US" altLang="zh-CN" sz="2000" b="1" dirty="0">
                <a:solidFill>
                  <a:srgbClr val="00B050"/>
                </a:solidFill>
              </a:rPr>
              <a:t>N1</a:t>
            </a:r>
            <a:r>
              <a:rPr lang="zh-CN" altLang="en-US" sz="2000" b="1">
                <a:solidFill>
                  <a:srgbClr val="00B050"/>
                </a:solidFill>
              </a:rPr>
              <a:t> </a:t>
            </a:r>
            <a:r>
              <a:rPr lang="en-US" altLang="zh-CN" sz="2000" dirty="0"/>
              <a:t>and</a:t>
            </a:r>
            <a:r>
              <a:rPr lang="zh-CN" altLang="en-US" sz="2000"/>
              <a:t> </a:t>
            </a:r>
            <a:r>
              <a:rPr lang="en-US" altLang="zh-CN" sz="2000" b="1" dirty="0">
                <a:solidFill>
                  <a:srgbClr val="00B050"/>
                </a:solidFill>
              </a:rPr>
              <a:t>Cortex</a:t>
            </a:r>
            <a:r>
              <a:rPr lang="zh-CN" altLang="en-US" sz="2000" b="1">
                <a:solidFill>
                  <a:srgbClr val="00B050"/>
                </a:solidFill>
              </a:rPr>
              <a:t> </a:t>
            </a:r>
            <a:r>
              <a:rPr lang="en-US" altLang="zh-CN" sz="2000" b="1" dirty="0">
                <a:solidFill>
                  <a:srgbClr val="00B050"/>
                </a:solidFill>
              </a:rPr>
              <a:t>A77</a:t>
            </a:r>
            <a:endParaRPr lang="en-US" sz="2000" dirty="0">
              <a:solidFill>
                <a:srgbClr val="00B050"/>
              </a:solidFill>
            </a:endParaRPr>
          </a:p>
          <a:p>
            <a:r>
              <a:rPr lang="en-US" sz="2000" dirty="0"/>
              <a:t>Testing on Arm power-indicative workloads</a:t>
            </a:r>
          </a:p>
          <a:p>
            <a:pPr lvl="1"/>
            <a:r>
              <a:rPr lang="en-US" sz="1800" dirty="0"/>
              <a:t>Steady-state, transient</a:t>
            </a:r>
            <a:r>
              <a:rPr lang="en-US" altLang="zh-CN" sz="1800" dirty="0"/>
              <a:t>,</a:t>
            </a:r>
            <a:r>
              <a:rPr lang="en-US" sz="1800" dirty="0"/>
              <a:t> and </a:t>
            </a:r>
            <a:r>
              <a:rPr lang="en-US" altLang="zh-CN" sz="1800" dirty="0"/>
              <a:t>throttling</a:t>
            </a:r>
            <a:r>
              <a:rPr lang="en-US" sz="1800" dirty="0"/>
              <a:t> regions</a:t>
            </a:r>
          </a:p>
          <a:p>
            <a:pPr lvl="1"/>
            <a:r>
              <a:rPr lang="en-US" altLang="zh-CN" sz="1800" dirty="0"/>
              <a:t>High-</a:t>
            </a:r>
            <a:r>
              <a:rPr lang="zh-CN" altLang="en-US" sz="1800"/>
              <a:t> </a:t>
            </a:r>
            <a:r>
              <a:rPr lang="en-US" altLang="zh-CN" sz="1800" dirty="0"/>
              <a:t>and</a:t>
            </a:r>
            <a:r>
              <a:rPr lang="zh-CN" altLang="en-US" sz="1800"/>
              <a:t> </a:t>
            </a:r>
            <a:r>
              <a:rPr lang="en-US" altLang="zh-CN" sz="1800" dirty="0"/>
              <a:t>low-power-consumption</a:t>
            </a:r>
            <a:r>
              <a:rPr lang="zh-CN" altLang="en-US" sz="1800"/>
              <a:t> </a:t>
            </a:r>
            <a:r>
              <a:rPr lang="en-US" altLang="zh-CN" sz="1800" dirty="0"/>
              <a:t>regions</a:t>
            </a:r>
            <a:endParaRPr lang="en-US" sz="1800" dirty="0"/>
          </a:p>
          <a:p>
            <a:endParaRPr lang="en-CN"/>
          </a:p>
        </p:txBody>
      </p:sp>
      <p:grpSp>
        <p:nvGrpSpPr>
          <p:cNvPr id="13" name="Group 12">
            <a:extLst>
              <a:ext uri="{FF2B5EF4-FFF2-40B4-BE49-F238E27FC236}">
                <a16:creationId xmlns:a16="http://schemas.microsoft.com/office/drawing/2014/main" id="{CFF385AE-15FB-B548-B848-B4BC7BEEA858}"/>
              </a:ext>
            </a:extLst>
          </p:cNvPr>
          <p:cNvGrpSpPr/>
          <p:nvPr/>
        </p:nvGrpSpPr>
        <p:grpSpPr>
          <a:xfrm>
            <a:off x="1238160" y="3828400"/>
            <a:ext cx="3340187" cy="2261655"/>
            <a:chOff x="1366788" y="4064220"/>
            <a:chExt cx="3157086" cy="2295211"/>
          </a:xfrm>
        </p:grpSpPr>
        <p:pic>
          <p:nvPicPr>
            <p:cNvPr id="14" name="Picture 13" descr="Chart, scatter chart&#10;&#10;Description automatically generated">
              <a:extLst>
                <a:ext uri="{FF2B5EF4-FFF2-40B4-BE49-F238E27FC236}">
                  <a16:creationId xmlns:a16="http://schemas.microsoft.com/office/drawing/2014/main" id="{4B6F5FCB-6983-6442-A46D-F85B61681C8D}"/>
                </a:ext>
              </a:extLst>
            </p:cNvPr>
            <p:cNvPicPr>
              <a:picLocks noChangeAspect="1"/>
            </p:cNvPicPr>
            <p:nvPr/>
          </p:nvPicPr>
          <p:blipFill>
            <a:blip r:embed="rId2">
              <a:grayscl/>
              <a:extLst>
                <a:ext uri="{BEBA8EAE-BF5A-486C-A8C5-ECC9F3942E4B}">
                  <a14:imgProps xmlns:a14="http://schemas.microsoft.com/office/drawing/2010/main">
                    <a14:imgLayer r:embed="rId3">
                      <a14:imgEffect>
                        <a14:saturation sat="170000"/>
                      </a14:imgEffect>
                    </a14:imgLayer>
                  </a14:imgProps>
                </a:ext>
              </a:extLst>
            </a:blip>
            <a:stretch>
              <a:fillRect/>
            </a:stretch>
          </p:blipFill>
          <p:spPr>
            <a:xfrm>
              <a:off x="1366788" y="4064220"/>
              <a:ext cx="3157086" cy="2295211"/>
            </a:xfrm>
            <a:prstGeom prst="rect">
              <a:avLst/>
            </a:prstGeom>
          </p:spPr>
        </p:pic>
        <p:pic>
          <p:nvPicPr>
            <p:cNvPr id="15" name="Picture 14" descr="Chart, scatter chart&#10;&#10;Description automatically generated">
              <a:extLst>
                <a:ext uri="{FF2B5EF4-FFF2-40B4-BE49-F238E27FC236}">
                  <a16:creationId xmlns:a16="http://schemas.microsoft.com/office/drawing/2014/main" id="{1570D809-8D9C-6542-A1A3-081AFACB2FD5}"/>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4">
                      <a14:imgEffect>
                        <a14:saturation sat="170000"/>
                      </a14:imgEffect>
                    </a14:imgLayer>
                  </a14:imgProps>
                </a:ext>
              </a:extLst>
            </a:blip>
            <a:srcRect l="14215" t="5957" r="4827" b="16529"/>
            <a:stretch/>
          </p:blipFill>
          <p:spPr>
            <a:xfrm>
              <a:off x="1823199" y="4201823"/>
              <a:ext cx="2555926" cy="1779104"/>
            </a:xfrm>
            <a:prstGeom prst="rect">
              <a:avLst/>
            </a:prstGeom>
          </p:spPr>
        </p:pic>
      </p:grpSp>
      <p:sp>
        <p:nvSpPr>
          <p:cNvPr id="16" name="TextBox 15">
            <a:extLst>
              <a:ext uri="{FF2B5EF4-FFF2-40B4-BE49-F238E27FC236}">
                <a16:creationId xmlns:a16="http://schemas.microsoft.com/office/drawing/2014/main" id="{F5D242D4-CB0B-BB42-893A-B1E639F9B868}"/>
              </a:ext>
            </a:extLst>
          </p:cNvPr>
          <p:cNvSpPr txBox="1"/>
          <p:nvPr/>
        </p:nvSpPr>
        <p:spPr>
          <a:xfrm>
            <a:off x="4584739" y="4252671"/>
            <a:ext cx="1057351"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CN" sz="1600" b="1" kern="1200">
                <a:solidFill>
                  <a:schemeClr val="accent1"/>
                </a:solidFill>
                <a:latin typeface="+mn-lt"/>
                <a:ea typeface="+mn-ea"/>
                <a:cs typeface="+mn-cs"/>
              </a:rPr>
              <a:t>Power virus generated</a:t>
            </a:r>
          </a:p>
        </p:txBody>
      </p:sp>
      <p:cxnSp>
        <p:nvCxnSpPr>
          <p:cNvPr id="17" name="Straight Arrow Connector 16">
            <a:extLst>
              <a:ext uri="{FF2B5EF4-FFF2-40B4-BE49-F238E27FC236}">
                <a16:creationId xmlns:a16="http://schemas.microsoft.com/office/drawing/2014/main" id="{A20E1820-0D2C-B247-9211-915F71C25521}"/>
              </a:ext>
            </a:extLst>
          </p:cNvPr>
          <p:cNvCxnSpPr>
            <a:cxnSpLocks/>
            <a:stCxn id="16" idx="1"/>
          </p:cNvCxnSpPr>
          <p:nvPr/>
        </p:nvCxnSpPr>
        <p:spPr>
          <a:xfrm flipH="1" flipV="1">
            <a:off x="4170723" y="4078501"/>
            <a:ext cx="414016" cy="395769"/>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F0593C-AA78-434F-BEC9-C5D1BA4B32C0}"/>
              </a:ext>
            </a:extLst>
          </p:cNvPr>
          <p:cNvSpPr txBox="1"/>
          <p:nvPr/>
        </p:nvSpPr>
        <p:spPr>
          <a:xfrm>
            <a:off x="244660" y="5258830"/>
            <a:ext cx="987108" cy="6647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CN" sz="1600" b="1">
                <a:solidFill>
                  <a:schemeClr val="accent1"/>
                </a:solidFill>
                <a:latin typeface="+mn-lt"/>
                <a:ea typeface="+mn-ea"/>
              </a:rPr>
              <a:t>Start with l</a:t>
            </a:r>
            <a:r>
              <a:rPr lang="en-CN" sz="1600" b="1" kern="1200">
                <a:solidFill>
                  <a:schemeClr val="accent1"/>
                </a:solidFill>
                <a:latin typeface="+mn-lt"/>
                <a:ea typeface="+mn-ea"/>
                <a:cs typeface="+mn-cs"/>
              </a:rPr>
              <a:t>ow-power</a:t>
            </a:r>
            <a:r>
              <a:rPr lang="zh-CN" altLang="en-US" sz="1600" b="1" kern="1200">
                <a:solidFill>
                  <a:schemeClr val="accent1"/>
                </a:solidFill>
                <a:latin typeface="+mn-lt"/>
                <a:ea typeface="+mn-ea"/>
                <a:cs typeface="+mn-cs"/>
              </a:rPr>
              <a:t> </a:t>
            </a:r>
            <a:r>
              <a:rPr lang="en-US" altLang="zh-CN" sz="1600" b="1" kern="1200" dirty="0">
                <a:solidFill>
                  <a:schemeClr val="accent1"/>
                </a:solidFill>
                <a:latin typeface="+mn-lt"/>
                <a:ea typeface="+mn-ea"/>
                <a:cs typeface="+mn-cs"/>
              </a:rPr>
              <a:t>benchmark</a:t>
            </a:r>
            <a:r>
              <a:rPr lang="en-CN" sz="1600" b="1" kern="1200">
                <a:solidFill>
                  <a:schemeClr val="accent1"/>
                </a:solidFill>
                <a:latin typeface="+mn-lt"/>
                <a:ea typeface="+mn-ea"/>
                <a:cs typeface="+mn-cs"/>
              </a:rPr>
              <a:t> </a:t>
            </a:r>
          </a:p>
        </p:txBody>
      </p:sp>
      <p:cxnSp>
        <p:nvCxnSpPr>
          <p:cNvPr id="19" name="Straight Arrow Connector 18">
            <a:extLst>
              <a:ext uri="{FF2B5EF4-FFF2-40B4-BE49-F238E27FC236}">
                <a16:creationId xmlns:a16="http://schemas.microsoft.com/office/drawing/2014/main" id="{8669941B-3807-FA4E-9BF7-7ADF45130CE0}"/>
              </a:ext>
            </a:extLst>
          </p:cNvPr>
          <p:cNvCxnSpPr>
            <a:cxnSpLocks/>
            <a:stCxn id="18" idx="3"/>
          </p:cNvCxnSpPr>
          <p:nvPr/>
        </p:nvCxnSpPr>
        <p:spPr>
          <a:xfrm flipV="1">
            <a:off x="1231768" y="5069203"/>
            <a:ext cx="557017" cy="522026"/>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AA85B50-5AF2-7843-A6D0-72B9E80E6C29}"/>
              </a:ext>
            </a:extLst>
          </p:cNvPr>
          <p:cNvPicPr>
            <a:picLocks noChangeAspect="1"/>
          </p:cNvPicPr>
          <p:nvPr/>
        </p:nvPicPr>
        <p:blipFill rotWithShape="1">
          <a:blip r:embed="rId5"/>
          <a:srcRect l="632"/>
          <a:stretch/>
        </p:blipFill>
        <p:spPr>
          <a:xfrm>
            <a:off x="6095999" y="4043818"/>
            <a:ext cx="6029989" cy="2027540"/>
          </a:xfrm>
          <a:prstGeom prst="rect">
            <a:avLst/>
          </a:prstGeom>
        </p:spPr>
      </p:pic>
    </p:spTree>
    <p:extLst>
      <p:ext uri="{BB962C8B-B14F-4D97-AF65-F5344CB8AC3E}">
        <p14:creationId xmlns:p14="http://schemas.microsoft.com/office/powerpoint/2010/main" val="782204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D5DF-13A9-43E6-AD19-0AAECDEB54EE}"/>
              </a:ext>
            </a:extLst>
          </p:cNvPr>
          <p:cNvSpPr>
            <a:spLocks noGrp="1"/>
          </p:cNvSpPr>
          <p:nvPr>
            <p:ph type="title"/>
          </p:nvPr>
        </p:nvSpPr>
        <p:spPr/>
        <p:txBody>
          <a:bodyPr/>
          <a:lstStyle/>
          <a:p>
            <a:r>
              <a:rPr lang="en-GB"/>
              <a:t>Summary and Conclusions</a:t>
            </a:r>
            <a:endParaRPr lang="LID4096"/>
          </a:p>
        </p:txBody>
      </p:sp>
      <p:sp>
        <p:nvSpPr>
          <p:cNvPr id="3" name="Content Placeholder 2">
            <a:extLst>
              <a:ext uri="{FF2B5EF4-FFF2-40B4-BE49-F238E27FC236}">
                <a16:creationId xmlns:a16="http://schemas.microsoft.com/office/drawing/2014/main" id="{0722F096-EA05-4ECD-AA5F-ED309441AEF9}"/>
              </a:ext>
            </a:extLst>
          </p:cNvPr>
          <p:cNvSpPr>
            <a:spLocks noGrp="1"/>
          </p:cNvSpPr>
          <p:nvPr>
            <p:ph idx="1"/>
          </p:nvPr>
        </p:nvSpPr>
        <p:spPr/>
        <p:txBody>
          <a:bodyPr/>
          <a:lstStyle/>
          <a:p>
            <a:r>
              <a:rPr lang="en-GB" sz="2600" b="1" dirty="0"/>
              <a:t>Fast power-modelling has a material impact in how we design and deploy CPUs</a:t>
            </a:r>
            <a:endParaRPr lang="en-GB" sz="2600" dirty="0"/>
          </a:p>
          <a:p>
            <a:pPr lvl="1"/>
            <a:endParaRPr lang="en-GB" sz="2600" b="1" dirty="0"/>
          </a:p>
          <a:p>
            <a:r>
              <a:rPr lang="en-GB" sz="2600" b="1" dirty="0"/>
              <a:t>Micro-architecture agnostic methodology is automated and can scale to multiple compute-solutions – CPUs, GPUs, NPUs and even for sub-blocks</a:t>
            </a:r>
            <a:endParaRPr lang="en-GB" sz="2600" dirty="0"/>
          </a:p>
          <a:p>
            <a:pPr lvl="1"/>
            <a:endParaRPr lang="en-GB" sz="2600" dirty="0"/>
          </a:p>
          <a:p>
            <a:r>
              <a:rPr lang="en-GB" sz="2600" b="1" dirty="0"/>
              <a:t>Potential applications extend from power/thermal management in many-core SoCs to CPU-driven proactive droop-mitigation</a:t>
            </a:r>
            <a:r>
              <a:rPr lang="en-GB" sz="2600" dirty="0"/>
              <a:t> </a:t>
            </a:r>
          </a:p>
          <a:p>
            <a:pPr lvl="1"/>
            <a:endParaRPr lang="en-GB" sz="2600" dirty="0"/>
          </a:p>
          <a:p>
            <a:r>
              <a:rPr lang="en-GB" sz="2600" b="1" dirty="0"/>
              <a:t>ML/Data-Science approaches are potential disruptors to many aspects of design</a:t>
            </a:r>
            <a:endParaRPr lang="en-GB" sz="2600" dirty="0"/>
          </a:p>
          <a:p>
            <a:pPr marL="0" indent="0">
              <a:buNone/>
            </a:pPr>
            <a:r>
              <a:rPr lang="en-GB" sz="2600" dirty="0"/>
              <a:t> </a:t>
            </a:r>
            <a:endParaRPr lang="LID4096" sz="2600"/>
          </a:p>
        </p:txBody>
      </p:sp>
    </p:spTree>
    <p:extLst>
      <p:ext uri="{BB962C8B-B14F-4D97-AF65-F5344CB8AC3E}">
        <p14:creationId xmlns:p14="http://schemas.microsoft.com/office/powerpoint/2010/main" val="2215972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EA4E-CE2D-8F44-9099-229093758183}"/>
              </a:ext>
            </a:extLst>
          </p:cNvPr>
          <p:cNvSpPr>
            <a:spLocks noGrp="1"/>
          </p:cNvSpPr>
          <p:nvPr>
            <p:ph type="title"/>
          </p:nvPr>
        </p:nvSpPr>
        <p:spPr/>
        <p:txBody>
          <a:bodyPr/>
          <a:lstStyle/>
          <a:p>
            <a:r>
              <a:rPr lang="en-CN" dirty="0"/>
              <a:t>FAQ: Prior Power Modeling Works</a:t>
            </a:r>
          </a:p>
        </p:txBody>
      </p:sp>
      <p:pic>
        <p:nvPicPr>
          <p:cNvPr id="5" name="Content Placeholder 4">
            <a:extLst>
              <a:ext uri="{FF2B5EF4-FFF2-40B4-BE49-F238E27FC236}">
                <a16:creationId xmlns:a16="http://schemas.microsoft.com/office/drawing/2014/main" id="{87329087-99B5-F243-8343-E08DF09B7557}"/>
              </a:ext>
            </a:extLst>
          </p:cNvPr>
          <p:cNvPicPr>
            <a:picLocks noGrp="1" noChangeAspect="1"/>
          </p:cNvPicPr>
          <p:nvPr>
            <p:ph idx="1"/>
          </p:nvPr>
        </p:nvPicPr>
        <p:blipFill>
          <a:blip r:embed="rId2"/>
          <a:stretch>
            <a:fillRect/>
          </a:stretch>
        </p:blipFill>
        <p:spPr>
          <a:xfrm>
            <a:off x="479425" y="1449111"/>
            <a:ext cx="11231563" cy="4391579"/>
          </a:xfrm>
        </p:spPr>
      </p:pic>
      <p:sp>
        <p:nvSpPr>
          <p:cNvPr id="6" name="TextBox 5">
            <a:extLst>
              <a:ext uri="{FF2B5EF4-FFF2-40B4-BE49-F238E27FC236}">
                <a16:creationId xmlns:a16="http://schemas.microsoft.com/office/drawing/2014/main" id="{34EBC34B-5AD9-674F-AD40-3EEA483A871D}"/>
              </a:ext>
            </a:extLst>
          </p:cNvPr>
          <p:cNvSpPr txBox="1"/>
          <p:nvPr/>
        </p:nvSpPr>
        <p:spPr>
          <a:xfrm>
            <a:off x="1393902" y="5726990"/>
            <a:ext cx="9851543" cy="3323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b="1" dirty="0"/>
              <a:t>Comparison among various power modeling approaches. The percentage numbers are area overheads. </a:t>
            </a:r>
            <a:endParaRPr lang="en-US" sz="2400" b="1" dirty="0"/>
          </a:p>
        </p:txBody>
      </p:sp>
    </p:spTree>
    <p:extLst>
      <p:ext uri="{BB962C8B-B14F-4D97-AF65-F5344CB8AC3E}">
        <p14:creationId xmlns:p14="http://schemas.microsoft.com/office/powerpoint/2010/main" val="2237218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EA4E-CE2D-8F44-9099-229093758183}"/>
              </a:ext>
            </a:extLst>
          </p:cNvPr>
          <p:cNvSpPr>
            <a:spLocks noGrp="1"/>
          </p:cNvSpPr>
          <p:nvPr>
            <p:ph type="title"/>
          </p:nvPr>
        </p:nvSpPr>
        <p:spPr/>
        <p:txBody>
          <a:bodyPr/>
          <a:lstStyle/>
          <a:p>
            <a:r>
              <a:rPr lang="en-CN" dirty="0"/>
              <a:t>FAQ: Accuracy Comparison</a:t>
            </a:r>
          </a:p>
        </p:txBody>
      </p:sp>
      <p:pic>
        <p:nvPicPr>
          <p:cNvPr id="8" name="Content Placeholder 7" descr="Chart, line chart&#10;&#10;Description automatically generated">
            <a:extLst>
              <a:ext uri="{FF2B5EF4-FFF2-40B4-BE49-F238E27FC236}">
                <a16:creationId xmlns:a16="http://schemas.microsoft.com/office/drawing/2014/main" id="{CD7980EA-DCB2-F141-9AED-ED3643BAEB48}"/>
              </a:ext>
            </a:extLst>
          </p:cNvPr>
          <p:cNvPicPr>
            <a:picLocks noGrp="1" noChangeAspect="1"/>
          </p:cNvPicPr>
          <p:nvPr>
            <p:ph idx="1"/>
          </p:nvPr>
        </p:nvPicPr>
        <p:blipFill>
          <a:blip r:embed="rId2"/>
          <a:stretch>
            <a:fillRect/>
          </a:stretch>
        </p:blipFill>
        <p:spPr>
          <a:xfrm>
            <a:off x="973087" y="1992901"/>
            <a:ext cx="4082669" cy="3352500"/>
          </a:xfrm>
        </p:spPr>
      </p:pic>
      <p:sp>
        <p:nvSpPr>
          <p:cNvPr id="6" name="TextBox 5">
            <a:extLst>
              <a:ext uri="{FF2B5EF4-FFF2-40B4-BE49-F238E27FC236}">
                <a16:creationId xmlns:a16="http://schemas.microsoft.com/office/drawing/2014/main" id="{34EBC34B-5AD9-674F-AD40-3EEA483A871D}"/>
              </a:ext>
            </a:extLst>
          </p:cNvPr>
          <p:cNvSpPr txBox="1"/>
          <p:nvPr/>
        </p:nvSpPr>
        <p:spPr>
          <a:xfrm>
            <a:off x="1918009" y="5452975"/>
            <a:ext cx="2620717" cy="3046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sz="2200" b="1" dirty="0"/>
              <a:t>Neoverse N1 CPU core</a:t>
            </a:r>
          </a:p>
        </p:txBody>
      </p:sp>
      <p:pic>
        <p:nvPicPr>
          <p:cNvPr id="10" name="Picture 9" descr="Chart, line chart&#10;&#10;Description automatically generated">
            <a:extLst>
              <a:ext uri="{FF2B5EF4-FFF2-40B4-BE49-F238E27FC236}">
                <a16:creationId xmlns:a16="http://schemas.microsoft.com/office/drawing/2014/main" id="{BF41523D-F7F4-324B-B028-9D9936D86776}"/>
              </a:ext>
            </a:extLst>
          </p:cNvPr>
          <p:cNvPicPr>
            <a:picLocks noChangeAspect="1"/>
          </p:cNvPicPr>
          <p:nvPr/>
        </p:nvPicPr>
        <p:blipFill>
          <a:blip r:embed="rId3"/>
          <a:stretch>
            <a:fillRect/>
          </a:stretch>
        </p:blipFill>
        <p:spPr>
          <a:xfrm>
            <a:off x="6366514" y="1992900"/>
            <a:ext cx="4082669" cy="3363607"/>
          </a:xfrm>
          <a:prstGeom prst="rect">
            <a:avLst/>
          </a:prstGeom>
        </p:spPr>
      </p:pic>
      <p:sp>
        <p:nvSpPr>
          <p:cNvPr id="11" name="TextBox 10">
            <a:extLst>
              <a:ext uri="{FF2B5EF4-FFF2-40B4-BE49-F238E27FC236}">
                <a16:creationId xmlns:a16="http://schemas.microsoft.com/office/drawing/2014/main" id="{D5629A19-4562-2643-AF93-30E20D6AE925}"/>
              </a:ext>
            </a:extLst>
          </p:cNvPr>
          <p:cNvSpPr txBox="1"/>
          <p:nvPr/>
        </p:nvSpPr>
        <p:spPr>
          <a:xfrm>
            <a:off x="7512205" y="5390010"/>
            <a:ext cx="2421625" cy="3046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sz="2200" b="1" dirty="0"/>
              <a:t>Cortex-A77 CPU core</a:t>
            </a:r>
          </a:p>
        </p:txBody>
      </p:sp>
    </p:spTree>
    <p:extLst>
      <p:ext uri="{BB962C8B-B14F-4D97-AF65-F5344CB8AC3E}">
        <p14:creationId xmlns:p14="http://schemas.microsoft.com/office/powerpoint/2010/main" val="1996468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EA4E-CE2D-8F44-9099-229093758183}"/>
              </a:ext>
            </a:extLst>
          </p:cNvPr>
          <p:cNvSpPr>
            <a:spLocks noGrp="1"/>
          </p:cNvSpPr>
          <p:nvPr>
            <p:ph type="title"/>
          </p:nvPr>
        </p:nvSpPr>
        <p:spPr/>
        <p:txBody>
          <a:bodyPr/>
          <a:lstStyle/>
          <a:p>
            <a:r>
              <a:rPr lang="en-CN" dirty="0"/>
              <a:t>FAQ: Accuracy with Multi-cycle Measurement Window</a:t>
            </a:r>
          </a:p>
        </p:txBody>
      </p:sp>
      <p:pic>
        <p:nvPicPr>
          <p:cNvPr id="7" name="Content Placeholder 6" descr="Chart, line chart&#10;&#10;Description automatically generated">
            <a:extLst>
              <a:ext uri="{FF2B5EF4-FFF2-40B4-BE49-F238E27FC236}">
                <a16:creationId xmlns:a16="http://schemas.microsoft.com/office/drawing/2014/main" id="{16F8BD6D-B2BE-114E-8BB4-790982F2FEDB}"/>
              </a:ext>
            </a:extLst>
          </p:cNvPr>
          <p:cNvPicPr>
            <a:picLocks noGrp="1" noChangeAspect="1"/>
          </p:cNvPicPr>
          <p:nvPr>
            <p:ph idx="1"/>
          </p:nvPr>
        </p:nvPicPr>
        <p:blipFill>
          <a:blip r:embed="rId2"/>
          <a:stretch>
            <a:fillRect/>
          </a:stretch>
        </p:blipFill>
        <p:spPr>
          <a:xfrm>
            <a:off x="521022" y="1473996"/>
            <a:ext cx="4705641" cy="3913679"/>
          </a:xfrm>
        </p:spPr>
      </p:pic>
      <p:sp>
        <p:nvSpPr>
          <p:cNvPr id="13" name="TextBox 12">
            <a:extLst>
              <a:ext uri="{FF2B5EF4-FFF2-40B4-BE49-F238E27FC236}">
                <a16:creationId xmlns:a16="http://schemas.microsoft.com/office/drawing/2014/main" id="{F803DB3D-51CC-2946-9F9C-11904E44FC2F}"/>
              </a:ext>
            </a:extLst>
          </p:cNvPr>
          <p:cNvSpPr txBox="1"/>
          <p:nvPr/>
        </p:nvSpPr>
        <p:spPr>
          <a:xfrm>
            <a:off x="2011740" y="5597076"/>
            <a:ext cx="2339295" cy="686342"/>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sz="2200" b="1" dirty="0"/>
              <a:t>Q = 200 </a:t>
            </a:r>
            <a:r>
              <a:rPr lang="en-US" sz="2200" dirty="0"/>
              <a:t>for Simmani</a:t>
            </a:r>
          </a:p>
          <a:p>
            <a:pPr eaLnBrk="1" hangingPunct="1">
              <a:lnSpc>
                <a:spcPct val="90000"/>
              </a:lnSpc>
              <a:spcBef>
                <a:spcPts val="0"/>
              </a:spcBef>
              <a:spcAft>
                <a:spcPts val="600"/>
              </a:spcAft>
            </a:pPr>
            <a:r>
              <a:rPr lang="en-US" sz="2200" b="1" dirty="0">
                <a:solidFill>
                  <a:srgbClr val="00B050"/>
                </a:solidFill>
              </a:rPr>
              <a:t>Q = 70 </a:t>
            </a:r>
            <a:r>
              <a:rPr lang="en-US" sz="2200" dirty="0"/>
              <a:t>for APOLLO</a:t>
            </a:r>
          </a:p>
        </p:txBody>
      </p:sp>
      <p:pic>
        <p:nvPicPr>
          <p:cNvPr id="14" name="Picture 13" descr="A picture containing chart&#10;&#10;Description automatically generated">
            <a:extLst>
              <a:ext uri="{FF2B5EF4-FFF2-40B4-BE49-F238E27FC236}">
                <a16:creationId xmlns:a16="http://schemas.microsoft.com/office/drawing/2014/main" id="{687A3867-5A2D-9A47-B330-7F4BA522CC5F}"/>
              </a:ext>
            </a:extLst>
          </p:cNvPr>
          <p:cNvPicPr>
            <a:picLocks noChangeAspect="1"/>
          </p:cNvPicPr>
          <p:nvPr/>
        </p:nvPicPr>
        <p:blipFill>
          <a:blip r:embed="rId3"/>
          <a:stretch>
            <a:fillRect/>
          </a:stretch>
        </p:blipFill>
        <p:spPr>
          <a:xfrm>
            <a:off x="5691642" y="1434790"/>
            <a:ext cx="6251314" cy="1561372"/>
          </a:xfrm>
          <a:prstGeom prst="rect">
            <a:avLst/>
          </a:prstGeom>
        </p:spPr>
      </p:pic>
      <p:pic>
        <p:nvPicPr>
          <p:cNvPr id="16" name="Picture 15" descr="Text&#10;&#10;Description automatically generated">
            <a:extLst>
              <a:ext uri="{FF2B5EF4-FFF2-40B4-BE49-F238E27FC236}">
                <a16:creationId xmlns:a16="http://schemas.microsoft.com/office/drawing/2014/main" id="{29695A5B-604C-5443-8F54-0306B67FF03A}"/>
              </a:ext>
            </a:extLst>
          </p:cNvPr>
          <p:cNvPicPr>
            <a:picLocks noChangeAspect="1"/>
          </p:cNvPicPr>
          <p:nvPr/>
        </p:nvPicPr>
        <p:blipFill>
          <a:blip r:embed="rId4"/>
          <a:stretch>
            <a:fillRect/>
          </a:stretch>
        </p:blipFill>
        <p:spPr>
          <a:xfrm>
            <a:off x="5977145" y="3953535"/>
            <a:ext cx="5680307" cy="1643541"/>
          </a:xfrm>
          <a:prstGeom prst="rect">
            <a:avLst/>
          </a:prstGeom>
        </p:spPr>
      </p:pic>
      <p:sp>
        <p:nvSpPr>
          <p:cNvPr id="17" name="TextBox 16">
            <a:extLst>
              <a:ext uri="{FF2B5EF4-FFF2-40B4-BE49-F238E27FC236}">
                <a16:creationId xmlns:a16="http://schemas.microsoft.com/office/drawing/2014/main" id="{E4F11BEE-2942-7545-9E0C-6E3EBFA51F7C}"/>
              </a:ext>
            </a:extLst>
          </p:cNvPr>
          <p:cNvSpPr txBox="1"/>
          <p:nvPr/>
        </p:nvSpPr>
        <p:spPr>
          <a:xfrm>
            <a:off x="5977145" y="3557140"/>
            <a:ext cx="2022990" cy="3046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US" sz="2200" b="1" dirty="0"/>
              <a:t>During inference:</a:t>
            </a:r>
            <a:endParaRPr lang="en-US" sz="2200" dirty="0"/>
          </a:p>
        </p:txBody>
      </p:sp>
    </p:spTree>
    <p:extLst>
      <p:ext uri="{BB962C8B-B14F-4D97-AF65-F5344CB8AC3E}">
        <p14:creationId xmlns:p14="http://schemas.microsoft.com/office/powerpoint/2010/main" val="149411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4194A7-C69B-B94E-857B-7632E71CC7D8}"/>
              </a:ext>
            </a:extLst>
          </p:cNvPr>
          <p:cNvSpPr>
            <a:spLocks noGrp="1"/>
          </p:cNvSpPr>
          <p:nvPr>
            <p:ph type="sldNum" sz="quarter" idx="10"/>
          </p:nvPr>
        </p:nvSpPr>
        <p:spPr/>
        <p:txBody>
          <a:bodyPr/>
          <a:lstStyle/>
          <a:p>
            <a:fld id="{A559C790-290C-A040-B331-07958D38869F}" type="slidenum">
              <a:rPr lang="en-CN" smtClean="0"/>
              <a:t>69</a:t>
            </a:fld>
            <a:endParaRPr lang="en-CN"/>
          </a:p>
        </p:txBody>
      </p:sp>
      <p:sp>
        <p:nvSpPr>
          <p:cNvPr id="3" name="Rectangle 2">
            <a:extLst>
              <a:ext uri="{FF2B5EF4-FFF2-40B4-BE49-F238E27FC236}">
                <a16:creationId xmlns:a16="http://schemas.microsoft.com/office/drawing/2014/main" id="{223622D3-FDA0-BB40-BF8B-6B5AB5625095}"/>
              </a:ext>
            </a:extLst>
          </p:cNvPr>
          <p:cNvSpPr/>
          <p:nvPr/>
        </p:nvSpPr>
        <p:spPr>
          <a:xfrm>
            <a:off x="1493864" y="675786"/>
            <a:ext cx="371278" cy="4375272"/>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extBox 6">
            <a:extLst>
              <a:ext uri="{FF2B5EF4-FFF2-40B4-BE49-F238E27FC236}">
                <a16:creationId xmlns:a16="http://schemas.microsoft.com/office/drawing/2014/main" id="{FF640052-2753-7140-AE08-57063AABA0C0}"/>
              </a:ext>
            </a:extLst>
          </p:cNvPr>
          <p:cNvSpPr txBox="1"/>
          <p:nvPr/>
        </p:nvSpPr>
        <p:spPr>
          <a:xfrm rot="5400000">
            <a:off x="664943" y="2620296"/>
            <a:ext cx="2049728" cy="415498"/>
          </a:xfrm>
          <a:prstGeom prst="rect">
            <a:avLst/>
          </a:prstGeom>
          <a:noFill/>
        </p:spPr>
        <p:txBody>
          <a:bodyPr wrap="none" rtlCol="0">
            <a:spAutoFit/>
          </a:bodyPr>
          <a:lstStyle/>
          <a:p>
            <a:r>
              <a:rPr lang="en-US" altLang="zh-CN" sz="2100" dirty="0"/>
              <a:t>register</a:t>
            </a:r>
            <a:r>
              <a:rPr lang="zh-CN" altLang="en-US" sz="2100" dirty="0"/>
              <a:t> </a:t>
            </a:r>
            <a:r>
              <a:rPr lang="en-US" altLang="zh-CN" sz="2100" dirty="0"/>
              <a:t>interface</a:t>
            </a:r>
            <a:endParaRPr lang="en-CN" sz="2100" dirty="0"/>
          </a:p>
        </p:txBody>
      </p:sp>
      <p:sp>
        <p:nvSpPr>
          <p:cNvPr id="22" name="Rectangle 21">
            <a:extLst>
              <a:ext uri="{FF2B5EF4-FFF2-40B4-BE49-F238E27FC236}">
                <a16:creationId xmlns:a16="http://schemas.microsoft.com/office/drawing/2014/main" id="{B4FE21FA-6F0E-DA49-BEE2-B36247AF2CC1}"/>
              </a:ext>
            </a:extLst>
          </p:cNvPr>
          <p:cNvSpPr/>
          <p:nvPr/>
        </p:nvSpPr>
        <p:spPr>
          <a:xfrm>
            <a:off x="2052799" y="802054"/>
            <a:ext cx="468356" cy="370720"/>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rPr>
              <a:t>TD</a:t>
            </a:r>
            <a:endParaRPr lang="en-CN" dirty="0">
              <a:solidFill>
                <a:schemeClr val="bg2">
                  <a:lumMod val="25000"/>
                </a:schemeClr>
              </a:solidFill>
            </a:endParaRPr>
          </a:p>
        </p:txBody>
      </p:sp>
      <p:sp>
        <p:nvSpPr>
          <p:cNvPr id="23" name="Rectangle 22">
            <a:extLst>
              <a:ext uri="{FF2B5EF4-FFF2-40B4-BE49-F238E27FC236}">
                <a16:creationId xmlns:a16="http://schemas.microsoft.com/office/drawing/2014/main" id="{A926F18B-C535-1743-B0F6-87493916799C}"/>
              </a:ext>
            </a:extLst>
          </p:cNvPr>
          <p:cNvSpPr/>
          <p:nvPr/>
        </p:nvSpPr>
        <p:spPr>
          <a:xfrm>
            <a:off x="2066811" y="1804780"/>
            <a:ext cx="468356" cy="370720"/>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rPr>
              <a:t>TD</a:t>
            </a:r>
            <a:endParaRPr lang="en-CN" dirty="0">
              <a:solidFill>
                <a:schemeClr val="bg2">
                  <a:lumMod val="25000"/>
                </a:schemeClr>
              </a:solidFill>
            </a:endParaRPr>
          </a:p>
        </p:txBody>
      </p:sp>
      <p:sp>
        <p:nvSpPr>
          <p:cNvPr id="24" name="Rectangle 23">
            <a:extLst>
              <a:ext uri="{FF2B5EF4-FFF2-40B4-BE49-F238E27FC236}">
                <a16:creationId xmlns:a16="http://schemas.microsoft.com/office/drawing/2014/main" id="{ADC2F03E-74F8-2345-9A20-A4EC0EB45871}"/>
              </a:ext>
            </a:extLst>
          </p:cNvPr>
          <p:cNvSpPr/>
          <p:nvPr/>
        </p:nvSpPr>
        <p:spPr>
          <a:xfrm>
            <a:off x="2057689" y="2287446"/>
            <a:ext cx="468356" cy="370720"/>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rPr>
              <a:t>TD</a:t>
            </a:r>
            <a:endParaRPr lang="en-CN" dirty="0">
              <a:solidFill>
                <a:schemeClr val="bg2">
                  <a:lumMod val="25000"/>
                </a:schemeClr>
              </a:solidFill>
            </a:endParaRPr>
          </a:p>
        </p:txBody>
      </p:sp>
      <p:cxnSp>
        <p:nvCxnSpPr>
          <p:cNvPr id="9" name="Straight Connector 8">
            <a:extLst>
              <a:ext uri="{FF2B5EF4-FFF2-40B4-BE49-F238E27FC236}">
                <a16:creationId xmlns:a16="http://schemas.microsoft.com/office/drawing/2014/main" id="{4BEB531B-2BA7-EB46-826A-451E4EB9F541}"/>
              </a:ext>
            </a:extLst>
          </p:cNvPr>
          <p:cNvCxnSpPr>
            <a:cxnSpLocks/>
          </p:cNvCxnSpPr>
          <p:nvPr/>
        </p:nvCxnSpPr>
        <p:spPr>
          <a:xfrm flipH="1">
            <a:off x="347021" y="987414"/>
            <a:ext cx="114684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486374-9B1D-A34D-A378-A0B0F517BE27}"/>
              </a:ext>
            </a:extLst>
          </p:cNvPr>
          <p:cNvCxnSpPr>
            <a:cxnSpLocks/>
          </p:cNvCxnSpPr>
          <p:nvPr/>
        </p:nvCxnSpPr>
        <p:spPr>
          <a:xfrm flipH="1">
            <a:off x="347020" y="1969322"/>
            <a:ext cx="114684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4B4E718-2E54-B047-8C30-3CD58033B3CC}"/>
              </a:ext>
            </a:extLst>
          </p:cNvPr>
          <p:cNvCxnSpPr>
            <a:cxnSpLocks/>
          </p:cNvCxnSpPr>
          <p:nvPr/>
        </p:nvCxnSpPr>
        <p:spPr>
          <a:xfrm flipH="1">
            <a:off x="1030444" y="2455674"/>
            <a:ext cx="463420"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6B722D6-10C2-3047-8CA1-B27A7798A46F}"/>
              </a:ext>
            </a:extLst>
          </p:cNvPr>
          <p:cNvCxnSpPr>
            <a:cxnSpLocks/>
          </p:cNvCxnSpPr>
          <p:nvPr/>
        </p:nvCxnSpPr>
        <p:spPr>
          <a:xfrm flipH="1" flipV="1">
            <a:off x="1039775" y="1969322"/>
            <a:ext cx="1" cy="505014"/>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2968EA-A575-4848-92F8-1D167E95AE29}"/>
              </a:ext>
            </a:extLst>
          </p:cNvPr>
          <p:cNvCxnSpPr>
            <a:cxnSpLocks/>
            <a:stCxn id="22" idx="1"/>
          </p:cNvCxnSpPr>
          <p:nvPr/>
        </p:nvCxnSpPr>
        <p:spPr>
          <a:xfrm flipH="1">
            <a:off x="1857107" y="987414"/>
            <a:ext cx="195692"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2810BB9-29C2-B24C-92DB-C1A04DB2E693}"/>
              </a:ext>
            </a:extLst>
          </p:cNvPr>
          <p:cNvCxnSpPr>
            <a:cxnSpLocks/>
            <a:endCxn id="22" idx="3"/>
          </p:cNvCxnSpPr>
          <p:nvPr/>
        </p:nvCxnSpPr>
        <p:spPr>
          <a:xfrm flipH="1" flipV="1">
            <a:off x="2521155" y="987414"/>
            <a:ext cx="217626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F11F6D-10D5-6946-B444-C8476FC5B3EF}"/>
                  </a:ext>
                </a:extLst>
              </p:cNvPr>
              <p:cNvSpPr txBox="1"/>
              <p:nvPr/>
            </p:nvSpPr>
            <p:spPr>
              <a:xfrm>
                <a:off x="729454" y="534821"/>
                <a:ext cx="524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1</m:t>
                          </m:r>
                        </m:sub>
                      </m:sSub>
                    </m:oMath>
                  </m:oMathPara>
                </a14:m>
                <a:endParaRPr lang="en-CN" sz="2400" dirty="0"/>
              </a:p>
            </p:txBody>
          </p:sp>
        </mc:Choice>
        <mc:Fallback xmlns="">
          <p:sp>
            <p:nvSpPr>
              <p:cNvPr id="54" name="TextBox 53">
                <a:extLst>
                  <a:ext uri="{FF2B5EF4-FFF2-40B4-BE49-F238E27FC236}">
                    <a16:creationId xmlns:a16="http://schemas.microsoft.com/office/drawing/2014/main" id="{2CF11F6D-10D5-6946-B444-C8476FC5B3EF}"/>
                  </a:ext>
                </a:extLst>
              </p:cNvPr>
              <p:cNvSpPr txBox="1">
                <a:spLocks noRot="1" noChangeAspect="1" noMove="1" noResize="1" noEditPoints="1" noAdjustHandles="1" noChangeArrowheads="1" noChangeShapeType="1" noTextEdit="1"/>
              </p:cNvSpPr>
              <p:nvPr/>
            </p:nvSpPr>
            <p:spPr>
              <a:xfrm>
                <a:off x="729454" y="534821"/>
                <a:ext cx="524246" cy="461665"/>
              </a:xfrm>
              <a:prstGeom prst="rect">
                <a:avLst/>
              </a:prstGeom>
              <a:blipFill>
                <a:blip r:embed="rId3"/>
                <a:stretch>
                  <a:fillRect b="-2703"/>
                </a:stretch>
              </a:blipFill>
            </p:spPr>
            <p:txBody>
              <a:bodyPr/>
              <a:lstStyle/>
              <a:p>
                <a:r>
                  <a:rPr lang="en-CN">
                    <a:noFill/>
                  </a:rPr>
                  <a:t> </a:t>
                </a:r>
              </a:p>
            </p:txBody>
          </p:sp>
        </mc:Fallback>
      </mc:AlternateContent>
      <p:grpSp>
        <p:nvGrpSpPr>
          <p:cNvPr id="78" name="Group 77">
            <a:extLst>
              <a:ext uri="{FF2B5EF4-FFF2-40B4-BE49-F238E27FC236}">
                <a16:creationId xmlns:a16="http://schemas.microsoft.com/office/drawing/2014/main" id="{30628887-524F-6A43-87A5-50933C4F25B6}"/>
              </a:ext>
            </a:extLst>
          </p:cNvPr>
          <p:cNvGrpSpPr/>
          <p:nvPr/>
        </p:nvGrpSpPr>
        <p:grpSpPr>
          <a:xfrm>
            <a:off x="498085" y="1441960"/>
            <a:ext cx="1036044" cy="461665"/>
            <a:chOff x="653243" y="2319047"/>
            <a:chExt cx="1036044" cy="461665"/>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76C9088-ED70-DF41-BA09-01E2A14E4145}"/>
                    </a:ext>
                  </a:extLst>
                </p:cNvPr>
                <p:cNvSpPr txBox="1"/>
                <p:nvPr/>
              </p:nvSpPr>
              <p:spPr>
                <a:xfrm>
                  <a:off x="653243" y="2319047"/>
                  <a:ext cx="5313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2</m:t>
                            </m:r>
                          </m:sub>
                        </m:sSub>
                      </m:oMath>
                    </m:oMathPara>
                  </a14:m>
                  <a:endParaRPr lang="en-CN" sz="2400" dirty="0"/>
                </a:p>
              </p:txBody>
            </p:sp>
          </mc:Choice>
          <mc:Fallback xmlns="">
            <p:sp>
              <p:nvSpPr>
                <p:cNvPr id="55" name="TextBox 54">
                  <a:extLst>
                    <a:ext uri="{FF2B5EF4-FFF2-40B4-BE49-F238E27FC236}">
                      <a16:creationId xmlns:a16="http://schemas.microsoft.com/office/drawing/2014/main" id="{776C9088-ED70-DF41-BA09-01E2A14E4145}"/>
                    </a:ext>
                  </a:extLst>
                </p:cNvPr>
                <p:cNvSpPr txBox="1">
                  <a:spLocks noRot="1" noChangeAspect="1" noMove="1" noResize="1" noEditPoints="1" noAdjustHandles="1" noChangeArrowheads="1" noChangeShapeType="1" noTextEdit="1"/>
                </p:cNvSpPr>
                <p:nvPr/>
              </p:nvSpPr>
              <p:spPr>
                <a:xfrm>
                  <a:off x="653243" y="2319047"/>
                  <a:ext cx="531363" cy="461665"/>
                </a:xfrm>
                <a:prstGeom prst="rect">
                  <a:avLst/>
                </a:prstGeom>
                <a:blipFill>
                  <a:blip r:embed="rId4"/>
                  <a:stretch>
                    <a:fillRect b="-270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046AC35-481C-5948-9594-A1836422547C}"/>
                    </a:ext>
                  </a:extLst>
                </p:cNvPr>
                <p:cNvSpPr txBox="1"/>
                <p:nvPr/>
              </p:nvSpPr>
              <p:spPr>
                <a:xfrm>
                  <a:off x="935555" y="2406986"/>
                  <a:ext cx="7537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[0:1]</m:t>
                        </m:r>
                      </m:oMath>
                    </m:oMathPara>
                  </a14:m>
                  <a:endParaRPr lang="en-CN" dirty="0"/>
                </a:p>
              </p:txBody>
            </p:sp>
          </mc:Choice>
          <mc:Fallback xmlns="">
            <p:sp>
              <p:nvSpPr>
                <p:cNvPr id="56" name="TextBox 55">
                  <a:extLst>
                    <a:ext uri="{FF2B5EF4-FFF2-40B4-BE49-F238E27FC236}">
                      <a16:creationId xmlns:a16="http://schemas.microsoft.com/office/drawing/2014/main" id="{3046AC35-481C-5948-9594-A1836422547C}"/>
                    </a:ext>
                  </a:extLst>
                </p:cNvPr>
                <p:cNvSpPr txBox="1">
                  <a:spLocks noRot="1" noChangeAspect="1" noMove="1" noResize="1" noEditPoints="1" noAdjustHandles="1" noChangeArrowheads="1" noChangeShapeType="1" noTextEdit="1"/>
                </p:cNvSpPr>
                <p:nvPr/>
              </p:nvSpPr>
              <p:spPr>
                <a:xfrm>
                  <a:off x="935555" y="2406986"/>
                  <a:ext cx="753732" cy="369332"/>
                </a:xfrm>
                <a:prstGeom prst="rect">
                  <a:avLst/>
                </a:prstGeom>
                <a:blipFill>
                  <a:blip r:embed="rId5"/>
                  <a:stretch>
                    <a:fillRect b="-13333"/>
                  </a:stretch>
                </a:blipFill>
              </p:spPr>
              <p:txBody>
                <a:bodyPr/>
                <a:lstStyle/>
                <a:p>
                  <a:r>
                    <a:rPr lang="en-CN">
                      <a:noFill/>
                    </a:rPr>
                    <a:t> </a:t>
                  </a:r>
                </a:p>
              </p:txBody>
            </p:sp>
          </mc:Fallback>
        </mc:AlternateContent>
      </p:grpSp>
      <p:cxnSp>
        <p:nvCxnSpPr>
          <p:cNvPr id="58" name="Straight Connector 57">
            <a:extLst>
              <a:ext uri="{FF2B5EF4-FFF2-40B4-BE49-F238E27FC236}">
                <a16:creationId xmlns:a16="http://schemas.microsoft.com/office/drawing/2014/main" id="{356E2B22-4433-EE49-872F-0A03F575D733}"/>
              </a:ext>
            </a:extLst>
          </p:cNvPr>
          <p:cNvCxnSpPr>
            <a:cxnSpLocks/>
          </p:cNvCxnSpPr>
          <p:nvPr/>
        </p:nvCxnSpPr>
        <p:spPr>
          <a:xfrm flipH="1">
            <a:off x="2544285" y="1966477"/>
            <a:ext cx="449512"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E9DA5ED-1BA0-7C45-9818-E07928A5A32E}"/>
              </a:ext>
            </a:extLst>
          </p:cNvPr>
          <p:cNvCxnSpPr>
            <a:cxnSpLocks/>
          </p:cNvCxnSpPr>
          <p:nvPr/>
        </p:nvCxnSpPr>
        <p:spPr>
          <a:xfrm flipH="1">
            <a:off x="2521155" y="2464919"/>
            <a:ext cx="147600"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FDB81B8-C98E-6D47-B996-122BE3CE89D6}"/>
              </a:ext>
            </a:extLst>
          </p:cNvPr>
          <p:cNvCxnSpPr>
            <a:cxnSpLocks/>
          </p:cNvCxnSpPr>
          <p:nvPr/>
        </p:nvCxnSpPr>
        <p:spPr>
          <a:xfrm flipH="1">
            <a:off x="2797851" y="2255872"/>
            <a:ext cx="190800"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2801E6A-CE27-314F-9808-62F85EB6313E}"/>
              </a:ext>
            </a:extLst>
          </p:cNvPr>
          <p:cNvCxnSpPr>
            <a:cxnSpLocks/>
          </p:cNvCxnSpPr>
          <p:nvPr/>
        </p:nvCxnSpPr>
        <p:spPr>
          <a:xfrm flipH="1">
            <a:off x="2643949" y="2265495"/>
            <a:ext cx="128777" cy="208841"/>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E9B0F85C-FB8B-734D-9FA4-3920676E2E4C}"/>
              </a:ext>
            </a:extLst>
          </p:cNvPr>
          <p:cNvPicPr>
            <a:picLocks noChangeAspect="1"/>
          </p:cNvPicPr>
          <p:nvPr/>
        </p:nvPicPr>
        <p:blipFill rotWithShape="1">
          <a:blip r:embed="rId6"/>
          <a:srcRect l="26279" r="43760"/>
          <a:stretch/>
        </p:blipFill>
        <p:spPr>
          <a:xfrm>
            <a:off x="4698245" y="567872"/>
            <a:ext cx="468357" cy="562759"/>
          </a:xfrm>
          <a:prstGeom prst="rect">
            <a:avLst/>
          </a:prstGeom>
        </p:spPr>
      </p:pic>
      <p:pic>
        <p:nvPicPr>
          <p:cNvPr id="65" name="Picture 64">
            <a:extLst>
              <a:ext uri="{FF2B5EF4-FFF2-40B4-BE49-F238E27FC236}">
                <a16:creationId xmlns:a16="http://schemas.microsoft.com/office/drawing/2014/main" id="{C7FAD343-0E5C-E742-9A56-89757B294C34}"/>
              </a:ext>
            </a:extLst>
          </p:cNvPr>
          <p:cNvPicPr>
            <a:picLocks noChangeAspect="1"/>
          </p:cNvPicPr>
          <p:nvPr/>
        </p:nvPicPr>
        <p:blipFill rotWithShape="1">
          <a:blip r:embed="rId6"/>
          <a:srcRect l="26279" r="43760"/>
          <a:stretch/>
        </p:blipFill>
        <p:spPr>
          <a:xfrm>
            <a:off x="4698246" y="1690322"/>
            <a:ext cx="468357" cy="562759"/>
          </a:xfrm>
          <a:prstGeom prst="rect">
            <a:avLst/>
          </a:prstGeom>
        </p:spPr>
      </p:pic>
      <p:pic>
        <p:nvPicPr>
          <p:cNvPr id="68" name="Picture 67">
            <a:extLst>
              <a:ext uri="{FF2B5EF4-FFF2-40B4-BE49-F238E27FC236}">
                <a16:creationId xmlns:a16="http://schemas.microsoft.com/office/drawing/2014/main" id="{F921BA07-012E-1C48-8F97-7A0C74994DFF}"/>
              </a:ext>
            </a:extLst>
          </p:cNvPr>
          <p:cNvPicPr>
            <a:picLocks noChangeAspect="1"/>
          </p:cNvPicPr>
          <p:nvPr/>
        </p:nvPicPr>
        <p:blipFill rotWithShape="1">
          <a:blip r:embed="rId7"/>
          <a:srcRect l="28569" r="38554"/>
          <a:stretch/>
        </p:blipFill>
        <p:spPr>
          <a:xfrm>
            <a:off x="2753757" y="1787209"/>
            <a:ext cx="599384" cy="655198"/>
          </a:xfrm>
          <a:prstGeom prst="rect">
            <a:avLst/>
          </a:prstGeom>
        </p:spPr>
      </p:pic>
      <p:cxnSp>
        <p:nvCxnSpPr>
          <p:cNvPr id="70" name="Straight Connector 69">
            <a:extLst>
              <a:ext uri="{FF2B5EF4-FFF2-40B4-BE49-F238E27FC236}">
                <a16:creationId xmlns:a16="http://schemas.microsoft.com/office/drawing/2014/main" id="{3639289B-361A-B944-9BA8-A2736EACB109}"/>
              </a:ext>
            </a:extLst>
          </p:cNvPr>
          <p:cNvCxnSpPr>
            <a:cxnSpLocks/>
            <a:endCxn id="68" idx="3"/>
          </p:cNvCxnSpPr>
          <p:nvPr/>
        </p:nvCxnSpPr>
        <p:spPr>
          <a:xfrm flipH="1">
            <a:off x="3353141" y="2114808"/>
            <a:ext cx="1344277"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29230584-D79A-AB49-9B34-47C27A59D468}"/>
              </a:ext>
            </a:extLst>
          </p:cNvPr>
          <p:cNvGrpSpPr/>
          <p:nvPr/>
        </p:nvGrpSpPr>
        <p:grpSpPr>
          <a:xfrm>
            <a:off x="3479032" y="298304"/>
            <a:ext cx="1146472" cy="461665"/>
            <a:chOff x="3310788" y="1250447"/>
            <a:chExt cx="1146472" cy="461665"/>
          </a:xfrm>
        </p:grpSpPr>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FA99CF2-0113-044F-AEF9-00F21756DA51}"/>
                    </a:ext>
                  </a:extLst>
                </p:cNvPr>
                <p:cNvSpPr txBox="1"/>
                <p:nvPr/>
              </p:nvSpPr>
              <p:spPr>
                <a:xfrm>
                  <a:off x="3310788" y="1250447"/>
                  <a:ext cx="606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𝑤</m:t>
                            </m:r>
                          </m:e>
                          <m:sub>
                            <m:r>
                              <a:rPr lang="en-US" altLang="zh-CN" sz="2400" b="0" i="1" dirty="0" smtClean="0">
                                <a:latin typeface="Cambria Math" panose="02040503050406030204" pitchFamily="18" charset="0"/>
                              </a:rPr>
                              <m:t>1</m:t>
                            </m:r>
                          </m:sub>
                        </m:sSub>
                      </m:oMath>
                    </m:oMathPara>
                  </a14:m>
                  <a:endParaRPr lang="en-CN" sz="2400" dirty="0"/>
                </a:p>
              </p:txBody>
            </p:sp>
          </mc:Choice>
          <mc:Fallback xmlns="">
            <p:sp>
              <p:nvSpPr>
                <p:cNvPr id="74" name="TextBox 73">
                  <a:extLst>
                    <a:ext uri="{FF2B5EF4-FFF2-40B4-BE49-F238E27FC236}">
                      <a16:creationId xmlns:a16="http://schemas.microsoft.com/office/drawing/2014/main" id="{8FA99CF2-0113-044F-AEF9-00F21756DA51}"/>
                    </a:ext>
                  </a:extLst>
                </p:cNvPr>
                <p:cNvSpPr txBox="1">
                  <a:spLocks noRot="1" noChangeAspect="1" noMove="1" noResize="1" noEditPoints="1" noAdjustHandles="1" noChangeArrowheads="1" noChangeShapeType="1" noTextEdit="1"/>
                </p:cNvSpPr>
                <p:nvPr/>
              </p:nvSpPr>
              <p:spPr>
                <a:xfrm>
                  <a:off x="3310788" y="1250447"/>
                  <a:ext cx="606512" cy="461665"/>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1BEF0B7-788E-B04F-8B07-CAFC6AD1232D}"/>
                    </a:ext>
                  </a:extLst>
                </p:cNvPr>
                <p:cNvSpPr txBox="1"/>
                <p:nvPr/>
              </p:nvSpPr>
              <p:spPr>
                <a:xfrm>
                  <a:off x="3667748" y="1357048"/>
                  <a:ext cx="78951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𝟎</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𝑾</m:t>
                        </m:r>
                        <m:r>
                          <a:rPr lang="en-US" altLang="zh-CN" sz="1600" b="1" i="1" dirty="0" smtClean="0">
                            <a:latin typeface="Cambria Math" panose="02040503050406030204" pitchFamily="18" charset="0"/>
                          </a:rPr>
                          <m:t>]</m:t>
                        </m:r>
                      </m:oMath>
                    </m:oMathPara>
                  </a14:m>
                  <a:endParaRPr lang="en-CN" sz="1600" b="1" dirty="0"/>
                </a:p>
              </p:txBody>
            </p:sp>
          </mc:Choice>
          <mc:Fallback xmlns="">
            <p:sp>
              <p:nvSpPr>
                <p:cNvPr id="75" name="TextBox 74">
                  <a:extLst>
                    <a:ext uri="{FF2B5EF4-FFF2-40B4-BE49-F238E27FC236}">
                      <a16:creationId xmlns:a16="http://schemas.microsoft.com/office/drawing/2014/main" id="{61BEF0B7-788E-B04F-8B07-CAFC6AD1232D}"/>
                    </a:ext>
                  </a:extLst>
                </p:cNvPr>
                <p:cNvSpPr txBox="1">
                  <a:spLocks noRot="1" noChangeAspect="1" noMove="1" noResize="1" noEditPoints="1" noAdjustHandles="1" noChangeArrowheads="1" noChangeShapeType="1" noTextEdit="1"/>
                </p:cNvSpPr>
                <p:nvPr/>
              </p:nvSpPr>
              <p:spPr>
                <a:xfrm>
                  <a:off x="3667748" y="1357048"/>
                  <a:ext cx="789512" cy="338554"/>
                </a:xfrm>
                <a:prstGeom prst="rect">
                  <a:avLst/>
                </a:prstGeom>
                <a:blipFill>
                  <a:blip r:embed="rId9"/>
                  <a:stretch>
                    <a:fillRect b="-14286"/>
                  </a:stretch>
                </a:blipFill>
              </p:spPr>
              <p:txBody>
                <a:bodyPr/>
                <a:lstStyle/>
                <a:p>
                  <a:r>
                    <a:rPr lang="en-CN">
                      <a:noFill/>
                    </a:rPr>
                    <a:t> </a:t>
                  </a:r>
                </a:p>
              </p:txBody>
            </p:sp>
          </mc:Fallback>
        </mc:AlternateContent>
      </p:grpSp>
      <p:cxnSp>
        <p:nvCxnSpPr>
          <p:cNvPr id="76" name="Straight Connector 75">
            <a:extLst>
              <a:ext uri="{FF2B5EF4-FFF2-40B4-BE49-F238E27FC236}">
                <a16:creationId xmlns:a16="http://schemas.microsoft.com/office/drawing/2014/main" id="{5A6B2B33-0451-2E49-A7F4-23FB55CB080A}"/>
              </a:ext>
            </a:extLst>
          </p:cNvPr>
          <p:cNvCxnSpPr>
            <a:cxnSpLocks/>
          </p:cNvCxnSpPr>
          <p:nvPr/>
        </p:nvCxnSpPr>
        <p:spPr>
          <a:xfrm flipH="1">
            <a:off x="635180" y="1869217"/>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EDAA275-0951-7344-A337-17EE79F17D1F}"/>
              </a:ext>
            </a:extLst>
          </p:cNvPr>
          <p:cNvCxnSpPr>
            <a:cxnSpLocks/>
          </p:cNvCxnSpPr>
          <p:nvPr/>
        </p:nvCxnSpPr>
        <p:spPr>
          <a:xfrm flipH="1">
            <a:off x="4520614" y="622367"/>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E4C797E-3516-584D-AC56-56806116CC13}"/>
              </a:ext>
            </a:extLst>
          </p:cNvPr>
          <p:cNvCxnSpPr>
            <a:cxnSpLocks/>
          </p:cNvCxnSpPr>
          <p:nvPr/>
        </p:nvCxnSpPr>
        <p:spPr>
          <a:xfrm flipH="1">
            <a:off x="4425513" y="733477"/>
            <a:ext cx="27273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AF3E30-0170-A544-92D3-FF790650DDD6}"/>
              </a:ext>
            </a:extLst>
          </p:cNvPr>
          <p:cNvCxnSpPr>
            <a:cxnSpLocks/>
          </p:cNvCxnSpPr>
          <p:nvPr/>
        </p:nvCxnSpPr>
        <p:spPr>
          <a:xfrm flipH="1">
            <a:off x="4522759" y="1716856"/>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BBBF184-F5E5-7F45-A977-36F2333BCD2F}"/>
              </a:ext>
            </a:extLst>
          </p:cNvPr>
          <p:cNvCxnSpPr>
            <a:cxnSpLocks/>
          </p:cNvCxnSpPr>
          <p:nvPr/>
        </p:nvCxnSpPr>
        <p:spPr>
          <a:xfrm flipH="1">
            <a:off x="4427658" y="1827966"/>
            <a:ext cx="27273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734F6AC-EB21-7A48-AE52-1CEA0A1E894E}"/>
              </a:ext>
            </a:extLst>
          </p:cNvPr>
          <p:cNvCxnSpPr>
            <a:cxnSpLocks/>
          </p:cNvCxnSpPr>
          <p:nvPr/>
        </p:nvCxnSpPr>
        <p:spPr>
          <a:xfrm flipH="1">
            <a:off x="5221466" y="733982"/>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86F31FB-88AA-BC4C-82BC-F06DF79F46C6}"/>
              </a:ext>
            </a:extLst>
          </p:cNvPr>
          <p:cNvCxnSpPr>
            <a:cxnSpLocks/>
          </p:cNvCxnSpPr>
          <p:nvPr/>
        </p:nvCxnSpPr>
        <p:spPr>
          <a:xfrm flipH="1">
            <a:off x="5154358" y="845092"/>
            <a:ext cx="27273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670CA27-34CF-7B4F-A9A6-6144E64AA221}"/>
              </a:ext>
            </a:extLst>
          </p:cNvPr>
          <p:cNvCxnSpPr>
            <a:cxnSpLocks/>
          </p:cNvCxnSpPr>
          <p:nvPr/>
        </p:nvCxnSpPr>
        <p:spPr>
          <a:xfrm flipH="1">
            <a:off x="5214871" y="1855367"/>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8DE1F41-BF0B-2047-A602-82C1AD69D3FF}"/>
              </a:ext>
            </a:extLst>
          </p:cNvPr>
          <p:cNvCxnSpPr>
            <a:cxnSpLocks/>
          </p:cNvCxnSpPr>
          <p:nvPr/>
        </p:nvCxnSpPr>
        <p:spPr>
          <a:xfrm flipH="1">
            <a:off x="5147763" y="1966477"/>
            <a:ext cx="27273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A9C9705-AF07-C74A-8F25-478EB220AF76}"/>
              </a:ext>
            </a:extLst>
          </p:cNvPr>
          <p:cNvCxnSpPr>
            <a:cxnSpLocks/>
          </p:cNvCxnSpPr>
          <p:nvPr/>
        </p:nvCxnSpPr>
        <p:spPr>
          <a:xfrm flipH="1">
            <a:off x="1874473" y="1966477"/>
            <a:ext cx="195692"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512C3AF-1B81-9E4B-9AB0-199E200A39BF}"/>
              </a:ext>
            </a:extLst>
          </p:cNvPr>
          <p:cNvCxnSpPr>
            <a:cxnSpLocks/>
          </p:cNvCxnSpPr>
          <p:nvPr/>
        </p:nvCxnSpPr>
        <p:spPr>
          <a:xfrm flipH="1">
            <a:off x="1857107" y="2455674"/>
            <a:ext cx="195692"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FD062935-E3BF-3342-9385-9BEA2226F317}"/>
              </a:ext>
            </a:extLst>
          </p:cNvPr>
          <p:cNvGrpSpPr/>
          <p:nvPr/>
        </p:nvGrpSpPr>
        <p:grpSpPr>
          <a:xfrm>
            <a:off x="3494960" y="1398612"/>
            <a:ext cx="1146472" cy="461665"/>
            <a:chOff x="3310788" y="1250447"/>
            <a:chExt cx="1146472" cy="461665"/>
          </a:xfrm>
        </p:grpSpPr>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7189E226-77DA-8041-8853-A8449E1F53C0}"/>
                    </a:ext>
                  </a:extLst>
                </p:cNvPr>
                <p:cNvSpPr txBox="1"/>
                <p:nvPr/>
              </p:nvSpPr>
              <p:spPr>
                <a:xfrm>
                  <a:off x="3310788" y="1250447"/>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oMath>
                    </m:oMathPara>
                  </a14:m>
                  <a:endParaRPr lang="en-CN" sz="2400" dirty="0"/>
                </a:p>
              </p:txBody>
            </p:sp>
          </mc:Choice>
          <mc:Fallback xmlns="">
            <p:sp>
              <p:nvSpPr>
                <p:cNvPr id="103" name="TextBox 102">
                  <a:extLst>
                    <a:ext uri="{FF2B5EF4-FFF2-40B4-BE49-F238E27FC236}">
                      <a16:creationId xmlns:a16="http://schemas.microsoft.com/office/drawing/2014/main" id="{7189E226-77DA-8041-8853-A8449E1F53C0}"/>
                    </a:ext>
                  </a:extLst>
                </p:cNvPr>
                <p:cNvSpPr txBox="1">
                  <a:spLocks noRot="1" noChangeAspect="1" noMove="1" noResize="1" noEditPoints="1" noAdjustHandles="1" noChangeArrowheads="1" noChangeShapeType="1" noTextEdit="1"/>
                </p:cNvSpPr>
                <p:nvPr/>
              </p:nvSpPr>
              <p:spPr>
                <a:xfrm>
                  <a:off x="3310788" y="1250447"/>
                  <a:ext cx="613630" cy="461665"/>
                </a:xfrm>
                <a:prstGeom prst="rect">
                  <a:avLst/>
                </a:prstGeom>
                <a:blipFill>
                  <a:blip r:embed="rId10"/>
                  <a:stretch>
                    <a:fillRect b="-263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A21-4102-A148-B7B7-6B3B3E202F45}"/>
                    </a:ext>
                  </a:extLst>
                </p:cNvPr>
                <p:cNvSpPr txBox="1"/>
                <p:nvPr/>
              </p:nvSpPr>
              <p:spPr>
                <a:xfrm>
                  <a:off x="3667748" y="1357048"/>
                  <a:ext cx="78951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𝟎</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𝑾</m:t>
                        </m:r>
                        <m:r>
                          <a:rPr lang="en-US" altLang="zh-CN" sz="1600" b="1" i="1" dirty="0" smtClean="0">
                            <a:latin typeface="Cambria Math" panose="02040503050406030204" pitchFamily="18" charset="0"/>
                          </a:rPr>
                          <m:t>]</m:t>
                        </m:r>
                      </m:oMath>
                    </m:oMathPara>
                  </a14:m>
                  <a:endParaRPr lang="en-CN" sz="1600" b="1" dirty="0"/>
                </a:p>
              </p:txBody>
            </p:sp>
          </mc:Choice>
          <mc:Fallback xmlns="">
            <p:sp>
              <p:nvSpPr>
                <p:cNvPr id="104" name="TextBox 103">
                  <a:extLst>
                    <a:ext uri="{FF2B5EF4-FFF2-40B4-BE49-F238E27FC236}">
                      <a16:creationId xmlns:a16="http://schemas.microsoft.com/office/drawing/2014/main" id="{3168EA21-4102-A148-B7B7-6B3B3E202F45}"/>
                    </a:ext>
                  </a:extLst>
                </p:cNvPr>
                <p:cNvSpPr txBox="1">
                  <a:spLocks noRot="1" noChangeAspect="1" noMove="1" noResize="1" noEditPoints="1" noAdjustHandles="1" noChangeArrowheads="1" noChangeShapeType="1" noTextEdit="1"/>
                </p:cNvSpPr>
                <p:nvPr/>
              </p:nvSpPr>
              <p:spPr>
                <a:xfrm>
                  <a:off x="3667748" y="1357048"/>
                  <a:ext cx="789512" cy="338554"/>
                </a:xfrm>
                <a:prstGeom prst="rect">
                  <a:avLst/>
                </a:prstGeom>
                <a:blipFill>
                  <a:blip r:embed="rId11"/>
                  <a:stretch>
                    <a:fillRect b="-14815"/>
                  </a:stretch>
                </a:blipFill>
              </p:spPr>
              <p:txBody>
                <a:bodyPr/>
                <a:lstStyle/>
                <a:p>
                  <a:r>
                    <a:rPr lang="en-CN">
                      <a:noFill/>
                    </a:rPr>
                    <a:t> </a:t>
                  </a:r>
                </a:p>
              </p:txBody>
            </p:sp>
          </mc:Fallback>
        </mc:AlternateContent>
      </p:grpSp>
      <p:cxnSp>
        <p:nvCxnSpPr>
          <p:cNvPr id="106" name="Straight Connector 105">
            <a:extLst>
              <a:ext uri="{FF2B5EF4-FFF2-40B4-BE49-F238E27FC236}">
                <a16:creationId xmlns:a16="http://schemas.microsoft.com/office/drawing/2014/main" id="{BB54B6B2-AEE5-E148-8903-CF1BFB9813F1}"/>
              </a:ext>
            </a:extLst>
          </p:cNvPr>
          <p:cNvCxnSpPr>
            <a:cxnSpLocks/>
          </p:cNvCxnSpPr>
          <p:nvPr/>
        </p:nvCxnSpPr>
        <p:spPr>
          <a:xfrm flipH="1" flipV="1">
            <a:off x="5417761" y="835761"/>
            <a:ext cx="1" cy="114504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C4916279-1127-7B4F-95D6-5506F09330B0}"/>
              </a:ext>
            </a:extLst>
          </p:cNvPr>
          <p:cNvSpPr>
            <a:spLocks noChangeAspect="1"/>
          </p:cNvSpPr>
          <p:nvPr/>
        </p:nvSpPr>
        <p:spPr>
          <a:xfrm>
            <a:off x="5569194" y="1133252"/>
            <a:ext cx="508222" cy="511070"/>
          </a:xfrm>
          <a:prstGeom prst="ellipse">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3200" dirty="0">
                <a:solidFill>
                  <a:schemeClr val="bg2">
                    <a:lumMod val="25000"/>
                  </a:schemeClr>
                </a:solidFill>
              </a:rPr>
              <a:t>+</a:t>
            </a:r>
          </a:p>
        </p:txBody>
      </p:sp>
      <p:cxnSp>
        <p:nvCxnSpPr>
          <p:cNvPr id="111" name="Straight Connector 110">
            <a:extLst>
              <a:ext uri="{FF2B5EF4-FFF2-40B4-BE49-F238E27FC236}">
                <a16:creationId xmlns:a16="http://schemas.microsoft.com/office/drawing/2014/main" id="{5F2E7050-D4BA-6D41-B742-7CBC9294093E}"/>
              </a:ext>
            </a:extLst>
          </p:cNvPr>
          <p:cNvCxnSpPr>
            <a:cxnSpLocks/>
          </p:cNvCxnSpPr>
          <p:nvPr/>
        </p:nvCxnSpPr>
        <p:spPr>
          <a:xfrm flipH="1">
            <a:off x="5417762" y="1375769"/>
            <a:ext cx="13742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B8E0294-AAF2-7249-B2A2-5D37D0E44D80}"/>
              </a:ext>
            </a:extLst>
          </p:cNvPr>
          <p:cNvCxnSpPr>
            <a:cxnSpLocks/>
          </p:cNvCxnSpPr>
          <p:nvPr/>
        </p:nvCxnSpPr>
        <p:spPr>
          <a:xfrm flipH="1">
            <a:off x="6077416" y="1388787"/>
            <a:ext cx="13742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84BE89F-587F-EB42-B476-A0A3CC2B20AB}"/>
              </a:ext>
            </a:extLst>
          </p:cNvPr>
          <p:cNvCxnSpPr>
            <a:cxnSpLocks/>
          </p:cNvCxnSpPr>
          <p:nvPr/>
        </p:nvCxnSpPr>
        <p:spPr>
          <a:xfrm flipV="1">
            <a:off x="6214840" y="1377090"/>
            <a:ext cx="884" cy="276120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4FF325C-FA92-DE45-A2E3-B53A8D8DC6F1}"/>
              </a:ext>
            </a:extLst>
          </p:cNvPr>
          <p:cNvSpPr>
            <a:spLocks noChangeAspect="1"/>
          </p:cNvSpPr>
          <p:nvPr/>
        </p:nvSpPr>
        <p:spPr>
          <a:xfrm>
            <a:off x="6338297" y="2259402"/>
            <a:ext cx="508222" cy="511070"/>
          </a:xfrm>
          <a:prstGeom prst="ellipse">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3200" dirty="0">
                <a:solidFill>
                  <a:schemeClr val="bg2">
                    <a:lumMod val="25000"/>
                  </a:schemeClr>
                </a:solidFill>
              </a:rPr>
              <a:t>+</a:t>
            </a:r>
          </a:p>
        </p:txBody>
      </p:sp>
      <p:cxnSp>
        <p:nvCxnSpPr>
          <p:cNvPr id="119" name="Straight Connector 118">
            <a:extLst>
              <a:ext uri="{FF2B5EF4-FFF2-40B4-BE49-F238E27FC236}">
                <a16:creationId xmlns:a16="http://schemas.microsoft.com/office/drawing/2014/main" id="{4F29DA73-0AA8-944C-AC9E-031455B4E5C6}"/>
              </a:ext>
            </a:extLst>
          </p:cNvPr>
          <p:cNvCxnSpPr>
            <a:cxnSpLocks/>
          </p:cNvCxnSpPr>
          <p:nvPr/>
        </p:nvCxnSpPr>
        <p:spPr>
          <a:xfrm flipH="1">
            <a:off x="6205509" y="2510763"/>
            <a:ext cx="13742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1EE7211-5AE1-F642-B4C3-9910BDB88980}"/>
              </a:ext>
            </a:extLst>
          </p:cNvPr>
          <p:cNvCxnSpPr>
            <a:cxnSpLocks/>
          </p:cNvCxnSpPr>
          <p:nvPr/>
        </p:nvCxnSpPr>
        <p:spPr>
          <a:xfrm flipH="1">
            <a:off x="7256515" y="2399653"/>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4EA3868-EE90-6F45-83ED-A052A1ADB056}"/>
              </a:ext>
            </a:extLst>
          </p:cNvPr>
          <p:cNvCxnSpPr>
            <a:cxnSpLocks/>
          </p:cNvCxnSpPr>
          <p:nvPr/>
        </p:nvCxnSpPr>
        <p:spPr>
          <a:xfrm flipH="1">
            <a:off x="6853502" y="2510763"/>
            <a:ext cx="695578"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456CC7E-BCC9-284C-BCB1-98D336DF11D6}"/>
              </a:ext>
            </a:extLst>
          </p:cNvPr>
          <p:cNvCxnSpPr>
            <a:cxnSpLocks/>
          </p:cNvCxnSpPr>
          <p:nvPr/>
        </p:nvCxnSpPr>
        <p:spPr>
          <a:xfrm flipV="1">
            <a:off x="7543465" y="1920415"/>
            <a:ext cx="0" cy="604237"/>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67C533C-4843-D74D-81C7-9C782DEB821C}"/>
              </a:ext>
            </a:extLst>
          </p:cNvPr>
          <p:cNvCxnSpPr>
            <a:cxnSpLocks/>
          </p:cNvCxnSpPr>
          <p:nvPr/>
        </p:nvCxnSpPr>
        <p:spPr>
          <a:xfrm flipH="1">
            <a:off x="7415372" y="1929746"/>
            <a:ext cx="13742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F938F489-9E9C-5348-AB7E-A08EF262D8B8}"/>
              </a:ext>
            </a:extLst>
          </p:cNvPr>
          <p:cNvSpPr>
            <a:spLocks noChangeAspect="1"/>
          </p:cNvSpPr>
          <p:nvPr/>
        </p:nvSpPr>
        <p:spPr>
          <a:xfrm>
            <a:off x="7759065" y="1966477"/>
            <a:ext cx="508222" cy="511070"/>
          </a:xfrm>
          <a:prstGeom prst="ellipse">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3200" dirty="0">
                <a:solidFill>
                  <a:schemeClr val="bg2">
                    <a:lumMod val="25000"/>
                  </a:schemeClr>
                </a:solidFill>
              </a:rPr>
              <a:t>+</a:t>
            </a:r>
          </a:p>
        </p:txBody>
      </p:sp>
      <p:cxnSp>
        <p:nvCxnSpPr>
          <p:cNvPr id="128" name="Straight Connector 127">
            <a:extLst>
              <a:ext uri="{FF2B5EF4-FFF2-40B4-BE49-F238E27FC236}">
                <a16:creationId xmlns:a16="http://schemas.microsoft.com/office/drawing/2014/main" id="{FF446562-F408-FA44-9306-A1BF4371144C}"/>
              </a:ext>
            </a:extLst>
          </p:cNvPr>
          <p:cNvCxnSpPr>
            <a:cxnSpLocks/>
          </p:cNvCxnSpPr>
          <p:nvPr/>
        </p:nvCxnSpPr>
        <p:spPr>
          <a:xfrm flipH="1">
            <a:off x="7537851" y="2208994"/>
            <a:ext cx="215896"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9D4858A-91C3-8240-810D-4A42FE9A0CBD}"/>
              </a:ext>
            </a:extLst>
          </p:cNvPr>
          <p:cNvCxnSpPr>
            <a:cxnSpLocks/>
          </p:cNvCxnSpPr>
          <p:nvPr/>
        </p:nvCxnSpPr>
        <p:spPr>
          <a:xfrm flipH="1" flipV="1">
            <a:off x="7428421" y="1364078"/>
            <a:ext cx="1" cy="571776"/>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10D0B31-814B-694E-9548-12C198E81564}"/>
              </a:ext>
            </a:extLst>
          </p:cNvPr>
          <p:cNvCxnSpPr>
            <a:cxnSpLocks/>
          </p:cNvCxnSpPr>
          <p:nvPr/>
        </p:nvCxnSpPr>
        <p:spPr>
          <a:xfrm flipH="1" flipV="1">
            <a:off x="7432140" y="1372390"/>
            <a:ext cx="2142498"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2298395-57D4-7244-9B27-917CB763843B}"/>
              </a:ext>
            </a:extLst>
          </p:cNvPr>
          <p:cNvCxnSpPr>
            <a:cxnSpLocks/>
          </p:cNvCxnSpPr>
          <p:nvPr/>
        </p:nvCxnSpPr>
        <p:spPr>
          <a:xfrm flipH="1">
            <a:off x="8328820" y="1273048"/>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7A29C5BA-4060-9447-8CD9-52F3E7DF5302}"/>
              </a:ext>
            </a:extLst>
          </p:cNvPr>
          <p:cNvSpPr/>
          <p:nvPr/>
        </p:nvSpPr>
        <p:spPr>
          <a:xfrm>
            <a:off x="8476508" y="1718500"/>
            <a:ext cx="915698" cy="1001307"/>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36" name="Straight Connector 135">
            <a:extLst>
              <a:ext uri="{FF2B5EF4-FFF2-40B4-BE49-F238E27FC236}">
                <a16:creationId xmlns:a16="http://schemas.microsoft.com/office/drawing/2014/main" id="{4D62A95D-23AA-CF43-A526-832E638455B9}"/>
              </a:ext>
            </a:extLst>
          </p:cNvPr>
          <p:cNvCxnSpPr>
            <a:cxnSpLocks/>
          </p:cNvCxnSpPr>
          <p:nvPr/>
        </p:nvCxnSpPr>
        <p:spPr>
          <a:xfrm flipH="1">
            <a:off x="8273418" y="2221829"/>
            <a:ext cx="215896"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956B0D0-3AD3-AD47-94E3-6ABC62FEC5E6}"/>
              </a:ext>
            </a:extLst>
          </p:cNvPr>
          <p:cNvSpPr txBox="1"/>
          <p:nvPr/>
        </p:nvSpPr>
        <p:spPr>
          <a:xfrm>
            <a:off x="8720426" y="1671660"/>
            <a:ext cx="444352" cy="430887"/>
          </a:xfrm>
          <a:prstGeom prst="rect">
            <a:avLst/>
          </a:prstGeom>
          <a:noFill/>
        </p:spPr>
        <p:txBody>
          <a:bodyPr wrap="none" rtlCol="0">
            <a:spAutoFit/>
          </a:bodyPr>
          <a:lstStyle/>
          <a:p>
            <a:r>
              <a:rPr lang="en-CN" sz="2200" dirty="0"/>
              <a:t>FF</a:t>
            </a:r>
          </a:p>
        </p:txBody>
      </p:sp>
      <p:sp>
        <p:nvSpPr>
          <p:cNvPr id="138" name="TextBox 137">
            <a:extLst>
              <a:ext uri="{FF2B5EF4-FFF2-40B4-BE49-F238E27FC236}">
                <a16:creationId xmlns:a16="http://schemas.microsoft.com/office/drawing/2014/main" id="{1CF3EE21-D07B-8846-A8B6-08C813D2FCFB}"/>
              </a:ext>
            </a:extLst>
          </p:cNvPr>
          <p:cNvSpPr txBox="1"/>
          <p:nvPr/>
        </p:nvSpPr>
        <p:spPr>
          <a:xfrm>
            <a:off x="8748419" y="2378468"/>
            <a:ext cx="424988" cy="369332"/>
          </a:xfrm>
          <a:prstGeom prst="rect">
            <a:avLst/>
          </a:prstGeom>
          <a:noFill/>
        </p:spPr>
        <p:txBody>
          <a:bodyPr wrap="none" rtlCol="0">
            <a:spAutoFit/>
          </a:bodyPr>
          <a:lstStyle/>
          <a:p>
            <a:r>
              <a:rPr lang="en-CN" dirty="0"/>
              <a:t>rst</a:t>
            </a:r>
          </a:p>
        </p:txBody>
      </p:sp>
      <p:sp>
        <p:nvSpPr>
          <p:cNvPr id="139" name="TextBox 138">
            <a:extLst>
              <a:ext uri="{FF2B5EF4-FFF2-40B4-BE49-F238E27FC236}">
                <a16:creationId xmlns:a16="http://schemas.microsoft.com/office/drawing/2014/main" id="{C4D2E070-1378-6A4C-B85A-0F15DB971D7B}"/>
              </a:ext>
            </a:extLst>
          </p:cNvPr>
          <p:cNvSpPr txBox="1"/>
          <p:nvPr/>
        </p:nvSpPr>
        <p:spPr>
          <a:xfrm>
            <a:off x="8440601" y="2030933"/>
            <a:ext cx="327334" cy="369332"/>
          </a:xfrm>
          <a:prstGeom prst="rect">
            <a:avLst/>
          </a:prstGeom>
          <a:noFill/>
        </p:spPr>
        <p:txBody>
          <a:bodyPr wrap="none" rtlCol="0">
            <a:spAutoFit/>
          </a:bodyPr>
          <a:lstStyle/>
          <a:p>
            <a:r>
              <a:rPr lang="en-CN" dirty="0"/>
              <a:t>D</a:t>
            </a:r>
          </a:p>
        </p:txBody>
      </p:sp>
      <p:sp>
        <p:nvSpPr>
          <p:cNvPr id="140" name="TextBox 139">
            <a:extLst>
              <a:ext uri="{FF2B5EF4-FFF2-40B4-BE49-F238E27FC236}">
                <a16:creationId xmlns:a16="http://schemas.microsoft.com/office/drawing/2014/main" id="{D4630B72-DC46-934C-98BF-77B324B53BE5}"/>
              </a:ext>
            </a:extLst>
          </p:cNvPr>
          <p:cNvSpPr txBox="1"/>
          <p:nvPr/>
        </p:nvSpPr>
        <p:spPr>
          <a:xfrm>
            <a:off x="9086703" y="2030933"/>
            <a:ext cx="340158" cy="369332"/>
          </a:xfrm>
          <a:prstGeom prst="rect">
            <a:avLst/>
          </a:prstGeom>
          <a:noFill/>
        </p:spPr>
        <p:txBody>
          <a:bodyPr wrap="none" rtlCol="0">
            <a:spAutoFit/>
          </a:bodyPr>
          <a:lstStyle/>
          <a:p>
            <a:r>
              <a:rPr lang="en-CN" dirty="0"/>
              <a:t>Q</a:t>
            </a:r>
          </a:p>
        </p:txBody>
      </p:sp>
      <p:cxnSp>
        <p:nvCxnSpPr>
          <p:cNvPr id="141" name="Straight Connector 140">
            <a:extLst>
              <a:ext uri="{FF2B5EF4-FFF2-40B4-BE49-F238E27FC236}">
                <a16:creationId xmlns:a16="http://schemas.microsoft.com/office/drawing/2014/main" id="{F42BC5F1-E034-D54F-9E05-59C4151E5E57}"/>
              </a:ext>
            </a:extLst>
          </p:cNvPr>
          <p:cNvCxnSpPr>
            <a:cxnSpLocks/>
          </p:cNvCxnSpPr>
          <p:nvPr/>
        </p:nvCxnSpPr>
        <p:spPr>
          <a:xfrm flipH="1">
            <a:off x="9392206" y="2208994"/>
            <a:ext cx="554235"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70C9A8F-4305-E541-9137-D484C40B2FED}"/>
              </a:ext>
            </a:extLst>
          </p:cNvPr>
          <p:cNvCxnSpPr>
            <a:cxnSpLocks/>
          </p:cNvCxnSpPr>
          <p:nvPr/>
        </p:nvCxnSpPr>
        <p:spPr>
          <a:xfrm flipH="1" flipV="1">
            <a:off x="9583969" y="1364078"/>
            <a:ext cx="1" cy="844916"/>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AAFCCC4-298D-7B4B-904D-86A32ED943A1}"/>
              </a:ext>
            </a:extLst>
          </p:cNvPr>
          <p:cNvCxnSpPr>
            <a:cxnSpLocks/>
          </p:cNvCxnSpPr>
          <p:nvPr/>
        </p:nvCxnSpPr>
        <p:spPr>
          <a:xfrm flipH="1">
            <a:off x="9710974" y="2083887"/>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3807E8-7AC2-C84A-8F54-F9CB4449E929}"/>
              </a:ext>
            </a:extLst>
          </p:cNvPr>
          <p:cNvCxnSpPr>
            <a:cxnSpLocks/>
          </p:cNvCxnSpPr>
          <p:nvPr/>
        </p:nvCxnSpPr>
        <p:spPr>
          <a:xfrm flipV="1">
            <a:off x="8960913" y="2719808"/>
            <a:ext cx="0" cy="303302"/>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F564EAA-B96D-804F-9548-DFBFD4F99AA1}"/>
              </a:ext>
            </a:extLst>
          </p:cNvPr>
          <p:cNvSpPr txBox="1"/>
          <p:nvPr/>
        </p:nvSpPr>
        <p:spPr>
          <a:xfrm>
            <a:off x="9598693" y="1702559"/>
            <a:ext cx="575799" cy="430887"/>
          </a:xfrm>
          <a:prstGeom prst="rect">
            <a:avLst/>
          </a:prstGeom>
          <a:noFill/>
        </p:spPr>
        <p:txBody>
          <a:bodyPr wrap="none" rtlCol="0">
            <a:spAutoFit/>
          </a:bodyPr>
          <a:lstStyle/>
          <a:p>
            <a:r>
              <a:rPr lang="en-CN" sz="2200" dirty="0"/>
              <a:t>out</a:t>
            </a:r>
          </a:p>
        </p:txBody>
      </p:sp>
      <p:sp>
        <p:nvSpPr>
          <p:cNvPr id="151" name="TextBox 150">
            <a:extLst>
              <a:ext uri="{FF2B5EF4-FFF2-40B4-BE49-F238E27FC236}">
                <a16:creationId xmlns:a16="http://schemas.microsoft.com/office/drawing/2014/main" id="{78AF68A1-BF7A-DF49-82C4-1868000FDFE6}"/>
              </a:ext>
            </a:extLst>
          </p:cNvPr>
          <p:cNvSpPr txBox="1"/>
          <p:nvPr/>
        </p:nvSpPr>
        <p:spPr>
          <a:xfrm>
            <a:off x="7929398" y="2991936"/>
            <a:ext cx="1906291" cy="430887"/>
          </a:xfrm>
          <a:prstGeom prst="rect">
            <a:avLst/>
          </a:prstGeom>
          <a:noFill/>
        </p:spPr>
        <p:txBody>
          <a:bodyPr wrap="none" rtlCol="0">
            <a:spAutoFit/>
          </a:bodyPr>
          <a:lstStyle/>
          <a:p>
            <a:r>
              <a:rPr lang="en-CN" sz="2200" dirty="0"/>
              <a:t>T-cycle counter</a:t>
            </a:r>
          </a:p>
        </p:txBody>
      </p:sp>
      <p:sp>
        <p:nvSpPr>
          <p:cNvPr id="152" name="Rectangle 151">
            <a:extLst>
              <a:ext uri="{FF2B5EF4-FFF2-40B4-BE49-F238E27FC236}">
                <a16:creationId xmlns:a16="http://schemas.microsoft.com/office/drawing/2014/main" id="{F59C729B-6500-C841-96A4-FBC9922C6032}"/>
              </a:ext>
            </a:extLst>
          </p:cNvPr>
          <p:cNvSpPr/>
          <p:nvPr/>
        </p:nvSpPr>
        <p:spPr>
          <a:xfrm>
            <a:off x="479425" y="394934"/>
            <a:ext cx="2931219" cy="5267651"/>
          </a:xfrm>
          <a:prstGeom prst="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ectangle 152">
            <a:extLst>
              <a:ext uri="{FF2B5EF4-FFF2-40B4-BE49-F238E27FC236}">
                <a16:creationId xmlns:a16="http://schemas.microsoft.com/office/drawing/2014/main" id="{A41E5401-9224-8A44-BB79-7DF0A34CE27F}"/>
              </a:ext>
            </a:extLst>
          </p:cNvPr>
          <p:cNvSpPr/>
          <p:nvPr/>
        </p:nvSpPr>
        <p:spPr>
          <a:xfrm>
            <a:off x="4606929" y="394933"/>
            <a:ext cx="2342722" cy="5267652"/>
          </a:xfrm>
          <a:prstGeom prst="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4" name="Rectangle 153">
            <a:extLst>
              <a:ext uri="{FF2B5EF4-FFF2-40B4-BE49-F238E27FC236}">
                <a16:creationId xmlns:a16="http://schemas.microsoft.com/office/drawing/2014/main" id="{4F9BAC74-57D0-C748-9BAA-FD6A2D2C7C1F}"/>
              </a:ext>
            </a:extLst>
          </p:cNvPr>
          <p:cNvSpPr/>
          <p:nvPr/>
        </p:nvSpPr>
        <p:spPr>
          <a:xfrm>
            <a:off x="7194587" y="394933"/>
            <a:ext cx="2939724" cy="5267653"/>
          </a:xfrm>
          <a:prstGeom prst="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7" name="Rectangle 156">
            <a:extLst>
              <a:ext uri="{FF2B5EF4-FFF2-40B4-BE49-F238E27FC236}">
                <a16:creationId xmlns:a16="http://schemas.microsoft.com/office/drawing/2014/main" id="{77AF28A3-106F-FE41-A06A-3731E8E8769E}"/>
              </a:ext>
            </a:extLst>
          </p:cNvPr>
          <p:cNvSpPr/>
          <p:nvPr/>
        </p:nvSpPr>
        <p:spPr>
          <a:xfrm>
            <a:off x="2052799" y="3485334"/>
            <a:ext cx="468356" cy="370720"/>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rPr>
              <a:t>TD</a:t>
            </a:r>
            <a:endParaRPr lang="en-CN" dirty="0">
              <a:solidFill>
                <a:schemeClr val="bg2">
                  <a:lumMod val="25000"/>
                </a:schemeClr>
              </a:solidFill>
            </a:endParaRPr>
          </a:p>
        </p:txBody>
      </p:sp>
      <p:cxnSp>
        <p:nvCxnSpPr>
          <p:cNvPr id="158" name="Straight Connector 157">
            <a:extLst>
              <a:ext uri="{FF2B5EF4-FFF2-40B4-BE49-F238E27FC236}">
                <a16:creationId xmlns:a16="http://schemas.microsoft.com/office/drawing/2014/main" id="{873384CF-01DF-2A4D-A5E0-5E8EDF07F9D9}"/>
              </a:ext>
            </a:extLst>
          </p:cNvPr>
          <p:cNvCxnSpPr>
            <a:cxnSpLocks/>
          </p:cNvCxnSpPr>
          <p:nvPr/>
        </p:nvCxnSpPr>
        <p:spPr>
          <a:xfrm flipH="1">
            <a:off x="347021" y="3670694"/>
            <a:ext cx="114684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582BFC6-3286-0C4A-968C-FE28686F1465}"/>
              </a:ext>
            </a:extLst>
          </p:cNvPr>
          <p:cNvCxnSpPr>
            <a:cxnSpLocks/>
            <a:stCxn id="157" idx="1"/>
          </p:cNvCxnSpPr>
          <p:nvPr/>
        </p:nvCxnSpPr>
        <p:spPr>
          <a:xfrm flipH="1">
            <a:off x="1857107" y="3670694"/>
            <a:ext cx="195692"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FB3FC53-3A07-D04C-89C2-5663FC249138}"/>
              </a:ext>
            </a:extLst>
          </p:cNvPr>
          <p:cNvCxnSpPr>
            <a:cxnSpLocks/>
            <a:endCxn id="157" idx="3"/>
          </p:cNvCxnSpPr>
          <p:nvPr/>
        </p:nvCxnSpPr>
        <p:spPr>
          <a:xfrm flipH="1" flipV="1">
            <a:off x="2521155" y="3670694"/>
            <a:ext cx="217626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7530E45C-F856-6844-8DE2-8EF78AA58E31}"/>
                  </a:ext>
                </a:extLst>
              </p:cNvPr>
              <p:cNvSpPr txBox="1"/>
              <p:nvPr/>
            </p:nvSpPr>
            <p:spPr>
              <a:xfrm>
                <a:off x="729454" y="3218101"/>
                <a:ext cx="5313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3</m:t>
                          </m:r>
                        </m:sub>
                      </m:sSub>
                    </m:oMath>
                  </m:oMathPara>
                </a14:m>
                <a:endParaRPr lang="en-CN" sz="2400" dirty="0"/>
              </a:p>
            </p:txBody>
          </p:sp>
        </mc:Choice>
        <mc:Fallback xmlns="">
          <p:sp>
            <p:nvSpPr>
              <p:cNvPr id="161" name="TextBox 160">
                <a:extLst>
                  <a:ext uri="{FF2B5EF4-FFF2-40B4-BE49-F238E27FC236}">
                    <a16:creationId xmlns:a16="http://schemas.microsoft.com/office/drawing/2014/main" id="{7530E45C-F856-6844-8DE2-8EF78AA58E31}"/>
                  </a:ext>
                </a:extLst>
              </p:cNvPr>
              <p:cNvSpPr txBox="1">
                <a:spLocks noRot="1" noChangeAspect="1" noMove="1" noResize="1" noEditPoints="1" noAdjustHandles="1" noChangeArrowheads="1" noChangeShapeType="1" noTextEdit="1"/>
              </p:cNvSpPr>
              <p:nvPr/>
            </p:nvSpPr>
            <p:spPr>
              <a:xfrm>
                <a:off x="729454" y="3218101"/>
                <a:ext cx="531364" cy="461665"/>
              </a:xfrm>
              <a:prstGeom prst="rect">
                <a:avLst/>
              </a:prstGeom>
              <a:blipFill>
                <a:blip r:embed="rId12"/>
                <a:stretch>
                  <a:fillRect b="-2703"/>
                </a:stretch>
              </a:blipFill>
            </p:spPr>
            <p:txBody>
              <a:bodyPr/>
              <a:lstStyle/>
              <a:p>
                <a:r>
                  <a:rPr lang="en-CN">
                    <a:noFill/>
                  </a:rPr>
                  <a:t> </a:t>
                </a:r>
              </a:p>
            </p:txBody>
          </p:sp>
        </mc:Fallback>
      </mc:AlternateContent>
      <p:pic>
        <p:nvPicPr>
          <p:cNvPr id="162" name="Picture 161">
            <a:extLst>
              <a:ext uri="{FF2B5EF4-FFF2-40B4-BE49-F238E27FC236}">
                <a16:creationId xmlns:a16="http://schemas.microsoft.com/office/drawing/2014/main" id="{11AE616B-B92B-754B-BC1D-775BB6E4D958}"/>
              </a:ext>
            </a:extLst>
          </p:cNvPr>
          <p:cNvPicPr>
            <a:picLocks noChangeAspect="1"/>
          </p:cNvPicPr>
          <p:nvPr/>
        </p:nvPicPr>
        <p:blipFill rotWithShape="1">
          <a:blip r:embed="rId6"/>
          <a:srcRect l="26279" r="43760"/>
          <a:stretch/>
        </p:blipFill>
        <p:spPr>
          <a:xfrm>
            <a:off x="4698245" y="3251152"/>
            <a:ext cx="468357" cy="562759"/>
          </a:xfrm>
          <a:prstGeom prst="rect">
            <a:avLst/>
          </a:prstGeom>
        </p:spPr>
      </p:pic>
      <p:grpSp>
        <p:nvGrpSpPr>
          <p:cNvPr id="163" name="Group 162">
            <a:extLst>
              <a:ext uri="{FF2B5EF4-FFF2-40B4-BE49-F238E27FC236}">
                <a16:creationId xmlns:a16="http://schemas.microsoft.com/office/drawing/2014/main" id="{EDFA6461-3FD0-3443-A48D-A96611FB345A}"/>
              </a:ext>
            </a:extLst>
          </p:cNvPr>
          <p:cNvGrpSpPr/>
          <p:nvPr/>
        </p:nvGrpSpPr>
        <p:grpSpPr>
          <a:xfrm>
            <a:off x="3479032" y="2981584"/>
            <a:ext cx="1146472" cy="461665"/>
            <a:chOff x="3310788" y="1250447"/>
            <a:chExt cx="1146472" cy="461665"/>
          </a:xfrm>
        </p:grpSpPr>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4D0A0F85-08EB-5B42-B920-9F3469D7F330}"/>
                    </a:ext>
                  </a:extLst>
                </p:cNvPr>
                <p:cNvSpPr txBox="1"/>
                <p:nvPr/>
              </p:nvSpPr>
              <p:spPr>
                <a:xfrm>
                  <a:off x="3310788" y="1250447"/>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oMath>
                    </m:oMathPara>
                  </a14:m>
                  <a:endParaRPr lang="en-CN" sz="2400" dirty="0"/>
                </a:p>
              </p:txBody>
            </p:sp>
          </mc:Choice>
          <mc:Fallback xmlns="">
            <p:sp>
              <p:nvSpPr>
                <p:cNvPr id="164" name="TextBox 163">
                  <a:extLst>
                    <a:ext uri="{FF2B5EF4-FFF2-40B4-BE49-F238E27FC236}">
                      <a16:creationId xmlns:a16="http://schemas.microsoft.com/office/drawing/2014/main" id="{4D0A0F85-08EB-5B42-B920-9F3469D7F330}"/>
                    </a:ext>
                  </a:extLst>
                </p:cNvPr>
                <p:cNvSpPr txBox="1">
                  <a:spLocks noRot="1" noChangeAspect="1" noMove="1" noResize="1" noEditPoints="1" noAdjustHandles="1" noChangeArrowheads="1" noChangeShapeType="1" noTextEdit="1"/>
                </p:cNvSpPr>
                <p:nvPr/>
              </p:nvSpPr>
              <p:spPr>
                <a:xfrm>
                  <a:off x="3310788" y="1250447"/>
                  <a:ext cx="613630" cy="461665"/>
                </a:xfrm>
                <a:prstGeom prst="rect">
                  <a:avLst/>
                </a:prstGeom>
                <a:blipFill>
                  <a:blip r:embed="rId13"/>
                  <a:stretch>
                    <a:fillRect b="-263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7134A36-C99A-0E45-94FA-D62E1E0F5920}"/>
                    </a:ext>
                  </a:extLst>
                </p:cNvPr>
                <p:cNvSpPr txBox="1"/>
                <p:nvPr/>
              </p:nvSpPr>
              <p:spPr>
                <a:xfrm>
                  <a:off x="3667748" y="1357048"/>
                  <a:ext cx="78951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𝟎</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𝑾</m:t>
                        </m:r>
                        <m:r>
                          <a:rPr lang="en-US" altLang="zh-CN" sz="1600" b="1" i="1" dirty="0" smtClean="0">
                            <a:latin typeface="Cambria Math" panose="02040503050406030204" pitchFamily="18" charset="0"/>
                          </a:rPr>
                          <m:t>]</m:t>
                        </m:r>
                      </m:oMath>
                    </m:oMathPara>
                  </a14:m>
                  <a:endParaRPr lang="en-CN" sz="1600" b="1" dirty="0"/>
                </a:p>
              </p:txBody>
            </p:sp>
          </mc:Choice>
          <mc:Fallback xmlns="">
            <p:sp>
              <p:nvSpPr>
                <p:cNvPr id="165" name="TextBox 164">
                  <a:extLst>
                    <a:ext uri="{FF2B5EF4-FFF2-40B4-BE49-F238E27FC236}">
                      <a16:creationId xmlns:a16="http://schemas.microsoft.com/office/drawing/2014/main" id="{07134A36-C99A-0E45-94FA-D62E1E0F5920}"/>
                    </a:ext>
                  </a:extLst>
                </p:cNvPr>
                <p:cNvSpPr txBox="1">
                  <a:spLocks noRot="1" noChangeAspect="1" noMove="1" noResize="1" noEditPoints="1" noAdjustHandles="1" noChangeArrowheads="1" noChangeShapeType="1" noTextEdit="1"/>
                </p:cNvSpPr>
                <p:nvPr/>
              </p:nvSpPr>
              <p:spPr>
                <a:xfrm>
                  <a:off x="3667748" y="1357048"/>
                  <a:ext cx="789512" cy="338554"/>
                </a:xfrm>
                <a:prstGeom prst="rect">
                  <a:avLst/>
                </a:prstGeom>
                <a:blipFill>
                  <a:blip r:embed="rId14"/>
                  <a:stretch>
                    <a:fillRect b="-14815"/>
                  </a:stretch>
                </a:blipFill>
              </p:spPr>
              <p:txBody>
                <a:bodyPr/>
                <a:lstStyle/>
                <a:p>
                  <a:r>
                    <a:rPr lang="en-CN">
                      <a:noFill/>
                    </a:rPr>
                    <a:t> </a:t>
                  </a:r>
                </a:p>
              </p:txBody>
            </p:sp>
          </mc:Fallback>
        </mc:AlternateContent>
      </p:grpSp>
      <p:cxnSp>
        <p:nvCxnSpPr>
          <p:cNvPr id="166" name="Straight Connector 165">
            <a:extLst>
              <a:ext uri="{FF2B5EF4-FFF2-40B4-BE49-F238E27FC236}">
                <a16:creationId xmlns:a16="http://schemas.microsoft.com/office/drawing/2014/main" id="{2BB6900A-C508-584C-B79D-68C5AEDB29CF}"/>
              </a:ext>
            </a:extLst>
          </p:cNvPr>
          <p:cNvCxnSpPr>
            <a:cxnSpLocks/>
          </p:cNvCxnSpPr>
          <p:nvPr/>
        </p:nvCxnSpPr>
        <p:spPr>
          <a:xfrm flipH="1">
            <a:off x="4520614" y="3305647"/>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24BCDB2-9FED-144E-8B6B-CC7AC29EFDBE}"/>
              </a:ext>
            </a:extLst>
          </p:cNvPr>
          <p:cNvCxnSpPr>
            <a:cxnSpLocks/>
          </p:cNvCxnSpPr>
          <p:nvPr/>
        </p:nvCxnSpPr>
        <p:spPr>
          <a:xfrm flipH="1">
            <a:off x="4425513" y="3416757"/>
            <a:ext cx="27273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FB70863-5A77-DA4A-A4B2-D5B7E351CDCC}"/>
              </a:ext>
            </a:extLst>
          </p:cNvPr>
          <p:cNvCxnSpPr>
            <a:cxnSpLocks/>
          </p:cNvCxnSpPr>
          <p:nvPr/>
        </p:nvCxnSpPr>
        <p:spPr>
          <a:xfrm flipH="1">
            <a:off x="5221466" y="3417262"/>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28B5246-EF93-1D4F-A739-1E3D7F9D8186}"/>
              </a:ext>
            </a:extLst>
          </p:cNvPr>
          <p:cNvCxnSpPr>
            <a:cxnSpLocks/>
          </p:cNvCxnSpPr>
          <p:nvPr/>
        </p:nvCxnSpPr>
        <p:spPr>
          <a:xfrm flipH="1">
            <a:off x="5154358" y="3528372"/>
            <a:ext cx="27273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0EE47C1-71FC-E04E-B913-2A4045D43717}"/>
              </a:ext>
            </a:extLst>
          </p:cNvPr>
          <p:cNvSpPr/>
          <p:nvPr/>
        </p:nvSpPr>
        <p:spPr>
          <a:xfrm>
            <a:off x="2052799" y="4617635"/>
            <a:ext cx="468356" cy="370720"/>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rPr>
              <a:t>TD</a:t>
            </a:r>
            <a:endParaRPr lang="en-CN" dirty="0">
              <a:solidFill>
                <a:schemeClr val="bg2">
                  <a:lumMod val="25000"/>
                </a:schemeClr>
              </a:solidFill>
            </a:endParaRPr>
          </a:p>
        </p:txBody>
      </p:sp>
      <p:cxnSp>
        <p:nvCxnSpPr>
          <p:cNvPr id="171" name="Straight Connector 170">
            <a:extLst>
              <a:ext uri="{FF2B5EF4-FFF2-40B4-BE49-F238E27FC236}">
                <a16:creationId xmlns:a16="http://schemas.microsoft.com/office/drawing/2014/main" id="{6E67E3C1-573A-4246-9E8F-A4941389E6D0}"/>
              </a:ext>
            </a:extLst>
          </p:cNvPr>
          <p:cNvCxnSpPr>
            <a:cxnSpLocks/>
          </p:cNvCxnSpPr>
          <p:nvPr/>
        </p:nvCxnSpPr>
        <p:spPr>
          <a:xfrm flipH="1">
            <a:off x="347021" y="4802995"/>
            <a:ext cx="114684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1007BB6-0F4E-AB44-8056-AB75F72AA919}"/>
              </a:ext>
            </a:extLst>
          </p:cNvPr>
          <p:cNvCxnSpPr>
            <a:cxnSpLocks/>
            <a:stCxn id="170" idx="1"/>
          </p:cNvCxnSpPr>
          <p:nvPr/>
        </p:nvCxnSpPr>
        <p:spPr>
          <a:xfrm flipH="1">
            <a:off x="1857107" y="4802995"/>
            <a:ext cx="195692"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C8DB6ED-67E9-F74D-BB18-EA86333DFCFD}"/>
              </a:ext>
            </a:extLst>
          </p:cNvPr>
          <p:cNvCxnSpPr>
            <a:cxnSpLocks/>
            <a:endCxn id="170" idx="3"/>
          </p:cNvCxnSpPr>
          <p:nvPr/>
        </p:nvCxnSpPr>
        <p:spPr>
          <a:xfrm flipH="1" flipV="1">
            <a:off x="2521155" y="4802995"/>
            <a:ext cx="217626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642C36FD-9108-C44D-8EA5-4F2992F3C49D}"/>
                  </a:ext>
                </a:extLst>
              </p:cNvPr>
              <p:cNvSpPr txBox="1"/>
              <p:nvPr/>
            </p:nvSpPr>
            <p:spPr>
              <a:xfrm>
                <a:off x="729454" y="4350402"/>
                <a:ext cx="5253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4</m:t>
                          </m:r>
                        </m:sub>
                      </m:sSub>
                    </m:oMath>
                  </m:oMathPara>
                </a14:m>
                <a:endParaRPr lang="en-CN" sz="2400" dirty="0"/>
              </a:p>
            </p:txBody>
          </p:sp>
        </mc:Choice>
        <mc:Fallback xmlns="">
          <p:sp>
            <p:nvSpPr>
              <p:cNvPr id="174" name="TextBox 173">
                <a:extLst>
                  <a:ext uri="{FF2B5EF4-FFF2-40B4-BE49-F238E27FC236}">
                    <a16:creationId xmlns:a16="http://schemas.microsoft.com/office/drawing/2014/main" id="{642C36FD-9108-C44D-8EA5-4F2992F3C49D}"/>
                  </a:ext>
                </a:extLst>
              </p:cNvPr>
              <p:cNvSpPr txBox="1">
                <a:spLocks noRot="1" noChangeAspect="1" noMove="1" noResize="1" noEditPoints="1" noAdjustHandles="1" noChangeArrowheads="1" noChangeShapeType="1" noTextEdit="1"/>
              </p:cNvSpPr>
              <p:nvPr/>
            </p:nvSpPr>
            <p:spPr>
              <a:xfrm>
                <a:off x="729454" y="4350402"/>
                <a:ext cx="525336" cy="461665"/>
              </a:xfrm>
              <a:prstGeom prst="rect">
                <a:avLst/>
              </a:prstGeom>
              <a:blipFill>
                <a:blip r:embed="rId15"/>
                <a:stretch>
                  <a:fillRect b="-2703"/>
                </a:stretch>
              </a:blipFill>
            </p:spPr>
            <p:txBody>
              <a:bodyPr/>
              <a:lstStyle/>
              <a:p>
                <a:r>
                  <a:rPr lang="en-CN">
                    <a:noFill/>
                  </a:rPr>
                  <a:t> </a:t>
                </a:r>
              </a:p>
            </p:txBody>
          </p:sp>
        </mc:Fallback>
      </mc:AlternateContent>
      <p:pic>
        <p:nvPicPr>
          <p:cNvPr id="175" name="Picture 174">
            <a:extLst>
              <a:ext uri="{FF2B5EF4-FFF2-40B4-BE49-F238E27FC236}">
                <a16:creationId xmlns:a16="http://schemas.microsoft.com/office/drawing/2014/main" id="{3A3A7F9C-1BD0-294C-AE63-F6CCF376E9FB}"/>
              </a:ext>
            </a:extLst>
          </p:cNvPr>
          <p:cNvPicPr>
            <a:picLocks noChangeAspect="1"/>
          </p:cNvPicPr>
          <p:nvPr/>
        </p:nvPicPr>
        <p:blipFill rotWithShape="1">
          <a:blip r:embed="rId6"/>
          <a:srcRect l="26279" r="43760"/>
          <a:stretch/>
        </p:blipFill>
        <p:spPr>
          <a:xfrm>
            <a:off x="4698245" y="4383453"/>
            <a:ext cx="468357" cy="562759"/>
          </a:xfrm>
          <a:prstGeom prst="rect">
            <a:avLst/>
          </a:prstGeom>
        </p:spPr>
      </p:pic>
      <p:grpSp>
        <p:nvGrpSpPr>
          <p:cNvPr id="176" name="Group 175">
            <a:extLst>
              <a:ext uri="{FF2B5EF4-FFF2-40B4-BE49-F238E27FC236}">
                <a16:creationId xmlns:a16="http://schemas.microsoft.com/office/drawing/2014/main" id="{A271E3C0-39A0-CD41-90A5-1FB1E1F02728}"/>
              </a:ext>
            </a:extLst>
          </p:cNvPr>
          <p:cNvGrpSpPr/>
          <p:nvPr/>
        </p:nvGrpSpPr>
        <p:grpSpPr>
          <a:xfrm>
            <a:off x="3479032" y="4113885"/>
            <a:ext cx="1146472" cy="461665"/>
            <a:chOff x="3310788" y="1250447"/>
            <a:chExt cx="1146472" cy="461665"/>
          </a:xfrm>
        </p:grpSpPr>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9C7E69EA-9C03-224F-A9C8-DD29CF3D386B}"/>
                    </a:ext>
                  </a:extLst>
                </p:cNvPr>
                <p:cNvSpPr txBox="1"/>
                <p:nvPr/>
              </p:nvSpPr>
              <p:spPr>
                <a:xfrm>
                  <a:off x="3310788" y="1250447"/>
                  <a:ext cx="6042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oMath>
                    </m:oMathPara>
                  </a14:m>
                  <a:endParaRPr lang="en-CN" sz="2400" dirty="0"/>
                </a:p>
              </p:txBody>
            </p:sp>
          </mc:Choice>
          <mc:Fallback xmlns="">
            <p:sp>
              <p:nvSpPr>
                <p:cNvPr id="177" name="TextBox 176">
                  <a:extLst>
                    <a:ext uri="{FF2B5EF4-FFF2-40B4-BE49-F238E27FC236}">
                      <a16:creationId xmlns:a16="http://schemas.microsoft.com/office/drawing/2014/main" id="{9C7E69EA-9C03-224F-A9C8-DD29CF3D386B}"/>
                    </a:ext>
                  </a:extLst>
                </p:cNvPr>
                <p:cNvSpPr txBox="1">
                  <a:spLocks noRot="1" noChangeAspect="1" noMove="1" noResize="1" noEditPoints="1" noAdjustHandles="1" noChangeArrowheads="1" noChangeShapeType="1" noTextEdit="1"/>
                </p:cNvSpPr>
                <p:nvPr/>
              </p:nvSpPr>
              <p:spPr>
                <a:xfrm>
                  <a:off x="3310788" y="1250447"/>
                  <a:ext cx="604268" cy="461665"/>
                </a:xfrm>
                <a:prstGeom prst="rect">
                  <a:avLst/>
                </a:prstGeom>
                <a:blipFill>
                  <a:blip r:embed="rId1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231A1073-D2C2-2F4D-A727-9209BA1056E0}"/>
                    </a:ext>
                  </a:extLst>
                </p:cNvPr>
                <p:cNvSpPr txBox="1"/>
                <p:nvPr/>
              </p:nvSpPr>
              <p:spPr>
                <a:xfrm>
                  <a:off x="3667748" y="1357048"/>
                  <a:ext cx="78951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𝟎</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𝑾</m:t>
                        </m:r>
                        <m:r>
                          <a:rPr lang="en-US" altLang="zh-CN" sz="1600" b="1" i="1" dirty="0" smtClean="0">
                            <a:latin typeface="Cambria Math" panose="02040503050406030204" pitchFamily="18" charset="0"/>
                          </a:rPr>
                          <m:t>]</m:t>
                        </m:r>
                      </m:oMath>
                    </m:oMathPara>
                  </a14:m>
                  <a:endParaRPr lang="en-CN" sz="1600" b="1" dirty="0"/>
                </a:p>
              </p:txBody>
            </p:sp>
          </mc:Choice>
          <mc:Fallback xmlns="">
            <p:sp>
              <p:nvSpPr>
                <p:cNvPr id="178" name="TextBox 177">
                  <a:extLst>
                    <a:ext uri="{FF2B5EF4-FFF2-40B4-BE49-F238E27FC236}">
                      <a16:creationId xmlns:a16="http://schemas.microsoft.com/office/drawing/2014/main" id="{231A1073-D2C2-2F4D-A727-9209BA1056E0}"/>
                    </a:ext>
                  </a:extLst>
                </p:cNvPr>
                <p:cNvSpPr txBox="1">
                  <a:spLocks noRot="1" noChangeAspect="1" noMove="1" noResize="1" noEditPoints="1" noAdjustHandles="1" noChangeArrowheads="1" noChangeShapeType="1" noTextEdit="1"/>
                </p:cNvSpPr>
                <p:nvPr/>
              </p:nvSpPr>
              <p:spPr>
                <a:xfrm>
                  <a:off x="3667748" y="1357048"/>
                  <a:ext cx="789512" cy="338554"/>
                </a:xfrm>
                <a:prstGeom prst="rect">
                  <a:avLst/>
                </a:prstGeom>
                <a:blipFill>
                  <a:blip r:embed="rId14"/>
                  <a:stretch>
                    <a:fillRect b="-10714"/>
                  </a:stretch>
                </a:blipFill>
              </p:spPr>
              <p:txBody>
                <a:bodyPr/>
                <a:lstStyle/>
                <a:p>
                  <a:r>
                    <a:rPr lang="en-CN">
                      <a:noFill/>
                    </a:rPr>
                    <a:t> </a:t>
                  </a:r>
                </a:p>
              </p:txBody>
            </p:sp>
          </mc:Fallback>
        </mc:AlternateContent>
      </p:grpSp>
      <p:cxnSp>
        <p:nvCxnSpPr>
          <p:cNvPr id="179" name="Straight Connector 178">
            <a:extLst>
              <a:ext uri="{FF2B5EF4-FFF2-40B4-BE49-F238E27FC236}">
                <a16:creationId xmlns:a16="http://schemas.microsoft.com/office/drawing/2014/main" id="{CF7F1470-F3AA-0446-B110-6EA98034BFB2}"/>
              </a:ext>
            </a:extLst>
          </p:cNvPr>
          <p:cNvCxnSpPr>
            <a:cxnSpLocks/>
          </p:cNvCxnSpPr>
          <p:nvPr/>
        </p:nvCxnSpPr>
        <p:spPr>
          <a:xfrm flipH="1">
            <a:off x="4520614" y="4437948"/>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A96E542-2A62-F34D-8E4C-CB72F1D07D4C}"/>
              </a:ext>
            </a:extLst>
          </p:cNvPr>
          <p:cNvCxnSpPr>
            <a:cxnSpLocks/>
          </p:cNvCxnSpPr>
          <p:nvPr/>
        </p:nvCxnSpPr>
        <p:spPr>
          <a:xfrm flipH="1">
            <a:off x="4425513" y="4549058"/>
            <a:ext cx="27273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B506653-4FE7-E94D-A68F-F26EB9813107}"/>
              </a:ext>
            </a:extLst>
          </p:cNvPr>
          <p:cNvCxnSpPr>
            <a:cxnSpLocks/>
          </p:cNvCxnSpPr>
          <p:nvPr/>
        </p:nvCxnSpPr>
        <p:spPr>
          <a:xfrm flipH="1">
            <a:off x="5221466" y="4549563"/>
            <a:ext cx="145009" cy="20355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1E5AB92-80D3-624C-9DFA-0414D525B7C4}"/>
              </a:ext>
            </a:extLst>
          </p:cNvPr>
          <p:cNvCxnSpPr>
            <a:cxnSpLocks/>
          </p:cNvCxnSpPr>
          <p:nvPr/>
        </p:nvCxnSpPr>
        <p:spPr>
          <a:xfrm flipH="1">
            <a:off x="5154358" y="4660673"/>
            <a:ext cx="272733"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156C9F5-AE84-F840-9900-4E83F59F6047}"/>
              </a:ext>
            </a:extLst>
          </p:cNvPr>
          <p:cNvCxnSpPr>
            <a:cxnSpLocks/>
          </p:cNvCxnSpPr>
          <p:nvPr/>
        </p:nvCxnSpPr>
        <p:spPr>
          <a:xfrm flipH="1" flipV="1">
            <a:off x="5411538" y="3527297"/>
            <a:ext cx="1" cy="114504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BD8561F7-2908-124E-A883-638E5A7EECBC}"/>
              </a:ext>
            </a:extLst>
          </p:cNvPr>
          <p:cNvSpPr>
            <a:spLocks noChangeAspect="1"/>
          </p:cNvSpPr>
          <p:nvPr/>
        </p:nvSpPr>
        <p:spPr>
          <a:xfrm>
            <a:off x="5551043" y="3870049"/>
            <a:ext cx="508222" cy="511070"/>
          </a:xfrm>
          <a:prstGeom prst="ellipse">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3200" dirty="0">
                <a:solidFill>
                  <a:schemeClr val="bg2">
                    <a:lumMod val="25000"/>
                  </a:schemeClr>
                </a:solidFill>
              </a:rPr>
              <a:t>+</a:t>
            </a:r>
          </a:p>
        </p:txBody>
      </p:sp>
      <p:cxnSp>
        <p:nvCxnSpPr>
          <p:cNvPr id="186" name="Straight Connector 185">
            <a:extLst>
              <a:ext uri="{FF2B5EF4-FFF2-40B4-BE49-F238E27FC236}">
                <a16:creationId xmlns:a16="http://schemas.microsoft.com/office/drawing/2014/main" id="{B0B84E2C-346A-1B44-AD24-5AE6E311B607}"/>
              </a:ext>
            </a:extLst>
          </p:cNvPr>
          <p:cNvCxnSpPr>
            <a:cxnSpLocks/>
          </p:cNvCxnSpPr>
          <p:nvPr/>
        </p:nvCxnSpPr>
        <p:spPr>
          <a:xfrm flipH="1">
            <a:off x="5399611" y="4112566"/>
            <a:ext cx="13742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E179BCD-612B-8F4D-BBBC-F5C2334BC604}"/>
              </a:ext>
            </a:extLst>
          </p:cNvPr>
          <p:cNvCxnSpPr>
            <a:cxnSpLocks/>
          </p:cNvCxnSpPr>
          <p:nvPr/>
        </p:nvCxnSpPr>
        <p:spPr>
          <a:xfrm flipH="1">
            <a:off x="6059265" y="4125584"/>
            <a:ext cx="137424" cy="0"/>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CE3F509E-1FC8-414D-8A92-49129CAD440B}"/>
              </a:ext>
            </a:extLst>
          </p:cNvPr>
          <p:cNvSpPr txBox="1"/>
          <p:nvPr/>
        </p:nvSpPr>
        <p:spPr>
          <a:xfrm>
            <a:off x="1150408" y="5150652"/>
            <a:ext cx="1410771" cy="492443"/>
          </a:xfrm>
          <a:prstGeom prst="rect">
            <a:avLst/>
          </a:prstGeom>
          <a:noFill/>
        </p:spPr>
        <p:txBody>
          <a:bodyPr wrap="none" rtlCol="0">
            <a:spAutoFit/>
          </a:bodyPr>
          <a:lstStyle/>
          <a:p>
            <a:r>
              <a:rPr lang="en-CN" sz="2600" b="1" dirty="0">
                <a:solidFill>
                  <a:schemeClr val="accent4"/>
                </a:solidFill>
              </a:rPr>
              <a:t>Inferface</a:t>
            </a:r>
          </a:p>
        </p:txBody>
      </p:sp>
      <p:sp>
        <p:nvSpPr>
          <p:cNvPr id="195" name="TextBox 194">
            <a:extLst>
              <a:ext uri="{FF2B5EF4-FFF2-40B4-BE49-F238E27FC236}">
                <a16:creationId xmlns:a16="http://schemas.microsoft.com/office/drawing/2014/main" id="{E4ABAEC2-C248-674E-82AB-11DC3CC46296}"/>
              </a:ext>
            </a:extLst>
          </p:cNvPr>
          <p:cNvSpPr txBox="1"/>
          <p:nvPr/>
        </p:nvSpPr>
        <p:spPr>
          <a:xfrm>
            <a:off x="4806064" y="5150652"/>
            <a:ext cx="2000932" cy="492443"/>
          </a:xfrm>
          <a:prstGeom prst="rect">
            <a:avLst/>
          </a:prstGeom>
          <a:noFill/>
        </p:spPr>
        <p:txBody>
          <a:bodyPr wrap="none" rtlCol="0">
            <a:spAutoFit/>
          </a:bodyPr>
          <a:lstStyle/>
          <a:p>
            <a:r>
              <a:rPr lang="en-CN" sz="2600" b="1" dirty="0">
                <a:solidFill>
                  <a:schemeClr val="accent4"/>
                </a:solidFill>
              </a:rPr>
              <a:t>Computation</a:t>
            </a:r>
          </a:p>
        </p:txBody>
      </p:sp>
      <p:sp>
        <p:nvSpPr>
          <p:cNvPr id="197" name="TextBox 196">
            <a:extLst>
              <a:ext uri="{FF2B5EF4-FFF2-40B4-BE49-F238E27FC236}">
                <a16:creationId xmlns:a16="http://schemas.microsoft.com/office/drawing/2014/main" id="{CAC6A26F-B446-F44C-A449-B2DDC1808F7C}"/>
              </a:ext>
            </a:extLst>
          </p:cNvPr>
          <p:cNvSpPr txBox="1"/>
          <p:nvPr/>
        </p:nvSpPr>
        <p:spPr>
          <a:xfrm>
            <a:off x="7609475" y="5150652"/>
            <a:ext cx="2270943" cy="492443"/>
          </a:xfrm>
          <a:prstGeom prst="rect">
            <a:avLst/>
          </a:prstGeom>
          <a:noFill/>
        </p:spPr>
        <p:txBody>
          <a:bodyPr wrap="none" rtlCol="0">
            <a:spAutoFit/>
          </a:bodyPr>
          <a:lstStyle/>
          <a:p>
            <a:r>
              <a:rPr lang="en-CN" sz="2600" b="1" dirty="0">
                <a:solidFill>
                  <a:schemeClr val="accent4"/>
                </a:solidFill>
              </a:rPr>
              <a:t>T-cycle average</a:t>
            </a:r>
          </a:p>
        </p:txBody>
      </p:sp>
      <p:grpSp>
        <p:nvGrpSpPr>
          <p:cNvPr id="201" name="Group 200">
            <a:extLst>
              <a:ext uri="{FF2B5EF4-FFF2-40B4-BE49-F238E27FC236}">
                <a16:creationId xmlns:a16="http://schemas.microsoft.com/office/drawing/2014/main" id="{05FD8A12-135E-874B-B9E4-44B681569CBA}"/>
              </a:ext>
            </a:extLst>
          </p:cNvPr>
          <p:cNvGrpSpPr/>
          <p:nvPr/>
        </p:nvGrpSpPr>
        <p:grpSpPr>
          <a:xfrm>
            <a:off x="7720445" y="4398402"/>
            <a:ext cx="2000147" cy="430887"/>
            <a:chOff x="8052577" y="4295194"/>
            <a:chExt cx="2000147" cy="430887"/>
          </a:xfrm>
        </p:grpSpPr>
        <p:sp>
          <p:nvSpPr>
            <p:cNvPr id="199" name="TextBox 198">
              <a:extLst>
                <a:ext uri="{FF2B5EF4-FFF2-40B4-BE49-F238E27FC236}">
                  <a16:creationId xmlns:a16="http://schemas.microsoft.com/office/drawing/2014/main" id="{BF65E90B-C8A8-2040-BEA8-8D263197A26B}"/>
                </a:ext>
              </a:extLst>
            </p:cNvPr>
            <p:cNvSpPr txBox="1"/>
            <p:nvPr/>
          </p:nvSpPr>
          <p:spPr>
            <a:xfrm>
              <a:off x="8052577" y="4295194"/>
              <a:ext cx="575799" cy="430887"/>
            </a:xfrm>
            <a:prstGeom prst="rect">
              <a:avLst/>
            </a:prstGeom>
            <a:noFill/>
          </p:spPr>
          <p:txBody>
            <a:bodyPr wrap="none" rtlCol="0">
              <a:spAutoFit/>
            </a:bodyPr>
            <a:lstStyle/>
            <a:p>
              <a:r>
                <a:rPr lang="en-US" sz="2200" dirty="0"/>
                <a:t>o</a:t>
              </a:r>
              <a:r>
                <a:rPr lang="en-CN" sz="2200" dirty="0"/>
                <a:t>ut</a:t>
              </a:r>
            </a:p>
          </p:txBody>
        </p: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F57931A-E053-0142-9D83-58A754BDA1EA}"/>
                    </a:ext>
                  </a:extLst>
                </p:cNvPr>
                <p:cNvSpPr txBox="1"/>
                <p:nvPr/>
              </p:nvSpPr>
              <p:spPr>
                <a:xfrm>
                  <a:off x="8503389" y="4351599"/>
                  <a:ext cx="154933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𝒍𝒐𝒈</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𝑻</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𝑴𝑺𝑩</m:t>
                        </m:r>
                        <m:r>
                          <a:rPr lang="en-US" altLang="zh-CN" sz="1600" b="1" i="1" dirty="0" smtClean="0">
                            <a:latin typeface="Cambria Math" panose="02040503050406030204" pitchFamily="18" charset="0"/>
                          </a:rPr>
                          <m:t>]</m:t>
                        </m:r>
                      </m:oMath>
                    </m:oMathPara>
                  </a14:m>
                  <a:endParaRPr lang="en-CN" sz="1600" b="1" dirty="0"/>
                </a:p>
              </p:txBody>
            </p:sp>
          </mc:Choice>
          <mc:Fallback xmlns="">
            <p:sp>
              <p:nvSpPr>
                <p:cNvPr id="200" name="TextBox 199">
                  <a:extLst>
                    <a:ext uri="{FF2B5EF4-FFF2-40B4-BE49-F238E27FC236}">
                      <a16:creationId xmlns:a16="http://schemas.microsoft.com/office/drawing/2014/main" id="{EF57931A-E053-0142-9D83-58A754BDA1EA}"/>
                    </a:ext>
                  </a:extLst>
                </p:cNvPr>
                <p:cNvSpPr txBox="1">
                  <a:spLocks noRot="1" noChangeAspect="1" noMove="1" noResize="1" noEditPoints="1" noAdjustHandles="1" noChangeArrowheads="1" noChangeShapeType="1" noTextEdit="1"/>
                </p:cNvSpPr>
                <p:nvPr/>
              </p:nvSpPr>
              <p:spPr>
                <a:xfrm>
                  <a:off x="8503389" y="4351599"/>
                  <a:ext cx="1549335" cy="338554"/>
                </a:xfrm>
                <a:prstGeom prst="rect">
                  <a:avLst/>
                </a:prstGeom>
                <a:blipFill>
                  <a:blip r:embed="rId17"/>
                  <a:stretch>
                    <a:fillRect b="-14286"/>
                  </a:stretch>
                </a:blipFill>
              </p:spPr>
              <p:txBody>
                <a:bodyPr/>
                <a:lstStyle/>
                <a:p>
                  <a:r>
                    <a:rPr lang="en-CN">
                      <a:noFill/>
                    </a:rPr>
                    <a:t> </a:t>
                  </a:r>
                </a:p>
              </p:txBody>
            </p:sp>
          </mc:Fallback>
        </mc:AlternateContent>
      </p:grpSp>
      <p:sp>
        <p:nvSpPr>
          <p:cNvPr id="203" name="TextBox 202">
            <a:extLst>
              <a:ext uri="{FF2B5EF4-FFF2-40B4-BE49-F238E27FC236}">
                <a16:creationId xmlns:a16="http://schemas.microsoft.com/office/drawing/2014/main" id="{A7BAD60E-A77E-7341-B085-13E0BC730199}"/>
              </a:ext>
            </a:extLst>
          </p:cNvPr>
          <p:cNvSpPr txBox="1"/>
          <p:nvPr/>
        </p:nvSpPr>
        <p:spPr>
          <a:xfrm>
            <a:off x="7553066" y="3997046"/>
            <a:ext cx="1079142" cy="430887"/>
          </a:xfrm>
          <a:prstGeom prst="rect">
            <a:avLst/>
          </a:prstGeom>
          <a:noFill/>
        </p:spPr>
        <p:txBody>
          <a:bodyPr wrap="none" rtlCol="0">
            <a:spAutoFit/>
          </a:bodyPr>
          <a:lstStyle/>
          <a:p>
            <a:r>
              <a:rPr lang="en-US" sz="2200" dirty="0"/>
              <a:t>Output:</a:t>
            </a:r>
            <a:endParaRPr lang="en-CN" sz="2200" dirty="0"/>
          </a:p>
        </p:txBody>
      </p:sp>
      <p:grpSp>
        <p:nvGrpSpPr>
          <p:cNvPr id="112" name="Group 111">
            <a:extLst>
              <a:ext uri="{FF2B5EF4-FFF2-40B4-BE49-F238E27FC236}">
                <a16:creationId xmlns:a16="http://schemas.microsoft.com/office/drawing/2014/main" id="{721A64C7-DC32-BD44-ABD2-CA91CB942E85}"/>
              </a:ext>
            </a:extLst>
          </p:cNvPr>
          <p:cNvGrpSpPr/>
          <p:nvPr/>
        </p:nvGrpSpPr>
        <p:grpSpPr>
          <a:xfrm>
            <a:off x="3920646" y="898973"/>
            <a:ext cx="687860" cy="461665"/>
            <a:chOff x="3478743" y="1259778"/>
            <a:chExt cx="687860" cy="461665"/>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CC6D7302-4331-F64F-9740-BB970B04FC01}"/>
                    </a:ext>
                  </a:extLst>
                </p:cNvPr>
                <p:cNvSpPr txBox="1"/>
                <p:nvPr/>
              </p:nvSpPr>
              <p:spPr>
                <a:xfrm>
                  <a:off x="3478743" y="1259778"/>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𝑥</m:t>
                        </m:r>
                      </m:oMath>
                    </m:oMathPara>
                  </a14:m>
                  <a:endParaRPr lang="en-CN" sz="2400" dirty="0"/>
                </a:p>
              </p:txBody>
            </p:sp>
          </mc:Choice>
          <mc:Fallback xmlns="">
            <p:sp>
              <p:nvSpPr>
                <p:cNvPr id="113" name="TextBox 112">
                  <a:extLst>
                    <a:ext uri="{FF2B5EF4-FFF2-40B4-BE49-F238E27FC236}">
                      <a16:creationId xmlns:a16="http://schemas.microsoft.com/office/drawing/2014/main" id="{CC6D7302-4331-F64F-9740-BB970B04FC01}"/>
                    </a:ext>
                  </a:extLst>
                </p:cNvPr>
                <p:cNvSpPr txBox="1">
                  <a:spLocks noRot="1" noChangeAspect="1" noMove="1" noResize="1" noEditPoints="1" noAdjustHandles="1" noChangeArrowheads="1" noChangeShapeType="1" noTextEdit="1"/>
                </p:cNvSpPr>
                <p:nvPr/>
              </p:nvSpPr>
              <p:spPr>
                <a:xfrm>
                  <a:off x="3478743" y="1259778"/>
                  <a:ext cx="426399" cy="461665"/>
                </a:xfrm>
                <a:prstGeom prst="rect">
                  <a:avLst/>
                </a:prstGeom>
                <a:blipFill>
                  <a:blip r:embed="rId1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EBA421E9-0960-1544-BEE5-E6477F31EE3E}"/>
                    </a:ext>
                  </a:extLst>
                </p:cNvPr>
                <p:cNvSpPr txBox="1"/>
                <p:nvPr/>
              </p:nvSpPr>
              <p:spPr>
                <a:xfrm>
                  <a:off x="3667748" y="1357048"/>
                  <a:ext cx="49885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𝟏</m:t>
                        </m:r>
                        <m:r>
                          <a:rPr lang="en-US" altLang="zh-CN" sz="1600" b="1" i="1" dirty="0" smtClean="0">
                            <a:latin typeface="Cambria Math" panose="02040503050406030204" pitchFamily="18" charset="0"/>
                          </a:rPr>
                          <m:t>]</m:t>
                        </m:r>
                      </m:oMath>
                    </m:oMathPara>
                  </a14:m>
                  <a:endParaRPr lang="en-CN" sz="1600" b="1" dirty="0"/>
                </a:p>
              </p:txBody>
            </p:sp>
          </mc:Choice>
          <mc:Fallback xmlns="">
            <p:sp>
              <p:nvSpPr>
                <p:cNvPr id="116" name="TextBox 115">
                  <a:extLst>
                    <a:ext uri="{FF2B5EF4-FFF2-40B4-BE49-F238E27FC236}">
                      <a16:creationId xmlns:a16="http://schemas.microsoft.com/office/drawing/2014/main" id="{EBA421E9-0960-1544-BEE5-E6477F31EE3E}"/>
                    </a:ext>
                  </a:extLst>
                </p:cNvPr>
                <p:cNvSpPr txBox="1">
                  <a:spLocks noRot="1" noChangeAspect="1" noMove="1" noResize="1" noEditPoints="1" noAdjustHandles="1" noChangeArrowheads="1" noChangeShapeType="1" noTextEdit="1"/>
                </p:cNvSpPr>
                <p:nvPr/>
              </p:nvSpPr>
              <p:spPr>
                <a:xfrm>
                  <a:off x="3667748" y="1357048"/>
                  <a:ext cx="498855" cy="338554"/>
                </a:xfrm>
                <a:prstGeom prst="rect">
                  <a:avLst/>
                </a:prstGeom>
                <a:blipFill>
                  <a:blip r:embed="rId19"/>
                  <a:stretch>
                    <a:fillRect b="-10714"/>
                  </a:stretch>
                </a:blipFill>
              </p:spPr>
              <p:txBody>
                <a:bodyPr/>
                <a:lstStyle/>
                <a:p>
                  <a:r>
                    <a:rPr lang="en-CN">
                      <a:noFill/>
                    </a:rPr>
                    <a:t> </a:t>
                  </a:r>
                </a:p>
              </p:txBody>
            </p:sp>
          </mc:Fallback>
        </mc:AlternateContent>
      </p:grpSp>
      <p:grpSp>
        <p:nvGrpSpPr>
          <p:cNvPr id="117" name="Group 116">
            <a:extLst>
              <a:ext uri="{FF2B5EF4-FFF2-40B4-BE49-F238E27FC236}">
                <a16:creationId xmlns:a16="http://schemas.microsoft.com/office/drawing/2014/main" id="{DE43A49B-20DC-E74C-8C63-D546A81A0E12}"/>
              </a:ext>
            </a:extLst>
          </p:cNvPr>
          <p:cNvGrpSpPr/>
          <p:nvPr/>
        </p:nvGrpSpPr>
        <p:grpSpPr>
          <a:xfrm>
            <a:off x="3904346" y="2039767"/>
            <a:ext cx="687860" cy="461665"/>
            <a:chOff x="3478743" y="1259778"/>
            <a:chExt cx="687860" cy="461665"/>
          </a:xfrm>
        </p:grpSpPr>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D289D72-7D88-D147-8A15-80115A732904}"/>
                    </a:ext>
                  </a:extLst>
                </p:cNvPr>
                <p:cNvSpPr txBox="1"/>
                <p:nvPr/>
              </p:nvSpPr>
              <p:spPr>
                <a:xfrm>
                  <a:off x="3478743" y="1259778"/>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𝑥</m:t>
                        </m:r>
                      </m:oMath>
                    </m:oMathPara>
                  </a14:m>
                  <a:endParaRPr lang="en-CN" sz="2400" dirty="0"/>
                </a:p>
              </p:txBody>
            </p:sp>
          </mc:Choice>
          <mc:Fallback xmlns="">
            <p:sp>
              <p:nvSpPr>
                <p:cNvPr id="122" name="TextBox 121">
                  <a:extLst>
                    <a:ext uri="{FF2B5EF4-FFF2-40B4-BE49-F238E27FC236}">
                      <a16:creationId xmlns:a16="http://schemas.microsoft.com/office/drawing/2014/main" id="{2D289D72-7D88-D147-8A15-80115A732904}"/>
                    </a:ext>
                  </a:extLst>
                </p:cNvPr>
                <p:cNvSpPr txBox="1">
                  <a:spLocks noRot="1" noChangeAspect="1" noMove="1" noResize="1" noEditPoints="1" noAdjustHandles="1" noChangeArrowheads="1" noChangeShapeType="1" noTextEdit="1"/>
                </p:cNvSpPr>
                <p:nvPr/>
              </p:nvSpPr>
              <p:spPr>
                <a:xfrm>
                  <a:off x="3478743" y="1259778"/>
                  <a:ext cx="426399" cy="461665"/>
                </a:xfrm>
                <a:prstGeom prst="rect">
                  <a:avLst/>
                </a:prstGeom>
                <a:blipFill>
                  <a:blip r:embed="rId2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FB557BF-DC71-CB49-8339-C47174EDE710}"/>
                    </a:ext>
                  </a:extLst>
                </p:cNvPr>
                <p:cNvSpPr txBox="1"/>
                <p:nvPr/>
              </p:nvSpPr>
              <p:spPr>
                <a:xfrm>
                  <a:off x="3667748" y="1357048"/>
                  <a:ext cx="49885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𝟐</m:t>
                        </m:r>
                        <m:r>
                          <a:rPr lang="en-US" altLang="zh-CN" sz="1600" b="1" i="1" dirty="0" smtClean="0">
                            <a:latin typeface="Cambria Math" panose="02040503050406030204" pitchFamily="18" charset="0"/>
                          </a:rPr>
                          <m:t>]</m:t>
                        </m:r>
                      </m:oMath>
                    </m:oMathPara>
                  </a14:m>
                  <a:endParaRPr lang="en-CN" sz="1600" b="1" dirty="0"/>
                </a:p>
              </p:txBody>
            </p:sp>
          </mc:Choice>
          <mc:Fallback xmlns="">
            <p:sp>
              <p:nvSpPr>
                <p:cNvPr id="123" name="TextBox 122">
                  <a:extLst>
                    <a:ext uri="{FF2B5EF4-FFF2-40B4-BE49-F238E27FC236}">
                      <a16:creationId xmlns:a16="http://schemas.microsoft.com/office/drawing/2014/main" id="{3FB557BF-DC71-CB49-8339-C47174EDE710}"/>
                    </a:ext>
                  </a:extLst>
                </p:cNvPr>
                <p:cNvSpPr txBox="1">
                  <a:spLocks noRot="1" noChangeAspect="1" noMove="1" noResize="1" noEditPoints="1" noAdjustHandles="1" noChangeArrowheads="1" noChangeShapeType="1" noTextEdit="1"/>
                </p:cNvSpPr>
                <p:nvPr/>
              </p:nvSpPr>
              <p:spPr>
                <a:xfrm>
                  <a:off x="3667748" y="1357048"/>
                  <a:ext cx="498855" cy="338554"/>
                </a:xfrm>
                <a:prstGeom prst="rect">
                  <a:avLst/>
                </a:prstGeom>
                <a:blipFill>
                  <a:blip r:embed="rId21"/>
                  <a:stretch>
                    <a:fillRect b="-14815"/>
                  </a:stretch>
                </a:blipFill>
              </p:spPr>
              <p:txBody>
                <a:bodyPr/>
                <a:lstStyle/>
                <a:p>
                  <a:r>
                    <a:rPr lang="en-CN">
                      <a:noFill/>
                    </a:rPr>
                    <a:t> </a:t>
                  </a:r>
                </a:p>
              </p:txBody>
            </p:sp>
          </mc:Fallback>
        </mc:AlternateContent>
      </p:grpSp>
      <p:grpSp>
        <p:nvGrpSpPr>
          <p:cNvPr id="125" name="Group 124">
            <a:extLst>
              <a:ext uri="{FF2B5EF4-FFF2-40B4-BE49-F238E27FC236}">
                <a16:creationId xmlns:a16="http://schemas.microsoft.com/office/drawing/2014/main" id="{5588844B-3416-E74E-8C20-41BB5B0764A9}"/>
              </a:ext>
            </a:extLst>
          </p:cNvPr>
          <p:cNvGrpSpPr/>
          <p:nvPr/>
        </p:nvGrpSpPr>
        <p:grpSpPr>
          <a:xfrm>
            <a:off x="3917603" y="3583078"/>
            <a:ext cx="687860" cy="461665"/>
            <a:chOff x="3478743" y="1259778"/>
            <a:chExt cx="687860" cy="461665"/>
          </a:xfrm>
        </p:grpSpPr>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71AD3F8-4CD0-4F4E-9C8D-65767E70A89A}"/>
                    </a:ext>
                  </a:extLst>
                </p:cNvPr>
                <p:cNvSpPr txBox="1"/>
                <p:nvPr/>
              </p:nvSpPr>
              <p:spPr>
                <a:xfrm>
                  <a:off x="3478743" y="1259778"/>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𝑥</m:t>
                        </m:r>
                      </m:oMath>
                    </m:oMathPara>
                  </a14:m>
                  <a:endParaRPr lang="en-CN" sz="2400" dirty="0"/>
                </a:p>
              </p:txBody>
            </p:sp>
          </mc:Choice>
          <mc:Fallback xmlns="">
            <p:sp>
              <p:nvSpPr>
                <p:cNvPr id="129" name="TextBox 128">
                  <a:extLst>
                    <a:ext uri="{FF2B5EF4-FFF2-40B4-BE49-F238E27FC236}">
                      <a16:creationId xmlns:a16="http://schemas.microsoft.com/office/drawing/2014/main" id="{471AD3F8-4CD0-4F4E-9C8D-65767E70A89A}"/>
                    </a:ext>
                  </a:extLst>
                </p:cNvPr>
                <p:cNvSpPr txBox="1">
                  <a:spLocks noRot="1" noChangeAspect="1" noMove="1" noResize="1" noEditPoints="1" noAdjustHandles="1" noChangeArrowheads="1" noChangeShapeType="1" noTextEdit="1"/>
                </p:cNvSpPr>
                <p:nvPr/>
              </p:nvSpPr>
              <p:spPr>
                <a:xfrm>
                  <a:off x="3478743" y="1259778"/>
                  <a:ext cx="426399" cy="461665"/>
                </a:xfrm>
                <a:prstGeom prst="rect">
                  <a:avLst/>
                </a:prstGeom>
                <a:blipFill>
                  <a:blip r:embed="rId2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D6D4E657-D4E6-9740-A262-89600EFADDC2}"/>
                    </a:ext>
                  </a:extLst>
                </p:cNvPr>
                <p:cNvSpPr txBox="1"/>
                <p:nvPr/>
              </p:nvSpPr>
              <p:spPr>
                <a:xfrm>
                  <a:off x="3667748" y="1357048"/>
                  <a:ext cx="49885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𝟑</m:t>
                        </m:r>
                        <m:r>
                          <a:rPr lang="en-US" altLang="zh-CN" sz="1600" b="1" i="1" dirty="0" smtClean="0">
                            <a:latin typeface="Cambria Math" panose="02040503050406030204" pitchFamily="18" charset="0"/>
                          </a:rPr>
                          <m:t>]</m:t>
                        </m:r>
                      </m:oMath>
                    </m:oMathPara>
                  </a14:m>
                  <a:endParaRPr lang="en-CN" sz="1600" b="1" dirty="0"/>
                </a:p>
              </p:txBody>
            </p:sp>
          </mc:Choice>
          <mc:Fallback xmlns="">
            <p:sp>
              <p:nvSpPr>
                <p:cNvPr id="131" name="TextBox 130">
                  <a:extLst>
                    <a:ext uri="{FF2B5EF4-FFF2-40B4-BE49-F238E27FC236}">
                      <a16:creationId xmlns:a16="http://schemas.microsoft.com/office/drawing/2014/main" id="{D6D4E657-D4E6-9740-A262-89600EFADDC2}"/>
                    </a:ext>
                  </a:extLst>
                </p:cNvPr>
                <p:cNvSpPr txBox="1">
                  <a:spLocks noRot="1" noChangeAspect="1" noMove="1" noResize="1" noEditPoints="1" noAdjustHandles="1" noChangeArrowheads="1" noChangeShapeType="1" noTextEdit="1"/>
                </p:cNvSpPr>
                <p:nvPr/>
              </p:nvSpPr>
              <p:spPr>
                <a:xfrm>
                  <a:off x="3667748" y="1357048"/>
                  <a:ext cx="498855" cy="338554"/>
                </a:xfrm>
                <a:prstGeom prst="rect">
                  <a:avLst/>
                </a:prstGeom>
                <a:blipFill>
                  <a:blip r:embed="rId23"/>
                  <a:stretch>
                    <a:fillRect b="-14286"/>
                  </a:stretch>
                </a:blipFill>
              </p:spPr>
              <p:txBody>
                <a:bodyPr/>
                <a:lstStyle/>
                <a:p>
                  <a:r>
                    <a:rPr lang="en-CN">
                      <a:noFill/>
                    </a:rPr>
                    <a:t> </a:t>
                  </a:r>
                </a:p>
              </p:txBody>
            </p:sp>
          </mc:Fallback>
        </mc:AlternateContent>
      </p:grpSp>
      <p:grpSp>
        <p:nvGrpSpPr>
          <p:cNvPr id="134" name="Group 133">
            <a:extLst>
              <a:ext uri="{FF2B5EF4-FFF2-40B4-BE49-F238E27FC236}">
                <a16:creationId xmlns:a16="http://schemas.microsoft.com/office/drawing/2014/main" id="{0DAB2CF3-E739-6141-87FD-20044A092609}"/>
              </a:ext>
            </a:extLst>
          </p:cNvPr>
          <p:cNvGrpSpPr/>
          <p:nvPr/>
        </p:nvGrpSpPr>
        <p:grpSpPr>
          <a:xfrm>
            <a:off x="3902746" y="4724645"/>
            <a:ext cx="687860" cy="461665"/>
            <a:chOff x="3478743" y="1259778"/>
            <a:chExt cx="687860" cy="461665"/>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A970D2EC-741B-1647-B9B2-65F1926BCD13}"/>
                    </a:ext>
                  </a:extLst>
                </p:cNvPr>
                <p:cNvSpPr txBox="1"/>
                <p:nvPr/>
              </p:nvSpPr>
              <p:spPr>
                <a:xfrm>
                  <a:off x="3478743" y="1259778"/>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𝑥</m:t>
                        </m:r>
                      </m:oMath>
                    </m:oMathPara>
                  </a14:m>
                  <a:endParaRPr lang="en-CN" sz="2400" dirty="0"/>
                </a:p>
              </p:txBody>
            </p:sp>
          </mc:Choice>
          <mc:Fallback xmlns="">
            <p:sp>
              <p:nvSpPr>
                <p:cNvPr id="142" name="TextBox 141">
                  <a:extLst>
                    <a:ext uri="{FF2B5EF4-FFF2-40B4-BE49-F238E27FC236}">
                      <a16:creationId xmlns:a16="http://schemas.microsoft.com/office/drawing/2014/main" id="{A970D2EC-741B-1647-B9B2-65F1926BCD13}"/>
                    </a:ext>
                  </a:extLst>
                </p:cNvPr>
                <p:cNvSpPr txBox="1">
                  <a:spLocks noRot="1" noChangeAspect="1" noMove="1" noResize="1" noEditPoints="1" noAdjustHandles="1" noChangeArrowheads="1" noChangeShapeType="1" noTextEdit="1"/>
                </p:cNvSpPr>
                <p:nvPr/>
              </p:nvSpPr>
              <p:spPr>
                <a:xfrm>
                  <a:off x="3478743" y="1259778"/>
                  <a:ext cx="426399" cy="461665"/>
                </a:xfrm>
                <a:prstGeom prst="rect">
                  <a:avLst/>
                </a:prstGeom>
                <a:blipFill>
                  <a:blip r:embed="rId2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9DB17366-C8E4-2944-9839-89BC7DE1E6B1}"/>
                    </a:ext>
                  </a:extLst>
                </p:cNvPr>
                <p:cNvSpPr txBox="1"/>
                <p:nvPr/>
              </p:nvSpPr>
              <p:spPr>
                <a:xfrm>
                  <a:off x="3667748" y="1357048"/>
                  <a:ext cx="49885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𝟒</m:t>
                        </m:r>
                        <m:r>
                          <a:rPr lang="en-US" altLang="zh-CN" sz="1600" b="1" i="1" dirty="0" smtClean="0">
                            <a:latin typeface="Cambria Math" panose="02040503050406030204" pitchFamily="18" charset="0"/>
                          </a:rPr>
                          <m:t>]</m:t>
                        </m:r>
                      </m:oMath>
                    </m:oMathPara>
                  </a14:m>
                  <a:endParaRPr lang="en-CN" sz="1600" b="1" dirty="0"/>
                </a:p>
              </p:txBody>
            </p:sp>
          </mc:Choice>
          <mc:Fallback xmlns="">
            <p:sp>
              <p:nvSpPr>
                <p:cNvPr id="144" name="TextBox 143">
                  <a:extLst>
                    <a:ext uri="{FF2B5EF4-FFF2-40B4-BE49-F238E27FC236}">
                      <a16:creationId xmlns:a16="http://schemas.microsoft.com/office/drawing/2014/main" id="{9DB17366-C8E4-2944-9839-89BC7DE1E6B1}"/>
                    </a:ext>
                  </a:extLst>
                </p:cNvPr>
                <p:cNvSpPr txBox="1">
                  <a:spLocks noRot="1" noChangeAspect="1" noMove="1" noResize="1" noEditPoints="1" noAdjustHandles="1" noChangeArrowheads="1" noChangeShapeType="1" noTextEdit="1"/>
                </p:cNvSpPr>
                <p:nvPr/>
              </p:nvSpPr>
              <p:spPr>
                <a:xfrm>
                  <a:off x="3667748" y="1357048"/>
                  <a:ext cx="498855" cy="338554"/>
                </a:xfrm>
                <a:prstGeom prst="rect">
                  <a:avLst/>
                </a:prstGeom>
                <a:blipFill>
                  <a:blip r:embed="rId25"/>
                  <a:stretch>
                    <a:fillRect b="-10714"/>
                  </a:stretch>
                </a:blipFill>
              </p:spPr>
              <p:txBody>
                <a:bodyPr/>
                <a:lstStyle/>
                <a:p>
                  <a:r>
                    <a:rPr lang="en-CN">
                      <a:noFill/>
                    </a:rPr>
                    <a:t> </a:t>
                  </a:r>
                </a:p>
              </p:txBody>
            </p:sp>
          </mc:Fallback>
        </mc:AlternateContent>
      </p:grpSp>
      <p:sp>
        <p:nvSpPr>
          <p:cNvPr id="145" name="Rectangle 144">
            <a:extLst>
              <a:ext uri="{FF2B5EF4-FFF2-40B4-BE49-F238E27FC236}">
                <a16:creationId xmlns:a16="http://schemas.microsoft.com/office/drawing/2014/main" id="{EEBED00F-4F0B-894C-AFAA-073550D95255}"/>
              </a:ext>
            </a:extLst>
          </p:cNvPr>
          <p:cNvSpPr/>
          <p:nvPr/>
        </p:nvSpPr>
        <p:spPr>
          <a:xfrm>
            <a:off x="898222" y="5854122"/>
            <a:ext cx="468356" cy="370720"/>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rPr>
              <a:t>TD</a:t>
            </a:r>
            <a:endParaRPr lang="en-CN" dirty="0">
              <a:solidFill>
                <a:schemeClr val="bg2">
                  <a:lumMod val="25000"/>
                </a:schemeClr>
              </a:solidFill>
            </a:endParaRPr>
          </a:p>
        </p:txBody>
      </p:sp>
      <p:sp>
        <p:nvSpPr>
          <p:cNvPr id="146" name="TextBox 145">
            <a:extLst>
              <a:ext uri="{FF2B5EF4-FFF2-40B4-BE49-F238E27FC236}">
                <a16:creationId xmlns:a16="http://schemas.microsoft.com/office/drawing/2014/main" id="{4E3364E6-4B6F-2049-A02B-7B57B6E27829}"/>
              </a:ext>
            </a:extLst>
          </p:cNvPr>
          <p:cNvSpPr txBox="1"/>
          <p:nvPr/>
        </p:nvSpPr>
        <p:spPr>
          <a:xfrm>
            <a:off x="1469839" y="5824039"/>
            <a:ext cx="4975208" cy="430887"/>
          </a:xfrm>
          <a:prstGeom prst="rect">
            <a:avLst/>
          </a:prstGeom>
          <a:noFill/>
        </p:spPr>
        <p:txBody>
          <a:bodyPr wrap="none" rtlCol="0">
            <a:spAutoFit/>
          </a:bodyPr>
          <a:lstStyle/>
          <a:p>
            <a:r>
              <a:rPr lang="en-CN" sz="2200" dirty="0"/>
              <a:t>1-bit toggle detector with one XOR and FF</a:t>
            </a:r>
          </a:p>
        </p:txBody>
      </p:sp>
      <p:sp>
        <p:nvSpPr>
          <p:cNvPr id="149" name="Rectangle 148">
            <a:extLst>
              <a:ext uri="{FF2B5EF4-FFF2-40B4-BE49-F238E27FC236}">
                <a16:creationId xmlns:a16="http://schemas.microsoft.com/office/drawing/2014/main" id="{8B92AFDB-C428-E547-AECA-BDDF9CA6F312}"/>
              </a:ext>
            </a:extLst>
          </p:cNvPr>
          <p:cNvSpPr/>
          <p:nvPr/>
        </p:nvSpPr>
        <p:spPr>
          <a:xfrm>
            <a:off x="6962171" y="5854122"/>
            <a:ext cx="468356" cy="370720"/>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rPr>
              <a:t>FF</a:t>
            </a:r>
            <a:endParaRPr lang="en-CN" dirty="0">
              <a:solidFill>
                <a:schemeClr val="bg2">
                  <a:lumMod val="25000"/>
                </a:schemeClr>
              </a:solidFill>
            </a:endParaRPr>
          </a:p>
        </p:txBody>
      </p:sp>
      <p:sp>
        <p:nvSpPr>
          <p:cNvPr id="155" name="TextBox 154">
            <a:extLst>
              <a:ext uri="{FF2B5EF4-FFF2-40B4-BE49-F238E27FC236}">
                <a16:creationId xmlns:a16="http://schemas.microsoft.com/office/drawing/2014/main" id="{39F8C091-61B5-A64B-B94E-2BAFDC499365}"/>
              </a:ext>
            </a:extLst>
          </p:cNvPr>
          <p:cNvSpPr txBox="1"/>
          <p:nvPr/>
        </p:nvSpPr>
        <p:spPr>
          <a:xfrm>
            <a:off x="7533788" y="5824039"/>
            <a:ext cx="1121525" cy="430887"/>
          </a:xfrm>
          <a:prstGeom prst="rect">
            <a:avLst/>
          </a:prstGeom>
          <a:noFill/>
        </p:spPr>
        <p:txBody>
          <a:bodyPr wrap="none" rtlCol="0">
            <a:spAutoFit/>
          </a:bodyPr>
          <a:lstStyle/>
          <a:p>
            <a:r>
              <a:rPr lang="en-CN" sz="2200" dirty="0"/>
              <a:t>Flip-flop</a:t>
            </a:r>
          </a:p>
        </p:txBody>
      </p:sp>
    </p:spTree>
    <p:extLst>
      <p:ext uri="{BB962C8B-B14F-4D97-AF65-F5344CB8AC3E}">
        <p14:creationId xmlns:p14="http://schemas.microsoft.com/office/powerpoint/2010/main" val="405272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Shape&#10;&#10;Description automatically generated with low confidence">
            <a:extLst>
              <a:ext uri="{FF2B5EF4-FFF2-40B4-BE49-F238E27FC236}">
                <a16:creationId xmlns:a16="http://schemas.microsoft.com/office/drawing/2014/main" id="{D835C918-ED93-5741-A83A-19908BC7AFD3}"/>
              </a:ext>
            </a:extLst>
          </p:cNvPr>
          <p:cNvPicPr>
            <a:picLocks noChangeAspect="1"/>
          </p:cNvPicPr>
          <p:nvPr/>
        </p:nvPicPr>
        <p:blipFill>
          <a:blip r:embed="rId3"/>
          <a:stretch>
            <a:fillRect/>
          </a:stretch>
        </p:blipFill>
        <p:spPr>
          <a:xfrm>
            <a:off x="5553623" y="1352062"/>
            <a:ext cx="1307242" cy="4794251"/>
          </a:xfrm>
          <a:prstGeom prst="rect">
            <a:avLst/>
          </a:prstGeom>
        </p:spPr>
      </p:pic>
      <p:sp>
        <p:nvSpPr>
          <p:cNvPr id="27" name="Text Placeholder 26">
            <a:extLst>
              <a:ext uri="{FF2B5EF4-FFF2-40B4-BE49-F238E27FC236}">
                <a16:creationId xmlns:a16="http://schemas.microsoft.com/office/drawing/2014/main" id="{610C091F-209B-064F-9F92-854D7BBC9279}"/>
              </a:ext>
            </a:extLst>
          </p:cNvPr>
          <p:cNvSpPr>
            <a:spLocks noGrp="1"/>
          </p:cNvSpPr>
          <p:nvPr>
            <p:ph type="body" sz="quarter" idx="3"/>
          </p:nvPr>
        </p:nvSpPr>
        <p:spPr>
          <a:xfrm>
            <a:off x="5903108" y="1229851"/>
            <a:ext cx="5371200" cy="561600"/>
          </a:xfrm>
        </p:spPr>
        <p:txBody>
          <a:bodyPr/>
          <a:lstStyle/>
          <a:p>
            <a:r>
              <a:rPr lang="en-US" altLang="zh-CN"/>
              <a:t>Inefficient chip</a:t>
            </a:r>
            <a:r>
              <a:rPr lang="zh-CN" altLang="en-US"/>
              <a:t> </a:t>
            </a:r>
            <a:r>
              <a:rPr lang="en-US" altLang="zh-CN"/>
              <a:t>design</a:t>
            </a:r>
            <a:r>
              <a:rPr lang="zh-CN" altLang="en-US"/>
              <a:t> </a:t>
            </a:r>
            <a:r>
              <a:rPr lang="en-US" altLang="zh-CN"/>
              <a:t>methodologies</a:t>
            </a:r>
            <a:endParaRPr lang="en-CN"/>
          </a:p>
        </p:txBody>
      </p:sp>
      <p:sp>
        <p:nvSpPr>
          <p:cNvPr id="2" name="Title 1">
            <a:extLst>
              <a:ext uri="{FF2B5EF4-FFF2-40B4-BE49-F238E27FC236}">
                <a16:creationId xmlns:a16="http://schemas.microsoft.com/office/drawing/2014/main" id="{0D78DFFE-58EF-8F45-91FC-7FD79EC37F1A}"/>
              </a:ext>
            </a:extLst>
          </p:cNvPr>
          <p:cNvSpPr>
            <a:spLocks noGrp="1"/>
          </p:cNvSpPr>
          <p:nvPr>
            <p:ph type="title"/>
          </p:nvPr>
        </p:nvSpPr>
        <p:spPr/>
        <p:txBody>
          <a:bodyPr>
            <a:normAutofit fontScale="90000"/>
          </a:bodyPr>
          <a:lstStyle/>
          <a:p>
            <a:r>
              <a:rPr lang="en-US"/>
              <a:t>This is Real Problem!</a:t>
            </a:r>
            <a:endParaRPr lang="en-CN"/>
          </a:p>
        </p:txBody>
      </p:sp>
      <p:sp>
        <p:nvSpPr>
          <p:cNvPr id="4" name="Slide Number Placeholder 3">
            <a:extLst>
              <a:ext uri="{FF2B5EF4-FFF2-40B4-BE49-F238E27FC236}">
                <a16:creationId xmlns:a16="http://schemas.microsoft.com/office/drawing/2014/main" id="{615B67DE-3EDF-2344-8757-FAD7F060E5C8}"/>
              </a:ext>
            </a:extLst>
          </p:cNvPr>
          <p:cNvSpPr>
            <a:spLocks noGrp="1"/>
          </p:cNvSpPr>
          <p:nvPr>
            <p:ph type="sldNum" sz="quarter" idx="10"/>
          </p:nvPr>
        </p:nvSpPr>
        <p:spPr/>
        <p:txBody>
          <a:bodyPr/>
          <a:lstStyle/>
          <a:p>
            <a:fld id="{A559C790-290C-A040-B331-07958D38869F}" type="slidenum">
              <a:rPr lang="en-CN" smtClean="0"/>
              <a:t>7</a:t>
            </a:fld>
            <a:endParaRPr lang="en-CN"/>
          </a:p>
        </p:txBody>
      </p:sp>
      <p:sp>
        <p:nvSpPr>
          <p:cNvPr id="26" name="TextBox 25">
            <a:extLst>
              <a:ext uri="{FF2B5EF4-FFF2-40B4-BE49-F238E27FC236}">
                <a16:creationId xmlns:a16="http://schemas.microsoft.com/office/drawing/2014/main" id="{3F9D2355-E26E-1B4E-89D1-E3CFEC39E6D5}"/>
              </a:ext>
            </a:extLst>
          </p:cNvPr>
          <p:cNvSpPr txBox="1"/>
          <p:nvPr/>
        </p:nvSpPr>
        <p:spPr>
          <a:xfrm>
            <a:off x="8223595" y="2612681"/>
            <a:ext cx="2621651" cy="646331"/>
          </a:xfrm>
          <a:prstGeom prst="rect">
            <a:avLst/>
          </a:prstGeom>
          <a:noFill/>
        </p:spPr>
        <p:txBody>
          <a:bodyPr wrap="square" rtlCol="0">
            <a:spAutoFit/>
          </a:bodyPr>
          <a:lstStyle/>
          <a:p>
            <a:pPr algn="ctr"/>
            <a:r>
              <a:rPr lang="en-US" altLang="zh-CN" b="1"/>
              <a:t>For</a:t>
            </a:r>
            <a:r>
              <a:rPr lang="zh-CN" altLang="en-US" b="1"/>
              <a:t> </a:t>
            </a:r>
            <a:r>
              <a:rPr lang="en-US" altLang="zh-CN" b="1"/>
              <a:t>one</a:t>
            </a:r>
            <a:r>
              <a:rPr lang="zh-CN" altLang="en-US" b="1"/>
              <a:t> </a:t>
            </a:r>
            <a:r>
              <a:rPr lang="en-US" altLang="zh-CN" b="1"/>
              <a:t>Arm</a:t>
            </a:r>
            <a:r>
              <a:rPr lang="zh-CN" altLang="en-US" b="1"/>
              <a:t> </a:t>
            </a:r>
            <a:r>
              <a:rPr lang="en-US" altLang="zh-CN" b="1"/>
              <a:t>CPU</a:t>
            </a:r>
            <a:r>
              <a:rPr lang="zh-CN" altLang="en-US" b="1"/>
              <a:t> </a:t>
            </a:r>
            <a:r>
              <a:rPr lang="en-US" altLang="zh-CN" b="1"/>
              <a:t>core</a:t>
            </a:r>
            <a:r>
              <a:rPr lang="zh-CN" altLang="en-US" b="1"/>
              <a:t> </a:t>
            </a:r>
            <a:r>
              <a:rPr lang="en-US" altLang="zh-CN" b="1"/>
              <a:t>with</a:t>
            </a:r>
            <a:r>
              <a:rPr lang="zh-CN" altLang="en-US" b="1"/>
              <a:t> </a:t>
            </a:r>
            <a:r>
              <a:rPr lang="en-US" altLang="zh-CN" b="1"/>
              <a:t>~3</a:t>
            </a:r>
            <a:r>
              <a:rPr lang="zh-CN" altLang="en-US" b="1"/>
              <a:t> </a:t>
            </a:r>
            <a:r>
              <a:rPr lang="en-US" altLang="zh-CN" b="1"/>
              <a:t>million</a:t>
            </a:r>
            <a:r>
              <a:rPr lang="zh-CN" altLang="en-US" b="1"/>
              <a:t> </a:t>
            </a:r>
            <a:r>
              <a:rPr lang="en-US" altLang="zh-CN" b="1"/>
              <a:t>gates</a:t>
            </a:r>
            <a:endParaRPr lang="en-CN" b="1"/>
          </a:p>
        </p:txBody>
      </p:sp>
      <p:sp>
        <p:nvSpPr>
          <p:cNvPr id="35" name="Content Placeholder 21">
            <a:extLst>
              <a:ext uri="{FF2B5EF4-FFF2-40B4-BE49-F238E27FC236}">
                <a16:creationId xmlns:a16="http://schemas.microsoft.com/office/drawing/2014/main" id="{7C4A1FCA-C66E-A946-97C1-644EE8ABD0BA}"/>
              </a:ext>
            </a:extLst>
          </p:cNvPr>
          <p:cNvSpPr txBox="1">
            <a:spLocks/>
          </p:cNvSpPr>
          <p:nvPr/>
        </p:nvSpPr>
        <p:spPr>
          <a:xfrm>
            <a:off x="5850000" y="3675188"/>
            <a:ext cx="6275309" cy="2334970"/>
          </a:xfrm>
          <a:prstGeom prst="rect">
            <a:avLst/>
          </a:prstGeom>
        </p:spPr>
        <p:txBody>
          <a:bodyPr/>
          <a:lstStyle>
            <a:lvl1pPr marL="342000" indent="-342000" algn="l" rtl="0" eaLnBrk="1" fontAlgn="base" hangingPunct="1">
              <a:lnSpc>
                <a:spcPct val="100000"/>
              </a:lnSpc>
              <a:spcBef>
                <a:spcPts val="1000"/>
              </a:spcBef>
              <a:spcAft>
                <a:spcPct val="0"/>
              </a:spcAft>
              <a:buClr>
                <a:srgbClr val="1161C6"/>
              </a:buClr>
              <a:buFont typeface="Arial" panose="020B0604020202020204" pitchFamily="34" charset="0"/>
              <a:buChar char="•"/>
              <a:defRPr sz="2400" kern="1200">
                <a:solidFill>
                  <a:schemeClr val="bg2">
                    <a:lumMod val="25000"/>
                  </a:schemeClr>
                </a:solidFill>
                <a:latin typeface="+mn-lt"/>
                <a:ea typeface="+mn-ea"/>
                <a:cs typeface="+mn-cs"/>
              </a:defRPr>
            </a:lvl1pPr>
            <a:lvl2pPr marL="6858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2000" kern="1200">
                <a:solidFill>
                  <a:schemeClr val="bg2">
                    <a:lumMod val="25000"/>
                  </a:schemeClr>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Accurate</a:t>
            </a:r>
            <a:r>
              <a:rPr lang="zh-CN" altLang="en-US" dirty="0"/>
              <a:t> </a:t>
            </a:r>
            <a:r>
              <a:rPr lang="en-US" altLang="zh-CN" dirty="0"/>
              <a:t>power</a:t>
            </a:r>
            <a:r>
              <a:rPr lang="zh-CN" altLang="en-US" dirty="0"/>
              <a:t> </a:t>
            </a:r>
            <a:r>
              <a:rPr lang="en-US" altLang="zh-CN" dirty="0"/>
              <a:t>simulation</a:t>
            </a:r>
            <a:r>
              <a:rPr lang="zh-CN" altLang="en-US" dirty="0"/>
              <a:t> </a:t>
            </a:r>
            <a:r>
              <a:rPr lang="en-US" altLang="zh-CN" dirty="0"/>
              <a:t>takes</a:t>
            </a:r>
            <a:r>
              <a:rPr lang="zh-CN" altLang="en-US" dirty="0"/>
              <a:t> </a:t>
            </a:r>
            <a:r>
              <a:rPr lang="en-US" altLang="zh-CN" b="1" dirty="0">
                <a:solidFill>
                  <a:srgbClr val="D92D32"/>
                </a:solidFill>
              </a:rPr>
              <a:t>~2</a:t>
            </a:r>
            <a:r>
              <a:rPr lang="zh-CN" altLang="en-US" b="1" dirty="0">
                <a:solidFill>
                  <a:srgbClr val="D92D32"/>
                </a:solidFill>
              </a:rPr>
              <a:t> </a:t>
            </a:r>
            <a:r>
              <a:rPr lang="en-US" altLang="zh-CN" b="1" dirty="0">
                <a:solidFill>
                  <a:srgbClr val="D92D32"/>
                </a:solidFill>
              </a:rPr>
              <a:t>weeks</a:t>
            </a:r>
          </a:p>
          <a:p>
            <a:r>
              <a:rPr lang="en-US" altLang="zh-CN" dirty="0"/>
              <a:t>One</a:t>
            </a:r>
            <a:r>
              <a:rPr lang="zh-CN" altLang="en-US" dirty="0"/>
              <a:t> </a:t>
            </a:r>
            <a:r>
              <a:rPr lang="en-US" altLang="zh-CN" dirty="0"/>
              <a:t>iteration</a:t>
            </a:r>
            <a:r>
              <a:rPr lang="zh-CN" altLang="en-US" dirty="0"/>
              <a:t> </a:t>
            </a:r>
            <a:r>
              <a:rPr lang="en-US" altLang="zh-CN" dirty="0"/>
              <a:t>in</a:t>
            </a:r>
            <a:r>
              <a:rPr lang="zh-CN" altLang="en-US" dirty="0"/>
              <a:t> </a:t>
            </a:r>
            <a:r>
              <a:rPr lang="en-US" altLang="zh-CN" dirty="0"/>
              <a:t>physical</a:t>
            </a:r>
            <a:r>
              <a:rPr lang="zh-CN" altLang="en-US" dirty="0"/>
              <a:t> </a:t>
            </a:r>
            <a:r>
              <a:rPr lang="en-US" altLang="zh-CN" dirty="0"/>
              <a:t>design</a:t>
            </a:r>
            <a:r>
              <a:rPr lang="zh-CN" altLang="en-US" dirty="0"/>
              <a:t> </a:t>
            </a:r>
            <a:r>
              <a:rPr lang="en-US" altLang="zh-CN" dirty="0"/>
              <a:t>take</a:t>
            </a:r>
            <a:r>
              <a:rPr lang="zh-CN" altLang="en-US" dirty="0"/>
              <a:t> </a:t>
            </a:r>
            <a:r>
              <a:rPr lang="en-US" altLang="zh-CN" b="1" dirty="0">
                <a:solidFill>
                  <a:srgbClr val="D92D32"/>
                </a:solidFill>
              </a:rPr>
              <a:t>~1</a:t>
            </a:r>
            <a:r>
              <a:rPr lang="zh-CN" altLang="en-US" b="1" dirty="0">
                <a:solidFill>
                  <a:srgbClr val="D92D32"/>
                </a:solidFill>
              </a:rPr>
              <a:t> </a:t>
            </a:r>
            <a:r>
              <a:rPr lang="en-US" altLang="zh-CN" b="1" dirty="0">
                <a:solidFill>
                  <a:srgbClr val="D92D32"/>
                </a:solidFill>
              </a:rPr>
              <a:t>week</a:t>
            </a:r>
          </a:p>
          <a:p>
            <a:r>
              <a:rPr lang="en-US" dirty="0"/>
              <a:t>S</a:t>
            </a:r>
            <a:r>
              <a:rPr lang="en-CN" dirty="0"/>
              <a:t>olutions </a:t>
            </a:r>
            <a:r>
              <a:rPr lang="en-US" b="1" dirty="0">
                <a:solidFill>
                  <a:srgbClr val="D92D32"/>
                </a:solidFill>
              </a:rPr>
              <a:t>repeatedly</a:t>
            </a:r>
            <a:r>
              <a:rPr lang="en-US" dirty="0"/>
              <a:t> </a:t>
            </a:r>
            <a:r>
              <a:rPr lang="en-CN" dirty="0"/>
              <a:t>constructed from scratch</a:t>
            </a:r>
          </a:p>
          <a:p>
            <a:r>
              <a:rPr lang="en-CN" dirty="0"/>
              <a:t>Solutions </a:t>
            </a:r>
            <a:r>
              <a:rPr lang="en-US" altLang="zh-CN" dirty="0"/>
              <a:t>rely</a:t>
            </a:r>
            <a:r>
              <a:rPr lang="en-CN" dirty="0"/>
              <a:t> on </a:t>
            </a:r>
            <a:r>
              <a:rPr lang="en-US" altLang="zh-CN" dirty="0"/>
              <a:t>designer</a:t>
            </a:r>
            <a:r>
              <a:rPr lang="zh-CN" altLang="en-US" dirty="0"/>
              <a:t> </a:t>
            </a:r>
            <a:r>
              <a:rPr lang="en-US" altLang="zh-CN" b="1" dirty="0">
                <a:solidFill>
                  <a:srgbClr val="D92D32"/>
                </a:solidFill>
              </a:rPr>
              <a:t>intuition</a:t>
            </a:r>
          </a:p>
          <a:p>
            <a:r>
              <a:rPr lang="en-US" dirty="0">
                <a:solidFill>
                  <a:schemeClr val="tx1"/>
                </a:solidFill>
              </a:rPr>
              <a:t>……</a:t>
            </a:r>
            <a:endParaRPr lang="en-CN" dirty="0">
              <a:solidFill>
                <a:schemeClr val="tx1"/>
              </a:solidFill>
            </a:endParaRPr>
          </a:p>
        </p:txBody>
      </p:sp>
      <p:sp>
        <p:nvSpPr>
          <p:cNvPr id="17" name="Text Placeholder 26">
            <a:extLst>
              <a:ext uri="{FF2B5EF4-FFF2-40B4-BE49-F238E27FC236}">
                <a16:creationId xmlns:a16="http://schemas.microsoft.com/office/drawing/2014/main" id="{D308B901-827C-5045-AD61-F6C55681988B}"/>
              </a:ext>
            </a:extLst>
          </p:cNvPr>
          <p:cNvSpPr txBox="1">
            <a:spLocks/>
          </p:cNvSpPr>
          <p:nvPr/>
        </p:nvSpPr>
        <p:spPr>
          <a:xfrm>
            <a:off x="478800" y="1219506"/>
            <a:ext cx="5371200" cy="561600"/>
          </a:xfrm>
          <a:prstGeom prst="rect">
            <a:avLst/>
          </a:prstGeom>
        </p:spPr>
        <p:txBody>
          <a:bodyPr anchor="b"/>
          <a:lstStyle>
            <a:lvl1pPr marL="0" indent="0" algn="l" rtl="0" eaLnBrk="1" fontAlgn="base" hangingPunct="1">
              <a:lnSpc>
                <a:spcPct val="90000"/>
              </a:lnSpc>
              <a:spcBef>
                <a:spcPts val="1000"/>
              </a:spcBef>
              <a:spcAft>
                <a:spcPct val="0"/>
              </a:spcAft>
              <a:buFont typeface="Arial" panose="020B0604020202020204" pitchFamily="34" charset="0"/>
              <a:buNone/>
              <a:defRPr sz="2400" b="1" kern="1200">
                <a:solidFill>
                  <a:srgbClr val="1161C6"/>
                </a:solidFill>
                <a:latin typeface="+mn-lt"/>
                <a:ea typeface="+mn-ea"/>
                <a:cs typeface="+mn-cs"/>
              </a:defRPr>
            </a:lvl1pPr>
            <a:lvl2pPr marL="457200" indent="0" algn="l" rtl="0" eaLnBrk="1" fontAlgn="base" hangingPunct="1">
              <a:lnSpc>
                <a:spcPct val="90000"/>
              </a:lnSpc>
              <a:spcBef>
                <a:spcPts val="500"/>
              </a:spcBef>
              <a:spcAft>
                <a:spcPct val="0"/>
              </a:spcAft>
              <a:buFont typeface="Arial" panose="020B0604020202020204" pitchFamily="34" charset="0"/>
              <a:buNone/>
              <a:defRPr sz="2000" b="1" kern="1200">
                <a:solidFill>
                  <a:schemeClr val="tx1"/>
                </a:solidFill>
                <a:latin typeface="+mn-lt"/>
                <a:ea typeface="+mn-ea"/>
                <a:cs typeface="+mn-cs"/>
              </a:defRPr>
            </a:lvl2pPr>
            <a:lvl3pPr marL="914400" indent="0" algn="l" rtl="0" eaLnBrk="1" fontAlgn="base" hangingPunct="1">
              <a:lnSpc>
                <a:spcPct val="90000"/>
              </a:lnSpc>
              <a:spcBef>
                <a:spcPts val="500"/>
              </a:spcBef>
              <a:spcAft>
                <a:spcPct val="0"/>
              </a:spcAft>
              <a:buFont typeface="Arial" panose="020B0604020202020204" pitchFamily="34" charset="0"/>
              <a:buNone/>
              <a:defRPr sz="1800" b="1" kern="1200">
                <a:solidFill>
                  <a:schemeClr val="tx1"/>
                </a:solidFill>
                <a:latin typeface="+mn-lt"/>
                <a:ea typeface="+mn-ea"/>
                <a:cs typeface="+mn-cs"/>
              </a:defRPr>
            </a:lvl3pPr>
            <a:lvl4pPr marL="13716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4pPr>
            <a:lvl5pPr marL="1828800" indent="0" algn="l" rtl="0" eaLnBrk="1" fontAlgn="base" hangingPunct="1">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a:t>Challenges at advanced node</a:t>
            </a:r>
            <a:endParaRPr lang="en-CN"/>
          </a:p>
        </p:txBody>
      </p:sp>
      <p:sp>
        <p:nvSpPr>
          <p:cNvPr id="21" name="Content Placeholder 21">
            <a:extLst>
              <a:ext uri="{FF2B5EF4-FFF2-40B4-BE49-F238E27FC236}">
                <a16:creationId xmlns:a16="http://schemas.microsoft.com/office/drawing/2014/main" id="{40EC1BC2-080B-3448-BFF2-27800B2F8BF0}"/>
              </a:ext>
            </a:extLst>
          </p:cNvPr>
          <p:cNvSpPr txBox="1">
            <a:spLocks/>
          </p:cNvSpPr>
          <p:nvPr/>
        </p:nvSpPr>
        <p:spPr>
          <a:xfrm>
            <a:off x="406681" y="2020960"/>
            <a:ext cx="5250048" cy="3901272"/>
          </a:xfrm>
          <a:prstGeom prst="rect">
            <a:avLst/>
          </a:prstGeom>
        </p:spPr>
        <p:txBody>
          <a:bodyPr/>
          <a:lstStyle>
            <a:lvl1pPr marL="342000" indent="-342000" algn="l" rtl="0" eaLnBrk="1" fontAlgn="base" hangingPunct="1">
              <a:lnSpc>
                <a:spcPct val="100000"/>
              </a:lnSpc>
              <a:spcBef>
                <a:spcPts val="1000"/>
              </a:spcBef>
              <a:spcAft>
                <a:spcPct val="0"/>
              </a:spcAft>
              <a:buClr>
                <a:srgbClr val="1161C6"/>
              </a:buClr>
              <a:buFont typeface="Arial" panose="020B0604020202020204" pitchFamily="34" charset="0"/>
              <a:buChar char="•"/>
              <a:defRPr sz="2400" kern="1200">
                <a:solidFill>
                  <a:schemeClr val="bg2">
                    <a:lumMod val="25000"/>
                  </a:schemeClr>
                </a:solidFill>
                <a:latin typeface="+mn-lt"/>
                <a:ea typeface="+mn-ea"/>
                <a:cs typeface="+mn-cs"/>
              </a:defRPr>
            </a:lvl1pPr>
            <a:lvl2pPr marL="685800" indent="-228600" algn="l" rtl="0" eaLnBrk="1" fontAlgn="base" hangingPunct="1">
              <a:lnSpc>
                <a:spcPct val="100000"/>
              </a:lnSpc>
              <a:spcBef>
                <a:spcPts val="500"/>
              </a:spcBef>
              <a:spcAft>
                <a:spcPct val="0"/>
              </a:spcAft>
              <a:buClr>
                <a:srgbClr val="1161C6"/>
              </a:buClr>
              <a:buFont typeface="Arial" panose="020B0604020202020204" pitchFamily="34" charset="0"/>
              <a:buChar char="•"/>
              <a:defRPr sz="2000" kern="1200">
                <a:solidFill>
                  <a:schemeClr val="bg2">
                    <a:lumMod val="25000"/>
                  </a:schemeClr>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D92D32"/>
                </a:solidFill>
              </a:rPr>
              <a:t>Pressure</a:t>
            </a:r>
            <a:r>
              <a:rPr lang="en-US" altLang="zh-CN" dirty="0"/>
              <a:t> from IPC and frequency</a:t>
            </a:r>
          </a:p>
          <a:p>
            <a:r>
              <a:rPr lang="en-US" altLang="zh-CN" dirty="0"/>
              <a:t>Peak</a:t>
            </a:r>
            <a:r>
              <a:rPr lang="zh-CN" altLang="en-US" dirty="0"/>
              <a:t> </a:t>
            </a:r>
            <a:r>
              <a:rPr lang="en-US" altLang="zh-CN" dirty="0"/>
              <a:t>power keeps </a:t>
            </a:r>
            <a:r>
              <a:rPr lang="en-US" altLang="zh-CN" b="1" dirty="0">
                <a:solidFill>
                  <a:srgbClr val="D92D32"/>
                </a:solidFill>
              </a:rPr>
              <a:t>increasing</a:t>
            </a:r>
          </a:p>
          <a:p>
            <a:r>
              <a:rPr lang="en-US" altLang="zh-CN" dirty="0"/>
              <a:t>Power delivery technique is </a:t>
            </a:r>
            <a:r>
              <a:rPr lang="en-US" altLang="zh-CN" b="1" dirty="0">
                <a:solidFill>
                  <a:srgbClr val="D92D32"/>
                </a:solidFill>
              </a:rPr>
              <a:t>limited</a:t>
            </a:r>
          </a:p>
          <a:p>
            <a:r>
              <a:rPr lang="en-CN" b="1" dirty="0">
                <a:solidFill>
                  <a:srgbClr val="D92D32"/>
                </a:solidFill>
              </a:rPr>
              <a:t>Increasing</a:t>
            </a:r>
            <a:r>
              <a:rPr lang="en-CN" dirty="0"/>
              <a:t> design rules to meet</a:t>
            </a:r>
          </a:p>
          <a:p>
            <a:r>
              <a:rPr lang="en-CN" b="1" dirty="0">
                <a:solidFill>
                  <a:srgbClr val="D92D32"/>
                </a:solidFill>
              </a:rPr>
              <a:t>Increasing</a:t>
            </a:r>
            <a:r>
              <a:rPr lang="en-CN" dirty="0"/>
              <a:t> wire parasitics, causing wire delay and noise</a:t>
            </a:r>
          </a:p>
          <a:p>
            <a:r>
              <a:rPr lang="en-CN" dirty="0"/>
              <a:t>……</a:t>
            </a:r>
          </a:p>
        </p:txBody>
      </p:sp>
      <p:pic>
        <p:nvPicPr>
          <p:cNvPr id="6" name="Picture 5" descr="Logo&#10;&#10;Description automatically generated">
            <a:extLst>
              <a:ext uri="{FF2B5EF4-FFF2-40B4-BE49-F238E27FC236}">
                <a16:creationId xmlns:a16="http://schemas.microsoft.com/office/drawing/2014/main" id="{C5A5A85F-4F63-1A4F-808A-9E2ECF21FE5C}"/>
              </a:ext>
            </a:extLst>
          </p:cNvPr>
          <p:cNvPicPr>
            <a:picLocks noChangeAspect="1"/>
          </p:cNvPicPr>
          <p:nvPr/>
        </p:nvPicPr>
        <p:blipFill>
          <a:blip r:embed="rId4"/>
          <a:stretch>
            <a:fillRect/>
          </a:stretch>
        </p:blipFill>
        <p:spPr>
          <a:xfrm>
            <a:off x="3905052" y="4908704"/>
            <a:ext cx="1465937" cy="996189"/>
          </a:xfrm>
          <a:prstGeom prst="rect">
            <a:avLst/>
          </a:prstGeom>
        </p:spPr>
      </p:pic>
      <p:pic>
        <p:nvPicPr>
          <p:cNvPr id="7" name="Picture 6">
            <a:extLst>
              <a:ext uri="{FF2B5EF4-FFF2-40B4-BE49-F238E27FC236}">
                <a16:creationId xmlns:a16="http://schemas.microsoft.com/office/drawing/2014/main" id="{5258FA7B-E8F2-C348-A863-6F8E8024FB7B}"/>
              </a:ext>
            </a:extLst>
          </p:cNvPr>
          <p:cNvPicPr>
            <a:picLocks noChangeAspect="1"/>
          </p:cNvPicPr>
          <p:nvPr/>
        </p:nvPicPr>
        <p:blipFill>
          <a:blip r:embed="rId5"/>
          <a:stretch>
            <a:fillRect/>
          </a:stretch>
        </p:blipFill>
        <p:spPr>
          <a:xfrm>
            <a:off x="6199485" y="1781106"/>
            <a:ext cx="1838399" cy="1848612"/>
          </a:xfrm>
          <a:prstGeom prst="rect">
            <a:avLst/>
          </a:prstGeom>
        </p:spPr>
      </p:pic>
      <p:sp>
        <p:nvSpPr>
          <p:cNvPr id="34" name="Rectangle 33">
            <a:extLst>
              <a:ext uri="{FF2B5EF4-FFF2-40B4-BE49-F238E27FC236}">
                <a16:creationId xmlns:a16="http://schemas.microsoft.com/office/drawing/2014/main" id="{69F89082-F6AA-D344-A808-1B167B697513}"/>
              </a:ext>
            </a:extLst>
          </p:cNvPr>
          <p:cNvSpPr/>
          <p:nvPr/>
        </p:nvSpPr>
        <p:spPr>
          <a:xfrm>
            <a:off x="7225725" y="2976712"/>
            <a:ext cx="185711" cy="248490"/>
          </a:xfrm>
          <a:prstGeom prst="rect">
            <a:avLst/>
          </a:prstGeom>
          <a:no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733D82E9-A0D6-4F49-9133-1FBE1D7D396F}"/>
              </a:ext>
            </a:extLst>
          </p:cNvPr>
          <p:cNvCxnSpPr>
            <a:cxnSpLocks/>
            <a:endCxn id="34" idx="3"/>
          </p:cNvCxnSpPr>
          <p:nvPr/>
        </p:nvCxnSpPr>
        <p:spPr>
          <a:xfrm flipH="1">
            <a:off x="7411436" y="2976712"/>
            <a:ext cx="991310" cy="124245"/>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74416FE-BE4A-7C4C-BFFD-1FF266C9A81D}"/>
              </a:ext>
            </a:extLst>
          </p:cNvPr>
          <p:cNvGrpSpPr/>
          <p:nvPr/>
        </p:nvGrpSpPr>
        <p:grpSpPr>
          <a:xfrm>
            <a:off x="4123562" y="2283808"/>
            <a:ext cx="3610817" cy="3628871"/>
            <a:chOff x="4123562" y="2283808"/>
            <a:chExt cx="3610817" cy="3628871"/>
          </a:xfrm>
        </p:grpSpPr>
        <p:pic>
          <p:nvPicPr>
            <p:cNvPr id="23" name="Picture 22" descr="post-it-yellow.png">
              <a:extLst>
                <a:ext uri="{FF2B5EF4-FFF2-40B4-BE49-F238E27FC236}">
                  <a16:creationId xmlns:a16="http://schemas.microsoft.com/office/drawing/2014/main" id="{3D2AC279-27CC-3146-9C09-4A240A33BF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3562" y="2283808"/>
              <a:ext cx="3610817" cy="3628871"/>
            </a:xfrm>
            <a:prstGeom prst="rect">
              <a:avLst/>
            </a:prstGeom>
          </p:spPr>
        </p:pic>
        <p:sp>
          <p:nvSpPr>
            <p:cNvPr id="24" name="TextBox 23">
              <a:extLst>
                <a:ext uri="{FF2B5EF4-FFF2-40B4-BE49-F238E27FC236}">
                  <a16:creationId xmlns:a16="http://schemas.microsoft.com/office/drawing/2014/main" id="{95BD3259-C1D9-474A-BEE0-14FE6BBA5F90}"/>
                </a:ext>
              </a:extLst>
            </p:cNvPr>
            <p:cNvSpPr txBox="1"/>
            <p:nvPr/>
          </p:nvSpPr>
          <p:spPr>
            <a:xfrm rot="21251507">
              <a:off x="4543526" y="3327306"/>
              <a:ext cx="2956661" cy="1384995"/>
            </a:xfrm>
            <a:prstGeom prst="rect">
              <a:avLst/>
            </a:prstGeom>
            <a:noFill/>
          </p:spPr>
          <p:txBody>
            <a:bodyPr wrap="square" rtlCol="0">
              <a:spAutoFit/>
            </a:bodyPr>
            <a:lstStyle/>
            <a:p>
              <a:r>
                <a:rPr lang="en-US" altLang="zh-CN" sz="2800" b="1" dirty="0">
                  <a:solidFill>
                    <a:srgbClr val="00B050"/>
                  </a:solidFill>
                </a:rPr>
                <a:t>Intelligent</a:t>
              </a:r>
              <a:r>
                <a:rPr lang="en-US" altLang="zh-CN" sz="2800" b="1" dirty="0"/>
                <a:t> design methodologies </a:t>
              </a:r>
            </a:p>
            <a:p>
              <a:r>
                <a:rPr lang="en-US" altLang="zh-CN" sz="2800" b="1" dirty="0"/>
                <a:t>&amp; solutions!</a:t>
              </a:r>
              <a:endParaRPr lang="en-CN" sz="2800" b="1" dirty="0"/>
            </a:p>
          </p:txBody>
        </p:sp>
      </p:grpSp>
      <p:sp>
        <p:nvSpPr>
          <p:cNvPr id="25" name="TextBox 24">
            <a:extLst>
              <a:ext uri="{FF2B5EF4-FFF2-40B4-BE49-F238E27FC236}">
                <a16:creationId xmlns:a16="http://schemas.microsoft.com/office/drawing/2014/main" id="{75D1D3B1-2D3D-6E4F-991F-C95EA3206A73}"/>
              </a:ext>
            </a:extLst>
          </p:cNvPr>
          <p:cNvSpPr txBox="1"/>
          <p:nvPr/>
        </p:nvSpPr>
        <p:spPr>
          <a:xfrm>
            <a:off x="5627047" y="6519446"/>
            <a:ext cx="4446984" cy="338554"/>
          </a:xfrm>
          <a:prstGeom prst="rect">
            <a:avLst/>
          </a:prstGeom>
          <a:noFill/>
        </p:spPr>
        <p:txBody>
          <a:bodyPr wrap="square" rtlCol="0">
            <a:spAutoFit/>
          </a:bodyPr>
          <a:lstStyle/>
          <a:p>
            <a:r>
              <a:rPr lang="en-US" altLang="zh-CN" sz="1600"/>
              <a:t>Source:</a:t>
            </a:r>
            <a:r>
              <a:rPr lang="zh-CN" altLang="en-US" sz="1600"/>
              <a:t> </a:t>
            </a:r>
            <a:r>
              <a:rPr lang="en-US" altLang="zh-CN" sz="1600"/>
              <a:t>The Kirin 990 SoC. </a:t>
            </a:r>
            <a:r>
              <a:rPr lang="en-CN" altLang="zh-CN" sz="1600"/>
              <a:t>Tech</a:t>
            </a:r>
            <a:r>
              <a:rPr lang="en-US" altLang="zh-CN" sz="1600"/>
              <a:t>Insights</a:t>
            </a:r>
            <a:r>
              <a:rPr lang="zh-CN" altLang="en-US" sz="1600"/>
              <a:t> </a:t>
            </a:r>
            <a:r>
              <a:rPr lang="en-US" altLang="zh-CN" sz="1600"/>
              <a:t>Inc.</a:t>
            </a:r>
            <a:endParaRPr lang="en-CN" sz="1600"/>
          </a:p>
        </p:txBody>
      </p:sp>
    </p:spTree>
    <p:extLst>
      <p:ext uri="{BB962C8B-B14F-4D97-AF65-F5344CB8AC3E}">
        <p14:creationId xmlns:p14="http://schemas.microsoft.com/office/powerpoint/2010/main" val="29186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F8E97A8A-D18E-DE4C-9CE3-B2839E23B9E2}"/>
              </a:ext>
            </a:extLst>
          </p:cNvPr>
          <p:cNvPicPr>
            <a:picLocks noChangeAspect="1"/>
          </p:cNvPicPr>
          <p:nvPr/>
        </p:nvPicPr>
        <p:blipFill>
          <a:blip r:embed="rId3"/>
          <a:stretch>
            <a:fillRect/>
          </a:stretch>
        </p:blipFill>
        <p:spPr>
          <a:xfrm>
            <a:off x="693353" y="1441285"/>
            <a:ext cx="6960950" cy="4178129"/>
          </a:xfrm>
          <a:prstGeom prst="rect">
            <a:avLst/>
          </a:prstGeom>
        </p:spPr>
      </p:pic>
      <p:sp>
        <p:nvSpPr>
          <p:cNvPr id="2" name="Title 1">
            <a:extLst>
              <a:ext uri="{FF2B5EF4-FFF2-40B4-BE49-F238E27FC236}">
                <a16:creationId xmlns:a16="http://schemas.microsoft.com/office/drawing/2014/main" id="{F21FA732-AF3F-ED40-B175-FD7FF2FA3079}"/>
              </a:ext>
            </a:extLst>
          </p:cNvPr>
          <p:cNvSpPr>
            <a:spLocks noGrp="1"/>
          </p:cNvSpPr>
          <p:nvPr>
            <p:ph type="title"/>
          </p:nvPr>
        </p:nvSpPr>
        <p:spPr/>
        <p:txBody>
          <a:bodyPr/>
          <a:lstStyle/>
          <a:p>
            <a:r>
              <a:rPr lang="en-CN" dirty="0"/>
              <a:t>Overview of the OPM Hardware Design</a:t>
            </a:r>
          </a:p>
        </p:txBody>
      </p:sp>
      <p:sp>
        <p:nvSpPr>
          <p:cNvPr id="59" name="Content Placeholder 58">
            <a:extLst>
              <a:ext uri="{FF2B5EF4-FFF2-40B4-BE49-F238E27FC236}">
                <a16:creationId xmlns:a16="http://schemas.microsoft.com/office/drawing/2014/main" id="{A00544E9-0640-754B-9004-F9B55C0E7A4E}"/>
              </a:ext>
            </a:extLst>
          </p:cNvPr>
          <p:cNvSpPr>
            <a:spLocks noGrp="1"/>
          </p:cNvSpPr>
          <p:nvPr>
            <p:ph idx="1"/>
          </p:nvPr>
        </p:nvSpPr>
        <p:spPr>
          <a:xfrm>
            <a:off x="478800" y="5746306"/>
            <a:ext cx="11232000" cy="519465"/>
          </a:xfrm>
        </p:spPr>
        <p:txBody>
          <a:bodyPr/>
          <a:lstStyle/>
          <a:p>
            <a:r>
              <a:rPr lang="en-CN" b="1" dirty="0">
                <a:solidFill>
                  <a:srgbClr val="00B050"/>
                </a:solidFill>
              </a:rPr>
              <a:t>No</a:t>
            </a:r>
            <a:r>
              <a:rPr lang="en-CN" dirty="0"/>
              <a:t> multipliers or dividers,</a:t>
            </a:r>
            <a:r>
              <a:rPr lang="zh-CN" altLang="en-US" dirty="0"/>
              <a:t> </a:t>
            </a:r>
            <a:r>
              <a:rPr lang="en-US" altLang="zh-CN" dirty="0"/>
              <a:t>only</a:t>
            </a:r>
            <a:r>
              <a:rPr lang="en-CN" dirty="0"/>
              <a:t> </a:t>
            </a:r>
            <a:r>
              <a:rPr lang="en-CN" b="1" dirty="0">
                <a:solidFill>
                  <a:srgbClr val="00B050"/>
                </a:solidFill>
              </a:rPr>
              <a:t>Q</a:t>
            </a:r>
            <a:r>
              <a:rPr lang="en-CN" dirty="0"/>
              <a:t> binary inputs and </a:t>
            </a:r>
            <a:r>
              <a:rPr lang="en-CN" b="1" dirty="0">
                <a:solidFill>
                  <a:srgbClr val="00B050"/>
                </a:solidFill>
              </a:rPr>
              <a:t>W</a:t>
            </a:r>
            <a:r>
              <a:rPr lang="en-CN" dirty="0"/>
              <a:t>-bit quantized weights</a:t>
            </a:r>
          </a:p>
        </p:txBody>
      </p:sp>
      <p:sp>
        <p:nvSpPr>
          <p:cNvPr id="4" name="Slide Number Placeholder 3">
            <a:extLst>
              <a:ext uri="{FF2B5EF4-FFF2-40B4-BE49-F238E27FC236}">
                <a16:creationId xmlns:a16="http://schemas.microsoft.com/office/drawing/2014/main" id="{D64194A7-C69B-B94E-857B-7632E71CC7D8}"/>
              </a:ext>
            </a:extLst>
          </p:cNvPr>
          <p:cNvSpPr>
            <a:spLocks noGrp="1"/>
          </p:cNvSpPr>
          <p:nvPr>
            <p:ph type="sldNum" sz="quarter" idx="10"/>
          </p:nvPr>
        </p:nvSpPr>
        <p:spPr/>
        <p:txBody>
          <a:bodyPr/>
          <a:lstStyle/>
          <a:p>
            <a:fld id="{A559C790-290C-A040-B331-07958D38869F}" type="slidenum">
              <a:rPr lang="en-CN" smtClean="0"/>
              <a:t>70</a:t>
            </a:fld>
            <a:endParaRPr lang="en-CN"/>
          </a:p>
        </p:txBody>
      </p:sp>
      <p:pic>
        <p:nvPicPr>
          <p:cNvPr id="6" name="Picture 5" descr="Diagram&#10;&#10;Description automatically generated">
            <a:extLst>
              <a:ext uri="{FF2B5EF4-FFF2-40B4-BE49-F238E27FC236}">
                <a16:creationId xmlns:a16="http://schemas.microsoft.com/office/drawing/2014/main" id="{70CFC491-D6CC-9543-88AC-40892FDA5ED3}"/>
              </a:ext>
            </a:extLst>
          </p:cNvPr>
          <p:cNvPicPr>
            <a:picLocks noChangeAspect="1"/>
          </p:cNvPicPr>
          <p:nvPr/>
        </p:nvPicPr>
        <p:blipFill rotWithShape="1">
          <a:blip r:embed="rId4"/>
          <a:srcRect l="67363" b="89137"/>
          <a:stretch/>
        </p:blipFill>
        <p:spPr>
          <a:xfrm>
            <a:off x="8324445" y="1574940"/>
            <a:ext cx="2597174" cy="304409"/>
          </a:xfrm>
          <a:prstGeom prst="rect">
            <a:avLst/>
          </a:prstGeom>
        </p:spPr>
      </p:pic>
      <p:pic>
        <p:nvPicPr>
          <p:cNvPr id="34" name="Picture 33" descr="A picture containing chart&#10;&#10;Description automatically generated">
            <a:extLst>
              <a:ext uri="{FF2B5EF4-FFF2-40B4-BE49-F238E27FC236}">
                <a16:creationId xmlns:a16="http://schemas.microsoft.com/office/drawing/2014/main" id="{05A2BF72-E0A1-2247-8D79-25A54BDB4E2C}"/>
              </a:ext>
            </a:extLst>
          </p:cNvPr>
          <p:cNvPicPr>
            <a:picLocks noChangeAspect="1"/>
          </p:cNvPicPr>
          <p:nvPr/>
        </p:nvPicPr>
        <p:blipFill>
          <a:blip r:embed="rId5"/>
          <a:stretch>
            <a:fillRect/>
          </a:stretch>
        </p:blipFill>
        <p:spPr>
          <a:xfrm>
            <a:off x="8324445" y="2046447"/>
            <a:ext cx="2543585" cy="2586454"/>
          </a:xfrm>
          <a:prstGeom prst="rect">
            <a:avLst/>
          </a:prstGeom>
        </p:spPr>
      </p:pic>
      <p:cxnSp>
        <p:nvCxnSpPr>
          <p:cNvPr id="35" name="Straight Connector 34">
            <a:extLst>
              <a:ext uri="{FF2B5EF4-FFF2-40B4-BE49-F238E27FC236}">
                <a16:creationId xmlns:a16="http://schemas.microsoft.com/office/drawing/2014/main" id="{4C2D8E93-45D9-6042-A04A-876451DA5BA9}"/>
              </a:ext>
            </a:extLst>
          </p:cNvPr>
          <p:cNvCxnSpPr>
            <a:cxnSpLocks/>
          </p:cNvCxnSpPr>
          <p:nvPr/>
        </p:nvCxnSpPr>
        <p:spPr>
          <a:xfrm flipH="1" flipV="1">
            <a:off x="7713497" y="1493075"/>
            <a:ext cx="2078582" cy="1687797"/>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230B249-9F0B-D346-B9C0-589A39C06CD7}"/>
              </a:ext>
            </a:extLst>
          </p:cNvPr>
          <p:cNvSpPr>
            <a:spLocks noChangeAspect="1"/>
          </p:cNvSpPr>
          <p:nvPr/>
        </p:nvSpPr>
        <p:spPr>
          <a:xfrm>
            <a:off x="9064564" y="2284164"/>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Oval 37">
            <a:extLst>
              <a:ext uri="{FF2B5EF4-FFF2-40B4-BE49-F238E27FC236}">
                <a16:creationId xmlns:a16="http://schemas.microsoft.com/office/drawing/2014/main" id="{95623206-4F05-FD40-9714-62237792BAA2}"/>
              </a:ext>
            </a:extLst>
          </p:cNvPr>
          <p:cNvSpPr>
            <a:spLocks noChangeAspect="1"/>
          </p:cNvSpPr>
          <p:nvPr/>
        </p:nvSpPr>
        <p:spPr>
          <a:xfrm>
            <a:off x="8981562" y="3851302"/>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Oval 38">
            <a:extLst>
              <a:ext uri="{FF2B5EF4-FFF2-40B4-BE49-F238E27FC236}">
                <a16:creationId xmlns:a16="http://schemas.microsoft.com/office/drawing/2014/main" id="{ED2E57E6-C787-504E-8CD5-5D0A05F75423}"/>
              </a:ext>
            </a:extLst>
          </p:cNvPr>
          <p:cNvSpPr>
            <a:spLocks noChangeAspect="1"/>
          </p:cNvSpPr>
          <p:nvPr/>
        </p:nvSpPr>
        <p:spPr>
          <a:xfrm>
            <a:off x="10333316" y="3085348"/>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Oval 39">
            <a:extLst>
              <a:ext uri="{FF2B5EF4-FFF2-40B4-BE49-F238E27FC236}">
                <a16:creationId xmlns:a16="http://schemas.microsoft.com/office/drawing/2014/main" id="{3F32D442-240C-3B44-B5B0-45AA938597AA}"/>
              </a:ext>
            </a:extLst>
          </p:cNvPr>
          <p:cNvSpPr>
            <a:spLocks noChangeAspect="1"/>
          </p:cNvSpPr>
          <p:nvPr/>
        </p:nvSpPr>
        <p:spPr>
          <a:xfrm>
            <a:off x="10167313" y="2384030"/>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Oval 40">
            <a:extLst>
              <a:ext uri="{FF2B5EF4-FFF2-40B4-BE49-F238E27FC236}">
                <a16:creationId xmlns:a16="http://schemas.microsoft.com/office/drawing/2014/main" id="{98A6B0BF-D207-C741-985F-2DBEFE99743B}"/>
              </a:ext>
            </a:extLst>
          </p:cNvPr>
          <p:cNvSpPr>
            <a:spLocks noChangeAspect="1"/>
          </p:cNvSpPr>
          <p:nvPr/>
        </p:nvSpPr>
        <p:spPr>
          <a:xfrm>
            <a:off x="9734422" y="3507163"/>
            <a:ext cx="166003" cy="1660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2" name="Straight Arrow Connector 41">
            <a:extLst>
              <a:ext uri="{FF2B5EF4-FFF2-40B4-BE49-F238E27FC236}">
                <a16:creationId xmlns:a16="http://schemas.microsoft.com/office/drawing/2014/main" id="{371F5419-572A-274A-8181-3453C6158293}"/>
              </a:ext>
            </a:extLst>
          </p:cNvPr>
          <p:cNvCxnSpPr>
            <a:stCxn id="40" idx="3"/>
            <a:endCxn id="47" idx="0"/>
          </p:cNvCxnSpPr>
          <p:nvPr/>
        </p:nvCxnSpPr>
        <p:spPr>
          <a:xfrm flipH="1">
            <a:off x="9784518" y="2525722"/>
            <a:ext cx="407106" cy="662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36FEF17-8061-E643-AD4F-220BDC582F99}"/>
              </a:ext>
            </a:extLst>
          </p:cNvPr>
          <p:cNvCxnSpPr>
            <a:cxnSpLocks/>
            <a:stCxn id="39" idx="2"/>
          </p:cNvCxnSpPr>
          <p:nvPr/>
        </p:nvCxnSpPr>
        <p:spPr>
          <a:xfrm flipH="1">
            <a:off x="9844386" y="3168350"/>
            <a:ext cx="488930" cy="8300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88A9E48-C48B-0640-AA18-3835CDCD7F4D}"/>
              </a:ext>
            </a:extLst>
          </p:cNvPr>
          <p:cNvCxnSpPr>
            <a:cxnSpLocks/>
            <a:stCxn id="41" idx="0"/>
            <a:endCxn id="47" idx="2"/>
          </p:cNvCxnSpPr>
          <p:nvPr/>
        </p:nvCxnSpPr>
        <p:spPr>
          <a:xfrm flipH="1" flipV="1">
            <a:off x="9784518" y="3314276"/>
            <a:ext cx="32906" cy="19288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B612E-1590-3348-B76B-9858617B4D9E}"/>
              </a:ext>
            </a:extLst>
          </p:cNvPr>
          <p:cNvCxnSpPr>
            <a:cxnSpLocks/>
            <a:stCxn id="38" idx="7"/>
            <a:endCxn id="47" idx="2"/>
          </p:cNvCxnSpPr>
          <p:nvPr/>
        </p:nvCxnSpPr>
        <p:spPr>
          <a:xfrm flipV="1">
            <a:off x="9123254" y="3314276"/>
            <a:ext cx="661264" cy="56133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7123368-4C6C-264F-A074-0AEC6496EB85}"/>
              </a:ext>
            </a:extLst>
          </p:cNvPr>
          <p:cNvCxnSpPr>
            <a:cxnSpLocks/>
            <a:stCxn id="37" idx="5"/>
            <a:endCxn id="47" idx="0"/>
          </p:cNvCxnSpPr>
          <p:nvPr/>
        </p:nvCxnSpPr>
        <p:spPr>
          <a:xfrm>
            <a:off x="9206256" y="2425856"/>
            <a:ext cx="578262" cy="7625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8A97DB5-3460-684F-80D7-7E8398FE631B}"/>
              </a:ext>
            </a:extLst>
          </p:cNvPr>
          <p:cNvSpPr/>
          <p:nvPr/>
        </p:nvSpPr>
        <p:spPr>
          <a:xfrm>
            <a:off x="9724649" y="3188426"/>
            <a:ext cx="119737" cy="125850"/>
          </a:xfrm>
          <a:prstGeom prst="rect">
            <a:avLst/>
          </a:prstGeom>
          <a:solidFill>
            <a:srgbClr val="FFC000"/>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6" name="Straight Connector 35">
            <a:extLst>
              <a:ext uri="{FF2B5EF4-FFF2-40B4-BE49-F238E27FC236}">
                <a16:creationId xmlns:a16="http://schemas.microsoft.com/office/drawing/2014/main" id="{07FAE77E-81B4-264C-A216-EE2E3443261F}"/>
              </a:ext>
            </a:extLst>
          </p:cNvPr>
          <p:cNvCxnSpPr>
            <a:cxnSpLocks/>
          </p:cNvCxnSpPr>
          <p:nvPr/>
        </p:nvCxnSpPr>
        <p:spPr>
          <a:xfrm flipH="1">
            <a:off x="7713497" y="3306719"/>
            <a:ext cx="2071022" cy="1871263"/>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76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A2A2-64FC-B74E-B2A5-5B1160108EA2}"/>
              </a:ext>
            </a:extLst>
          </p:cNvPr>
          <p:cNvSpPr>
            <a:spLocks noGrp="1"/>
          </p:cNvSpPr>
          <p:nvPr>
            <p:ph type="title"/>
          </p:nvPr>
        </p:nvSpPr>
        <p:spPr/>
        <p:txBody>
          <a:bodyPr/>
          <a:lstStyle/>
          <a:p>
            <a:r>
              <a:rPr lang="en-CN" dirty="0"/>
              <a:t>FAQ: Model Discussion</a:t>
            </a:r>
          </a:p>
        </p:txBody>
      </p:sp>
      <p:pic>
        <p:nvPicPr>
          <p:cNvPr id="5" name="Picture 4" descr="Chart, line chart&#10;&#10;Description automatically generated">
            <a:extLst>
              <a:ext uri="{FF2B5EF4-FFF2-40B4-BE49-F238E27FC236}">
                <a16:creationId xmlns:a16="http://schemas.microsoft.com/office/drawing/2014/main" id="{662B48A1-7D7B-974A-AF40-6677E9272B95}"/>
              </a:ext>
            </a:extLst>
          </p:cNvPr>
          <p:cNvPicPr>
            <a:picLocks noChangeAspect="1"/>
          </p:cNvPicPr>
          <p:nvPr/>
        </p:nvPicPr>
        <p:blipFill rotWithShape="1">
          <a:blip r:embed="rId2"/>
          <a:srcRect r="51002"/>
          <a:stretch/>
        </p:blipFill>
        <p:spPr>
          <a:xfrm>
            <a:off x="646769" y="1345596"/>
            <a:ext cx="4705816" cy="3840115"/>
          </a:xfrm>
          <a:prstGeom prst="rect">
            <a:avLst/>
          </a:prstGeom>
        </p:spPr>
      </p:pic>
      <p:pic>
        <p:nvPicPr>
          <p:cNvPr id="12" name="Picture 11" descr="Chart, line chart&#10;&#10;Description automatically generated">
            <a:extLst>
              <a:ext uri="{FF2B5EF4-FFF2-40B4-BE49-F238E27FC236}">
                <a16:creationId xmlns:a16="http://schemas.microsoft.com/office/drawing/2014/main" id="{78601C74-DC90-4741-AFF2-BB4081013809}"/>
              </a:ext>
            </a:extLst>
          </p:cNvPr>
          <p:cNvPicPr>
            <a:picLocks noChangeAspect="1"/>
          </p:cNvPicPr>
          <p:nvPr/>
        </p:nvPicPr>
        <p:blipFill rotWithShape="1">
          <a:blip r:embed="rId2"/>
          <a:srcRect l="51002"/>
          <a:stretch/>
        </p:blipFill>
        <p:spPr>
          <a:xfrm>
            <a:off x="6619604" y="1345595"/>
            <a:ext cx="4705816" cy="3840115"/>
          </a:xfrm>
          <a:prstGeom prst="rect">
            <a:avLst/>
          </a:prstGeom>
        </p:spPr>
      </p:pic>
      <p:sp>
        <p:nvSpPr>
          <p:cNvPr id="13" name="TextBox 12">
            <a:extLst>
              <a:ext uri="{FF2B5EF4-FFF2-40B4-BE49-F238E27FC236}">
                <a16:creationId xmlns:a16="http://schemas.microsoft.com/office/drawing/2014/main" id="{C19A4D4A-94B9-3F4C-9FA7-7328A7566A0C}"/>
              </a:ext>
            </a:extLst>
          </p:cNvPr>
          <p:cNvSpPr txBox="1"/>
          <p:nvPr/>
        </p:nvSpPr>
        <p:spPr>
          <a:xfrm>
            <a:off x="1505414" y="5343127"/>
            <a:ext cx="3348674" cy="338554"/>
          </a:xfrm>
          <a:prstGeom prst="rect">
            <a:avLst/>
          </a:prstGeom>
          <a:noFill/>
        </p:spPr>
        <p:txBody>
          <a:bodyPr wrap="none" lIns="0" tIns="0" rIns="0" bIns="0" rtlCol="0">
            <a:spAutoFit/>
          </a:bodyPr>
          <a:lstStyle/>
          <a:p>
            <a:r>
              <a:rPr lang="en-US" sz="2200" b="1" dirty="0"/>
              <a:t>Sum of all absolute weights </a:t>
            </a:r>
          </a:p>
        </p:txBody>
      </p:sp>
      <p:sp>
        <p:nvSpPr>
          <p:cNvPr id="14" name="TextBox 13">
            <a:extLst>
              <a:ext uri="{FF2B5EF4-FFF2-40B4-BE49-F238E27FC236}">
                <a16:creationId xmlns:a16="http://schemas.microsoft.com/office/drawing/2014/main" id="{50670D46-94FC-1949-9A17-D1282B35FF67}"/>
              </a:ext>
            </a:extLst>
          </p:cNvPr>
          <p:cNvSpPr txBox="1"/>
          <p:nvPr/>
        </p:nvSpPr>
        <p:spPr>
          <a:xfrm>
            <a:off x="7556810" y="5343127"/>
            <a:ext cx="3600281" cy="338554"/>
          </a:xfrm>
          <a:prstGeom prst="rect">
            <a:avLst/>
          </a:prstGeom>
          <a:noFill/>
        </p:spPr>
        <p:txBody>
          <a:bodyPr wrap="none" lIns="0" tIns="0" rIns="0" bIns="0" rtlCol="0">
            <a:spAutoFit/>
          </a:bodyPr>
          <a:lstStyle/>
          <a:p>
            <a:r>
              <a:rPr lang="en-US" sz="2200" b="1" dirty="0"/>
              <a:t>Variance inflation factors (VIF) </a:t>
            </a:r>
          </a:p>
        </p:txBody>
      </p:sp>
    </p:spTree>
    <p:extLst>
      <p:ext uri="{BB962C8B-B14F-4D97-AF65-F5344CB8AC3E}">
        <p14:creationId xmlns:p14="http://schemas.microsoft.com/office/powerpoint/2010/main" val="4210424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738FA4-A52F-9C43-9B15-0A5A21D44EF4}"/>
              </a:ext>
            </a:extLst>
          </p:cNvPr>
          <p:cNvSpPr>
            <a:spLocks noGrp="1"/>
          </p:cNvSpPr>
          <p:nvPr>
            <p:ph type="title"/>
          </p:nvPr>
        </p:nvSpPr>
        <p:spPr>
          <a:xfrm>
            <a:off x="674174" y="292815"/>
            <a:ext cx="10668000" cy="685800"/>
          </a:xfrm>
        </p:spPr>
        <p:txBody>
          <a:bodyPr/>
          <a:lstStyle/>
          <a:p>
            <a:r>
              <a:rPr kumimoji="1" lang="en-US" altLang="zh-TW" dirty="0"/>
              <a:t>Neural Architecture Search</a:t>
            </a:r>
            <a:endParaRPr kumimoji="1" lang="zh-TW" altLang="en-US" dirty="0"/>
          </a:p>
        </p:txBody>
      </p:sp>
      <p:sp>
        <p:nvSpPr>
          <p:cNvPr id="3" name="內容版面配置區 2">
            <a:extLst>
              <a:ext uri="{FF2B5EF4-FFF2-40B4-BE49-F238E27FC236}">
                <a16:creationId xmlns:a16="http://schemas.microsoft.com/office/drawing/2014/main" id="{00E56157-BE43-5D4C-BC0B-352820706C42}"/>
              </a:ext>
            </a:extLst>
          </p:cNvPr>
          <p:cNvSpPr>
            <a:spLocks noGrp="1"/>
          </p:cNvSpPr>
          <p:nvPr>
            <p:ph idx="1"/>
          </p:nvPr>
        </p:nvSpPr>
        <p:spPr>
          <a:xfrm>
            <a:off x="553203" y="987896"/>
            <a:ext cx="10769600" cy="5105400"/>
          </a:xfrm>
        </p:spPr>
        <p:txBody>
          <a:bodyPr/>
          <a:lstStyle/>
          <a:p>
            <a:r>
              <a:rPr lang="en" altLang="zh-TW" dirty="0"/>
              <a:t>Neural Architecture Search (NAS) enables design automation of ML models </a:t>
            </a:r>
            <a:r>
              <a:rPr lang="en-US" altLang="zh-CN" dirty="0"/>
              <a:t>efficiently </a:t>
            </a:r>
            <a:r>
              <a:rPr lang="en" altLang="zh-TW" dirty="0"/>
              <a:t>without human interventions</a:t>
            </a:r>
            <a:endParaRPr lang="en-US" altLang="zh-CN" dirty="0"/>
          </a:p>
          <a:p>
            <a:endParaRPr lang="en" altLang="zh-TW" dirty="0"/>
          </a:p>
          <a:p>
            <a:pPr lvl="1"/>
            <a:endParaRPr lang="en" altLang="zh-TW" dirty="0"/>
          </a:p>
          <a:p>
            <a:pPr lvl="1"/>
            <a:endParaRPr lang="en" altLang="zh-TW" dirty="0"/>
          </a:p>
          <a:p>
            <a:endParaRPr lang="en" altLang="zh-TW" dirty="0"/>
          </a:p>
        </p:txBody>
      </p:sp>
      <p:sp>
        <p:nvSpPr>
          <p:cNvPr id="45" name="矩形 44">
            <a:extLst>
              <a:ext uri="{FF2B5EF4-FFF2-40B4-BE49-F238E27FC236}">
                <a16:creationId xmlns:a16="http://schemas.microsoft.com/office/drawing/2014/main" id="{1665EBE1-6ACF-BB44-9358-BC8ECF2BEC35}"/>
              </a:ext>
            </a:extLst>
          </p:cNvPr>
          <p:cNvSpPr/>
          <p:nvPr/>
        </p:nvSpPr>
        <p:spPr>
          <a:xfrm>
            <a:off x="5807968" y="4725144"/>
            <a:ext cx="100811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TextBox 6">
            <a:extLst>
              <a:ext uri="{FF2B5EF4-FFF2-40B4-BE49-F238E27FC236}">
                <a16:creationId xmlns:a16="http://schemas.microsoft.com/office/drawing/2014/main" id="{AA9B3E9C-F9E7-C74A-B754-CD92D8730C56}"/>
              </a:ext>
            </a:extLst>
          </p:cNvPr>
          <p:cNvSpPr txBox="1"/>
          <p:nvPr/>
        </p:nvSpPr>
        <p:spPr>
          <a:xfrm>
            <a:off x="2138155" y="5157192"/>
            <a:ext cx="2370124" cy="338554"/>
          </a:xfrm>
          <a:prstGeom prst="rect">
            <a:avLst/>
          </a:prstGeom>
          <a:noFill/>
        </p:spPr>
        <p:txBody>
          <a:bodyPr wrap="square" rtlCol="0">
            <a:spAutoFit/>
          </a:bodyPr>
          <a:lstStyle/>
          <a:p>
            <a:r>
              <a:rPr lang="en-US" sz="1600" dirty="0"/>
              <a:t>Traditional DNN Design</a:t>
            </a:r>
          </a:p>
        </p:txBody>
      </p:sp>
      <p:sp>
        <p:nvSpPr>
          <p:cNvPr id="11" name="TextBox 6">
            <a:extLst>
              <a:ext uri="{FF2B5EF4-FFF2-40B4-BE49-F238E27FC236}">
                <a16:creationId xmlns:a16="http://schemas.microsoft.com/office/drawing/2014/main" id="{99A961D6-B04A-0D46-BBD0-62658EACC371}"/>
              </a:ext>
            </a:extLst>
          </p:cNvPr>
          <p:cNvSpPr txBox="1"/>
          <p:nvPr/>
        </p:nvSpPr>
        <p:spPr>
          <a:xfrm>
            <a:off x="7528166" y="5157192"/>
            <a:ext cx="2816306" cy="338554"/>
          </a:xfrm>
          <a:prstGeom prst="rect">
            <a:avLst/>
          </a:prstGeom>
          <a:noFill/>
        </p:spPr>
        <p:txBody>
          <a:bodyPr wrap="square" rtlCol="0">
            <a:spAutoFit/>
          </a:bodyPr>
          <a:lstStyle/>
          <a:p>
            <a:r>
              <a:rPr lang="en-US" sz="1600" b="1" dirty="0"/>
              <a:t>Neural Architecture Search</a:t>
            </a:r>
          </a:p>
        </p:txBody>
      </p:sp>
      <p:sp>
        <p:nvSpPr>
          <p:cNvPr id="12" name="Rectangle 10">
            <a:extLst>
              <a:ext uri="{FF2B5EF4-FFF2-40B4-BE49-F238E27FC236}">
                <a16:creationId xmlns:a16="http://schemas.microsoft.com/office/drawing/2014/main" id="{F88373A7-4289-734C-AFBE-BB7085C9BF25}"/>
              </a:ext>
            </a:extLst>
          </p:cNvPr>
          <p:cNvSpPr/>
          <p:nvPr/>
        </p:nvSpPr>
        <p:spPr>
          <a:xfrm>
            <a:off x="157798" y="5978488"/>
            <a:ext cx="10714263" cy="523220"/>
          </a:xfrm>
          <a:prstGeom prst="rect">
            <a:avLst/>
          </a:prstGeom>
        </p:spPr>
        <p:txBody>
          <a:bodyPr wrap="square">
            <a:spAutoFit/>
          </a:bodyPr>
          <a:lstStyle/>
          <a:p>
            <a:r>
              <a:rPr lang="en-US" sz="1400" dirty="0">
                <a:solidFill>
                  <a:srgbClr val="222222"/>
                </a:solidFill>
                <a:latin typeface="Calibri" panose="020F0502020204030204" pitchFamily="34" charset="0"/>
                <a:cs typeface="Calibri" panose="020F0502020204030204" pitchFamily="34" charset="0"/>
              </a:rPr>
              <a:t>Wu, </a:t>
            </a:r>
            <a:r>
              <a:rPr lang="en-US" sz="1400" dirty="0" err="1">
                <a:solidFill>
                  <a:srgbClr val="222222"/>
                </a:solidFill>
                <a:latin typeface="Calibri" panose="020F0502020204030204" pitchFamily="34" charset="0"/>
                <a:cs typeface="Calibri" panose="020F0502020204030204" pitchFamily="34" charset="0"/>
              </a:rPr>
              <a:t>Bichen</a:t>
            </a:r>
            <a:r>
              <a:rPr lang="en-US" sz="1400" dirty="0">
                <a:solidFill>
                  <a:srgbClr val="222222"/>
                </a:solidFill>
                <a:latin typeface="Calibri" panose="020F0502020204030204" pitchFamily="34" charset="0"/>
                <a:cs typeface="Calibri" panose="020F0502020204030204" pitchFamily="34" charset="0"/>
              </a:rPr>
              <a:t>, et al. "</a:t>
            </a:r>
            <a:r>
              <a:rPr lang="en-US" sz="1400" dirty="0" err="1">
                <a:solidFill>
                  <a:srgbClr val="222222"/>
                </a:solidFill>
                <a:latin typeface="Calibri" panose="020F0502020204030204" pitchFamily="34" charset="0"/>
                <a:cs typeface="Calibri" panose="020F0502020204030204" pitchFamily="34" charset="0"/>
              </a:rPr>
              <a:t>Fbnet</a:t>
            </a:r>
            <a:r>
              <a:rPr lang="en-US" sz="1400" dirty="0">
                <a:solidFill>
                  <a:srgbClr val="222222"/>
                </a:solidFill>
                <a:latin typeface="Calibri" panose="020F0502020204030204" pitchFamily="34" charset="0"/>
                <a:cs typeface="Calibri" panose="020F0502020204030204" pitchFamily="34" charset="0"/>
              </a:rPr>
              <a:t>: Hardware-aware efficient convnet design via differentiable neural architecture search." </a:t>
            </a:r>
            <a:r>
              <a:rPr lang="en-US" sz="1400" i="1" dirty="0">
                <a:solidFill>
                  <a:srgbClr val="222222"/>
                </a:solidFill>
                <a:latin typeface="Calibri" panose="020F0502020204030204" pitchFamily="34" charset="0"/>
                <a:cs typeface="Calibri" panose="020F0502020204030204" pitchFamily="34" charset="0"/>
              </a:rPr>
              <a:t>Proceedings of the IEEE Conference on Computer Vision and Pattern Recognition</a:t>
            </a:r>
            <a:r>
              <a:rPr lang="en-US" sz="1400" dirty="0">
                <a:solidFill>
                  <a:srgbClr val="222222"/>
                </a:solidFill>
                <a:latin typeface="Calibri" panose="020F0502020204030204" pitchFamily="34" charset="0"/>
                <a:cs typeface="Calibri" panose="020F0502020204030204" pitchFamily="34" charset="0"/>
              </a:rPr>
              <a:t>. 2019.</a:t>
            </a:r>
            <a:endParaRPr lang="en-US" sz="1400" dirty="0">
              <a:latin typeface="Calibri" panose="020F0502020204030204" pitchFamily="34" charset="0"/>
              <a:cs typeface="Calibri" panose="020F0502020204030204" pitchFamily="34" charset="0"/>
            </a:endParaRPr>
          </a:p>
        </p:txBody>
      </p:sp>
      <p:grpSp>
        <p:nvGrpSpPr>
          <p:cNvPr id="15" name="群組 14">
            <a:extLst>
              <a:ext uri="{FF2B5EF4-FFF2-40B4-BE49-F238E27FC236}">
                <a16:creationId xmlns:a16="http://schemas.microsoft.com/office/drawing/2014/main" id="{2E2BD89D-847C-4D4F-81E5-5D64D83A2DB7}"/>
              </a:ext>
            </a:extLst>
          </p:cNvPr>
          <p:cNvGrpSpPr/>
          <p:nvPr/>
        </p:nvGrpSpPr>
        <p:grpSpPr>
          <a:xfrm>
            <a:off x="792479" y="2133231"/>
            <a:ext cx="5061477" cy="2859980"/>
            <a:chOff x="792479" y="2133231"/>
            <a:chExt cx="5061477" cy="2859980"/>
          </a:xfrm>
        </p:grpSpPr>
        <p:pic>
          <p:nvPicPr>
            <p:cNvPr id="8" name="Picture 4">
              <a:extLst>
                <a:ext uri="{FF2B5EF4-FFF2-40B4-BE49-F238E27FC236}">
                  <a16:creationId xmlns:a16="http://schemas.microsoft.com/office/drawing/2014/main" id="{07B5DF6A-38A0-B44E-B5D3-5D62203751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2479" y="2133231"/>
              <a:ext cx="5061477" cy="2859980"/>
            </a:xfrm>
            <a:prstGeom prst="rect">
              <a:avLst/>
            </a:prstGeom>
          </p:spPr>
        </p:pic>
        <p:sp>
          <p:nvSpPr>
            <p:cNvPr id="6" name="矩形 5">
              <a:extLst>
                <a:ext uri="{FF2B5EF4-FFF2-40B4-BE49-F238E27FC236}">
                  <a16:creationId xmlns:a16="http://schemas.microsoft.com/office/drawing/2014/main" id="{21EFEFAB-2AD3-1146-9BD3-2A1436B4FBA9}"/>
                </a:ext>
              </a:extLst>
            </p:cNvPr>
            <p:cNvSpPr/>
            <p:nvPr/>
          </p:nvSpPr>
          <p:spPr>
            <a:xfrm>
              <a:off x="1087637" y="2461693"/>
              <a:ext cx="936104" cy="24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BC836DD2-56B4-3C4A-9861-31007D2A2F27}"/>
                </a:ext>
              </a:extLst>
            </p:cNvPr>
            <p:cNvSpPr txBox="1"/>
            <p:nvPr/>
          </p:nvSpPr>
          <p:spPr>
            <a:xfrm>
              <a:off x="1087637" y="2276872"/>
              <a:ext cx="1054071" cy="492443"/>
            </a:xfrm>
            <a:prstGeom prst="rect">
              <a:avLst/>
            </a:prstGeom>
            <a:noFill/>
          </p:spPr>
          <p:txBody>
            <a:bodyPr wrap="square" rtlCol="0">
              <a:spAutoFit/>
            </a:bodyPr>
            <a:lstStyle/>
            <a:p>
              <a:r>
                <a:rPr kumimoji="1" lang="en-US" altLang="zh-TW" sz="1300" dirty="0"/>
                <a:t>Human knowledge</a:t>
              </a:r>
              <a:endParaRPr kumimoji="1" lang="zh-TW" altLang="en-US" sz="1300" dirty="0"/>
            </a:p>
          </p:txBody>
        </p:sp>
      </p:grpSp>
      <p:grpSp>
        <p:nvGrpSpPr>
          <p:cNvPr id="13" name="群組 12">
            <a:extLst>
              <a:ext uri="{FF2B5EF4-FFF2-40B4-BE49-F238E27FC236}">
                <a16:creationId xmlns:a16="http://schemas.microsoft.com/office/drawing/2014/main" id="{1AADD729-6DA6-7A46-A593-5B0FA6C39F04}"/>
              </a:ext>
            </a:extLst>
          </p:cNvPr>
          <p:cNvGrpSpPr/>
          <p:nvPr/>
        </p:nvGrpSpPr>
        <p:grpSpPr>
          <a:xfrm>
            <a:off x="6351814" y="2152592"/>
            <a:ext cx="5006022" cy="2860584"/>
            <a:chOff x="6351814" y="2152592"/>
            <a:chExt cx="5006022" cy="2860584"/>
          </a:xfrm>
        </p:grpSpPr>
        <p:pic>
          <p:nvPicPr>
            <p:cNvPr id="9" name="Picture 5">
              <a:extLst>
                <a:ext uri="{FF2B5EF4-FFF2-40B4-BE49-F238E27FC236}">
                  <a16:creationId xmlns:a16="http://schemas.microsoft.com/office/drawing/2014/main" id="{3227E820-9C2A-0547-88AB-53F19C9A48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51814" y="2152592"/>
              <a:ext cx="5006022" cy="2860584"/>
            </a:xfrm>
            <a:prstGeom prst="rect">
              <a:avLst/>
            </a:prstGeom>
          </p:spPr>
        </p:pic>
        <p:pic>
          <p:nvPicPr>
            <p:cNvPr id="14" name="Picture 4">
              <a:extLst>
                <a:ext uri="{FF2B5EF4-FFF2-40B4-BE49-F238E27FC236}">
                  <a16:creationId xmlns:a16="http://schemas.microsoft.com/office/drawing/2014/main" id="{8ED6AE0C-C792-594D-9CA3-6C8D021E3D2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0083" t="55085" r="1423" b="14702"/>
            <a:stretch/>
          </p:blipFill>
          <p:spPr>
            <a:xfrm>
              <a:off x="10200456" y="3645025"/>
              <a:ext cx="936104" cy="864096"/>
            </a:xfrm>
            <a:prstGeom prst="rect">
              <a:avLst/>
            </a:prstGeom>
          </p:spPr>
        </p:pic>
      </p:grpSp>
    </p:spTree>
    <p:extLst>
      <p:ext uri="{BB962C8B-B14F-4D97-AF65-F5344CB8AC3E}">
        <p14:creationId xmlns:p14="http://schemas.microsoft.com/office/powerpoint/2010/main" val="4207040856"/>
      </p:ext>
    </p:extLst>
  </p:cSld>
  <p:clrMapOvr>
    <a:masterClrMapping/>
  </p:clrMapOvr>
  <mc:AlternateContent xmlns:mc="http://schemas.openxmlformats.org/markup-compatibility/2006" xmlns:p14="http://schemas.microsoft.com/office/powerpoint/2010/main">
    <mc:Choice Requires="p14">
      <p:transition spd="slow" p14:dur="2000" advTm="49531"/>
    </mc:Choice>
    <mc:Fallback xmlns="">
      <p:transition spd="slow" advTm="49531"/>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738FA4-A52F-9C43-9B15-0A5A21D44EF4}"/>
              </a:ext>
            </a:extLst>
          </p:cNvPr>
          <p:cNvSpPr>
            <a:spLocks noGrp="1"/>
          </p:cNvSpPr>
          <p:nvPr>
            <p:ph type="title"/>
          </p:nvPr>
        </p:nvSpPr>
        <p:spPr/>
        <p:txBody>
          <a:bodyPr/>
          <a:lstStyle/>
          <a:p>
            <a:r>
              <a:rPr lang="en-US" altLang="zh-TW" dirty="0"/>
              <a:t>Search Strategy</a:t>
            </a:r>
            <a:endParaRPr kumimoji="1" lang="zh-TW" altLang="en-US" dirty="0"/>
          </a:p>
        </p:txBody>
      </p:sp>
      <p:sp>
        <p:nvSpPr>
          <p:cNvPr id="3" name="內容版面配置區 2">
            <a:extLst>
              <a:ext uri="{FF2B5EF4-FFF2-40B4-BE49-F238E27FC236}">
                <a16:creationId xmlns:a16="http://schemas.microsoft.com/office/drawing/2014/main" id="{00E56157-BE43-5D4C-BC0B-352820706C42}"/>
              </a:ext>
            </a:extLst>
          </p:cNvPr>
          <p:cNvSpPr>
            <a:spLocks noGrp="1"/>
          </p:cNvSpPr>
          <p:nvPr>
            <p:ph idx="1"/>
          </p:nvPr>
        </p:nvSpPr>
        <p:spPr/>
        <p:txBody>
          <a:bodyPr/>
          <a:lstStyle/>
          <a:p>
            <a:r>
              <a:rPr lang="en" altLang="zh-TW" dirty="0"/>
              <a:t>Define a weight on each edge to control its sampling probability</a:t>
            </a:r>
          </a:p>
          <a:p>
            <a:r>
              <a:rPr lang="en" altLang="zh-TW" dirty="0"/>
              <a:t>Sample edges from the guide-DAG with probabilities  </a:t>
            </a:r>
            <a:endParaRPr lang="en-US" altLang="zh-CN" dirty="0"/>
          </a:p>
          <a:p>
            <a:r>
              <a:rPr lang="en-US" altLang="zh-CN" dirty="0"/>
              <a:t>Updating flow</a:t>
            </a:r>
          </a:p>
          <a:p>
            <a:pPr lvl="1"/>
            <a:r>
              <a:rPr lang="en-US" altLang="zh-CN" dirty="0"/>
              <a:t>Preprocessing</a:t>
            </a:r>
          </a:p>
          <a:p>
            <a:pPr lvl="1"/>
            <a:r>
              <a:rPr lang="en-US" altLang="zh-CN" dirty="0"/>
              <a:t>Loop: while the performance of model not converges</a:t>
            </a:r>
          </a:p>
          <a:p>
            <a:pPr lvl="2"/>
            <a:r>
              <a:rPr lang="en-US" altLang="zh-CN" b="1" dirty="0"/>
              <a:t>Subsample guide-DAGs according to the weights</a:t>
            </a:r>
          </a:p>
          <a:p>
            <a:pPr lvl="2"/>
            <a:r>
              <a:rPr lang="en-US" altLang="zh-CN" dirty="0"/>
              <a:t>Train</a:t>
            </a:r>
            <a:r>
              <a:rPr lang="zh-TW" altLang="en-US" dirty="0"/>
              <a:t> </a:t>
            </a:r>
            <a:r>
              <a:rPr lang="en-US" altLang="zh-TW" dirty="0"/>
              <a:t>the model</a:t>
            </a:r>
            <a:r>
              <a:rPr lang="en-US" altLang="zh-CN" dirty="0"/>
              <a:t> on our dataset to get performance metrics</a:t>
            </a:r>
          </a:p>
          <a:p>
            <a:pPr lvl="2"/>
            <a:r>
              <a:rPr lang="en-US" altLang="zh-CN" dirty="0"/>
              <a:t>Update connection weights </a:t>
            </a:r>
          </a:p>
          <a:p>
            <a:pPr lvl="3"/>
            <a:r>
              <a:rPr lang="en-US" altLang="zh-CN" dirty="0"/>
              <a:t>Higher performance leads to higher weights on edges</a:t>
            </a:r>
          </a:p>
        </p:txBody>
      </p:sp>
      <p:pic>
        <p:nvPicPr>
          <p:cNvPr id="5" name="圖片 4">
            <a:extLst>
              <a:ext uri="{FF2B5EF4-FFF2-40B4-BE49-F238E27FC236}">
                <a16:creationId xmlns:a16="http://schemas.microsoft.com/office/drawing/2014/main" id="{CACCD459-0E57-8D47-8776-AEA252F660F9}"/>
              </a:ext>
            </a:extLst>
          </p:cNvPr>
          <p:cNvPicPr>
            <a:picLocks noChangeAspect="1"/>
          </p:cNvPicPr>
          <p:nvPr/>
        </p:nvPicPr>
        <p:blipFill rotWithShape="1">
          <a:blip r:embed="rId3">
            <a:extLst>
              <a:ext uri="{28A0092B-C50C-407E-A947-70E740481C1C}">
                <a14:useLocalDpi xmlns:a14="http://schemas.microsoft.com/office/drawing/2010/main" val="0"/>
              </a:ext>
            </a:extLst>
          </a:blip>
          <a:srcRect l="64765" t="18132" b="8272"/>
          <a:stretch/>
        </p:blipFill>
        <p:spPr>
          <a:xfrm>
            <a:off x="8172590" y="2060848"/>
            <a:ext cx="3525024" cy="2188473"/>
          </a:xfrm>
          <a:prstGeom prst="rect">
            <a:avLst/>
          </a:prstGeom>
        </p:spPr>
      </p:pic>
    </p:spTree>
    <p:extLst>
      <p:ext uri="{BB962C8B-B14F-4D97-AF65-F5344CB8AC3E}">
        <p14:creationId xmlns:p14="http://schemas.microsoft.com/office/powerpoint/2010/main" val="166915800"/>
      </p:ext>
    </p:extLst>
  </p:cSld>
  <p:clrMapOvr>
    <a:masterClrMapping/>
  </p:clrMapOvr>
  <mc:AlternateContent xmlns:mc="http://schemas.openxmlformats.org/markup-compatibility/2006" xmlns:p14="http://schemas.microsoft.com/office/powerpoint/2010/main">
    <mc:Choice Requires="p14">
      <p:transition spd="slow" p14:dur="2000" advTm="31266"/>
    </mc:Choice>
    <mc:Fallback xmlns="">
      <p:transition spd="slow" advTm="3126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738FA4-A52F-9C43-9B15-0A5A21D44EF4}"/>
              </a:ext>
            </a:extLst>
          </p:cNvPr>
          <p:cNvSpPr>
            <a:spLocks noGrp="1"/>
          </p:cNvSpPr>
          <p:nvPr>
            <p:ph type="title"/>
          </p:nvPr>
        </p:nvSpPr>
        <p:spPr/>
        <p:txBody>
          <a:bodyPr/>
          <a:lstStyle/>
          <a:p>
            <a:r>
              <a:rPr kumimoji="1" lang="en-US" altLang="zh-TW" dirty="0"/>
              <a:t>Results</a:t>
            </a:r>
            <a:r>
              <a:rPr kumimoji="1" lang="zh-CN" altLang="en-US" dirty="0"/>
              <a:t> </a:t>
            </a:r>
            <a:r>
              <a:rPr kumimoji="1" lang="en-US" altLang="zh-CN" dirty="0"/>
              <a:t>from</a:t>
            </a:r>
            <a:r>
              <a:rPr kumimoji="1" lang="zh-CN" altLang="en-US" dirty="0"/>
              <a:t> </a:t>
            </a:r>
            <a:r>
              <a:rPr kumimoji="1" lang="en-US" altLang="zh-CN" dirty="0"/>
              <a:t>Automatically</a:t>
            </a:r>
            <a:r>
              <a:rPr kumimoji="1" lang="zh-CN" altLang="en-US" dirty="0"/>
              <a:t> </a:t>
            </a:r>
            <a:r>
              <a:rPr kumimoji="1" lang="en-US" altLang="zh-CN" dirty="0"/>
              <a:t>Developed</a:t>
            </a:r>
            <a:r>
              <a:rPr kumimoji="1" lang="zh-CN" altLang="en-US" dirty="0"/>
              <a:t> </a:t>
            </a:r>
            <a:r>
              <a:rPr kumimoji="1" lang="en-US" altLang="zh-CN" dirty="0"/>
              <a:t>Estimator</a:t>
            </a:r>
            <a:endParaRPr kumimoji="1" lang="zh-TW" altLang="en-US" dirty="0"/>
          </a:p>
        </p:txBody>
      </p:sp>
      <p:sp>
        <p:nvSpPr>
          <p:cNvPr id="3" name="內容版面配置區 2">
            <a:extLst>
              <a:ext uri="{FF2B5EF4-FFF2-40B4-BE49-F238E27FC236}">
                <a16:creationId xmlns:a16="http://schemas.microsoft.com/office/drawing/2014/main" id="{00E56157-BE43-5D4C-BC0B-352820706C42}"/>
              </a:ext>
            </a:extLst>
          </p:cNvPr>
          <p:cNvSpPr>
            <a:spLocks noGrp="1"/>
          </p:cNvSpPr>
          <p:nvPr>
            <p:ph idx="1"/>
          </p:nvPr>
        </p:nvSpPr>
        <p:spPr/>
        <p:txBody>
          <a:bodyPr/>
          <a:lstStyle/>
          <a:p>
            <a:r>
              <a:rPr lang="en-US" altLang="zh-CN" dirty="0"/>
              <a:t>This</a:t>
            </a:r>
            <a:r>
              <a:rPr lang="zh-CN" altLang="en-US" dirty="0"/>
              <a:t> </a:t>
            </a:r>
            <a:r>
              <a:rPr lang="en-US" altLang="zh-TW" dirty="0"/>
              <a:t>model </a:t>
            </a:r>
            <a:r>
              <a:rPr lang="en-US" altLang="zh-TW" b="1" dirty="0">
                <a:solidFill>
                  <a:srgbClr val="00B050"/>
                </a:solidFill>
              </a:rPr>
              <a:t>outperforms</a:t>
            </a:r>
            <a:r>
              <a:rPr lang="en-US" altLang="zh-TW" dirty="0"/>
              <a:t> RouteNet</a:t>
            </a:r>
            <a:r>
              <a:rPr lang="en-US" altLang="zh-TW" dirty="0">
                <a:solidFill>
                  <a:schemeClr val="bg2">
                    <a:lumMod val="50000"/>
                  </a:schemeClr>
                </a:solidFill>
              </a:rPr>
              <a:t> [ICCAD’</a:t>
            </a:r>
            <a:r>
              <a:rPr lang="en-US" altLang="zh-CN" dirty="0">
                <a:solidFill>
                  <a:schemeClr val="bg2">
                    <a:lumMod val="50000"/>
                  </a:schemeClr>
                </a:solidFill>
              </a:rPr>
              <a:t>18</a:t>
            </a:r>
            <a:r>
              <a:rPr lang="en-US" altLang="zh-TW" dirty="0">
                <a:solidFill>
                  <a:schemeClr val="bg2">
                    <a:lumMod val="50000"/>
                  </a:schemeClr>
                </a:solidFill>
              </a:rPr>
              <a:t>],</a:t>
            </a:r>
            <a:r>
              <a:rPr lang="en-US" altLang="zh-TW" dirty="0"/>
              <a:t> PROS </a:t>
            </a:r>
            <a:r>
              <a:rPr lang="en-US" altLang="zh-TW" dirty="0">
                <a:solidFill>
                  <a:schemeClr val="bg2">
                    <a:lumMod val="50000"/>
                  </a:schemeClr>
                </a:solidFill>
              </a:rPr>
              <a:t>[ICCAD’20], </a:t>
            </a:r>
            <a:r>
              <a:rPr lang="en-US" altLang="zh-TW" dirty="0"/>
              <a:t>and </a:t>
            </a:r>
            <a:r>
              <a:rPr lang="en-US" altLang="zh-TW" dirty="0" err="1"/>
              <a:t>cGAN</a:t>
            </a:r>
            <a:r>
              <a:rPr lang="en-US" altLang="zh-TW" dirty="0"/>
              <a:t> </a:t>
            </a:r>
            <a:r>
              <a:rPr lang="en-US" altLang="zh-TW" dirty="0">
                <a:solidFill>
                  <a:schemeClr val="bg2">
                    <a:lumMod val="50000"/>
                  </a:schemeClr>
                </a:solidFill>
              </a:rPr>
              <a:t>[DAC’19]</a:t>
            </a:r>
          </a:p>
          <a:p>
            <a:r>
              <a:rPr lang="en-US" dirty="0"/>
              <a:t>Automatically</a:t>
            </a:r>
            <a:r>
              <a:rPr lang="zh-CN" altLang="en-US" dirty="0"/>
              <a:t> </a:t>
            </a:r>
            <a:r>
              <a:rPr lang="en-US" altLang="zh-CN" dirty="0"/>
              <a:t>d</a:t>
            </a:r>
            <a:r>
              <a:rPr lang="en-US" dirty="0"/>
              <a:t>eveloped without human in </a:t>
            </a:r>
            <a:r>
              <a:rPr lang="en-US" b="1" dirty="0">
                <a:solidFill>
                  <a:srgbClr val="00B050"/>
                </a:solidFill>
              </a:rPr>
              <a:t>one day</a:t>
            </a:r>
            <a:endParaRPr lang="en" altLang="zh-TW" dirty="0">
              <a:solidFill>
                <a:schemeClr val="bg2">
                  <a:lumMod val="50000"/>
                </a:schemeClr>
              </a:solidFill>
            </a:endParaRPr>
          </a:p>
        </p:txBody>
      </p:sp>
      <p:sp>
        <p:nvSpPr>
          <p:cNvPr id="10" name="TextBox 9">
            <a:extLst>
              <a:ext uri="{FF2B5EF4-FFF2-40B4-BE49-F238E27FC236}">
                <a16:creationId xmlns:a16="http://schemas.microsoft.com/office/drawing/2014/main" id="{B69CF0B0-CDB1-3B49-80A5-C1262CC37A8B}"/>
              </a:ext>
            </a:extLst>
          </p:cNvPr>
          <p:cNvSpPr txBox="1"/>
          <p:nvPr/>
        </p:nvSpPr>
        <p:spPr>
          <a:xfrm>
            <a:off x="1895677" y="2278981"/>
            <a:ext cx="7124632" cy="462564"/>
          </a:xfrm>
          <a:prstGeom prst="rect">
            <a:avLst/>
          </a:prstGeom>
          <a:noFill/>
        </p:spPr>
        <p:txBody>
          <a:bodyPr wrap="square" rtlCol="0">
            <a:spAutoFit/>
          </a:bodyPr>
          <a:lstStyle/>
          <a:p>
            <a:pPr algn="ctr"/>
            <a:r>
              <a:rPr lang="en-CN"/>
              <a:t>ROC-AUC of DRC hotspot detection</a:t>
            </a:r>
          </a:p>
        </p:txBody>
      </p:sp>
      <p:sp>
        <p:nvSpPr>
          <p:cNvPr id="8" name="文字方塊 26">
            <a:extLst>
              <a:ext uri="{FF2B5EF4-FFF2-40B4-BE49-F238E27FC236}">
                <a16:creationId xmlns:a16="http://schemas.microsoft.com/office/drawing/2014/main" id="{73A712CE-C385-7A43-89DF-F3CED12F7B1F}"/>
              </a:ext>
            </a:extLst>
          </p:cNvPr>
          <p:cNvSpPr txBox="1"/>
          <p:nvPr/>
        </p:nvSpPr>
        <p:spPr>
          <a:xfrm>
            <a:off x="1281595" y="6401216"/>
            <a:ext cx="8665029" cy="307777"/>
          </a:xfrm>
          <a:prstGeom prst="rect">
            <a:avLst/>
          </a:prstGeom>
          <a:noFill/>
        </p:spPr>
        <p:txBody>
          <a:bodyPr wrap="square" rtlCol="0">
            <a:spAutoFit/>
          </a:bodyPr>
          <a:lstStyle/>
          <a:p>
            <a:r>
              <a:rPr lang="en-US" altLang="zh-CN" sz="1400" b="1" dirty="0"/>
              <a:t>[ICCAD’21], Session</a:t>
            </a:r>
            <a:r>
              <a:rPr lang="zh-CN" altLang="en-US" sz="1400" b="1" dirty="0"/>
              <a:t> </a:t>
            </a:r>
            <a:r>
              <a:rPr lang="en-US" altLang="zh-CN" sz="1400" b="1" dirty="0"/>
              <a:t>9c:</a:t>
            </a:r>
            <a:r>
              <a:rPr lang="zh-CN" altLang="en-US" sz="1400" b="1" dirty="0"/>
              <a:t> </a:t>
            </a:r>
            <a:r>
              <a:rPr lang="en-US" sz="1400" b="1" dirty="0"/>
              <a:t>Automatic Routability Predictor Development Using Neural Architecture Search</a:t>
            </a:r>
            <a:endParaRPr kumimoji="1" lang="zh-TW" altLang="en-US" sz="1400" b="1" dirty="0"/>
          </a:p>
        </p:txBody>
      </p:sp>
      <p:pic>
        <p:nvPicPr>
          <p:cNvPr id="5" name="Picture 4" descr="Chart, waterfall chart&#10;&#10;Description automatically generated">
            <a:extLst>
              <a:ext uri="{FF2B5EF4-FFF2-40B4-BE49-F238E27FC236}">
                <a16:creationId xmlns:a16="http://schemas.microsoft.com/office/drawing/2014/main" id="{FD1292D0-0801-2D48-AE99-171319207B5E}"/>
              </a:ext>
            </a:extLst>
          </p:cNvPr>
          <p:cNvPicPr>
            <a:picLocks noChangeAspect="1"/>
          </p:cNvPicPr>
          <p:nvPr/>
        </p:nvPicPr>
        <p:blipFill>
          <a:blip r:embed="rId3"/>
          <a:stretch>
            <a:fillRect/>
          </a:stretch>
        </p:blipFill>
        <p:spPr>
          <a:xfrm>
            <a:off x="621488" y="2594979"/>
            <a:ext cx="9784966" cy="3689090"/>
          </a:xfrm>
          <a:prstGeom prst="rect">
            <a:avLst/>
          </a:prstGeom>
        </p:spPr>
      </p:pic>
      <p:sp>
        <p:nvSpPr>
          <p:cNvPr id="11" name="Slide Number Placeholder 1">
            <a:extLst>
              <a:ext uri="{FF2B5EF4-FFF2-40B4-BE49-F238E27FC236}">
                <a16:creationId xmlns:a16="http://schemas.microsoft.com/office/drawing/2014/main" id="{F22FEB2E-CC4D-D44E-AC56-93BA502EB804}"/>
              </a:ext>
            </a:extLst>
          </p:cNvPr>
          <p:cNvSpPr>
            <a:spLocks noGrp="1"/>
          </p:cNvSpPr>
          <p:nvPr>
            <p:ph type="sldNum" sz="quarter" idx="10"/>
          </p:nvPr>
        </p:nvSpPr>
        <p:spPr>
          <a:xfrm>
            <a:off x="479425" y="6439218"/>
            <a:ext cx="2743200" cy="231775"/>
          </a:xfrm>
        </p:spPr>
        <p:txBody>
          <a:bodyPr/>
          <a:lstStyle/>
          <a:p>
            <a:fld id="{A559C790-290C-A040-B331-07958D38869F}" type="slidenum">
              <a:rPr lang="en-CN" smtClean="0"/>
              <a:t>74</a:t>
            </a:fld>
            <a:endParaRPr lang="en-CN"/>
          </a:p>
        </p:txBody>
      </p:sp>
    </p:spTree>
    <p:extLst>
      <p:ext uri="{BB962C8B-B14F-4D97-AF65-F5344CB8AC3E}">
        <p14:creationId xmlns:p14="http://schemas.microsoft.com/office/powerpoint/2010/main" val="13946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C8F3-28CD-F844-9488-9752B15142C3}"/>
              </a:ext>
            </a:extLst>
          </p:cNvPr>
          <p:cNvSpPr>
            <a:spLocks noGrp="1"/>
          </p:cNvSpPr>
          <p:nvPr>
            <p:ph type="title"/>
          </p:nvPr>
        </p:nvSpPr>
        <p:spPr/>
        <p:txBody>
          <a:bodyPr/>
          <a:lstStyle/>
          <a:p>
            <a:r>
              <a:rPr lang="en-US" altLang="zh-CN" dirty="0"/>
              <a:t>Experimental</a:t>
            </a:r>
            <a:r>
              <a:rPr lang="zh-CN" altLang="en-US" dirty="0"/>
              <a:t> </a:t>
            </a:r>
            <a:r>
              <a:rPr lang="en-US" altLang="zh-CN" dirty="0"/>
              <a:t>Results</a:t>
            </a:r>
            <a:r>
              <a:rPr lang="zh-CN" altLang="en-US" dirty="0"/>
              <a:t> </a:t>
            </a:r>
            <a:r>
              <a:rPr lang="en-US" altLang="zh-CN" dirty="0"/>
              <a:t>–</a:t>
            </a:r>
            <a:r>
              <a:rPr lang="zh-CN" altLang="en-US" dirty="0"/>
              <a:t> </a:t>
            </a:r>
            <a:r>
              <a:rPr lang="en-US" altLang="zh-CN" dirty="0"/>
              <a:t>Accuracy</a:t>
            </a:r>
            <a:endParaRPr lang="en-CN" dirty="0"/>
          </a:p>
        </p:txBody>
      </p:sp>
      <p:sp>
        <p:nvSpPr>
          <p:cNvPr id="4" name="Slide Number Placeholder 3">
            <a:extLst>
              <a:ext uri="{FF2B5EF4-FFF2-40B4-BE49-F238E27FC236}">
                <a16:creationId xmlns:a16="http://schemas.microsoft.com/office/drawing/2014/main" id="{B017D107-2482-3F41-8BFB-C9BFF7798BC4}"/>
              </a:ext>
            </a:extLst>
          </p:cNvPr>
          <p:cNvSpPr>
            <a:spLocks noGrp="1"/>
          </p:cNvSpPr>
          <p:nvPr>
            <p:ph type="sldNum" sz="quarter" idx="10"/>
          </p:nvPr>
        </p:nvSpPr>
        <p:spPr/>
        <p:txBody>
          <a:bodyPr/>
          <a:lstStyle/>
          <a:p>
            <a:fld id="{A559C790-290C-A040-B331-07958D38869F}" type="slidenum">
              <a:rPr lang="en-CN" smtClean="0"/>
              <a:t>75</a:t>
            </a:fld>
            <a:endParaRPr lang="en-CN"/>
          </a:p>
        </p:txBody>
      </p:sp>
      <p:pic>
        <p:nvPicPr>
          <p:cNvPr id="5" name="Picture 4">
            <a:extLst>
              <a:ext uri="{FF2B5EF4-FFF2-40B4-BE49-F238E27FC236}">
                <a16:creationId xmlns:a16="http://schemas.microsoft.com/office/drawing/2014/main" id="{6C3C66B0-5306-8D46-BAB9-EFD53B5ADBFA}"/>
              </a:ext>
            </a:extLst>
          </p:cNvPr>
          <p:cNvPicPr>
            <a:picLocks noChangeAspect="1"/>
          </p:cNvPicPr>
          <p:nvPr/>
        </p:nvPicPr>
        <p:blipFill>
          <a:blip r:embed="rId3"/>
          <a:stretch>
            <a:fillRect/>
          </a:stretch>
        </p:blipFill>
        <p:spPr>
          <a:xfrm>
            <a:off x="436633" y="2060479"/>
            <a:ext cx="11357099" cy="1168709"/>
          </a:xfrm>
          <a:prstGeom prst="rect">
            <a:avLst/>
          </a:prstGeom>
        </p:spPr>
      </p:pic>
      <p:sp>
        <p:nvSpPr>
          <p:cNvPr id="6" name="TextBox 5">
            <a:extLst>
              <a:ext uri="{FF2B5EF4-FFF2-40B4-BE49-F238E27FC236}">
                <a16:creationId xmlns:a16="http://schemas.microsoft.com/office/drawing/2014/main" id="{41267880-8C2D-AF4D-B525-09504DCC6E8C}"/>
              </a:ext>
            </a:extLst>
          </p:cNvPr>
          <p:cNvSpPr txBox="1"/>
          <p:nvPr/>
        </p:nvSpPr>
        <p:spPr>
          <a:xfrm>
            <a:off x="3044800" y="1568804"/>
            <a:ext cx="6088526" cy="430887"/>
          </a:xfrm>
          <a:prstGeom prst="rect">
            <a:avLst/>
          </a:prstGeom>
          <a:noFill/>
        </p:spPr>
        <p:txBody>
          <a:bodyPr wrap="none" rtlCol="0">
            <a:spAutoFit/>
          </a:bodyPr>
          <a:lstStyle/>
          <a:p>
            <a:r>
              <a:rPr lang="en-US" altLang="zh-CN" sz="2200" dirty="0"/>
              <a:t>C</a:t>
            </a:r>
            <a:r>
              <a:rPr lang="en-US" sz="2200" dirty="0"/>
              <a:t>omparison of the violated net count prediction</a:t>
            </a:r>
            <a:endParaRPr lang="en-CN" sz="2200" dirty="0"/>
          </a:p>
        </p:txBody>
      </p:sp>
      <p:pic>
        <p:nvPicPr>
          <p:cNvPr id="7" name="Picture 6" descr="Table&#10;&#10;Description automatically generated">
            <a:extLst>
              <a:ext uri="{FF2B5EF4-FFF2-40B4-BE49-F238E27FC236}">
                <a16:creationId xmlns:a16="http://schemas.microsoft.com/office/drawing/2014/main" id="{038F22EB-705A-7A44-972C-23F8B3A0732E}"/>
              </a:ext>
            </a:extLst>
          </p:cNvPr>
          <p:cNvPicPr>
            <a:picLocks noChangeAspect="1"/>
          </p:cNvPicPr>
          <p:nvPr/>
        </p:nvPicPr>
        <p:blipFill rotWithShape="1">
          <a:blip r:embed="rId4"/>
          <a:srcRect t="3663"/>
          <a:stretch/>
        </p:blipFill>
        <p:spPr>
          <a:xfrm>
            <a:off x="951723" y="4310217"/>
            <a:ext cx="10129921" cy="1703721"/>
          </a:xfrm>
          <a:prstGeom prst="rect">
            <a:avLst/>
          </a:prstGeom>
        </p:spPr>
      </p:pic>
      <p:sp>
        <p:nvSpPr>
          <p:cNvPr id="8" name="TextBox 7">
            <a:extLst>
              <a:ext uri="{FF2B5EF4-FFF2-40B4-BE49-F238E27FC236}">
                <a16:creationId xmlns:a16="http://schemas.microsoft.com/office/drawing/2014/main" id="{D79259FE-57D9-6C42-805E-D3A4104D1202}"/>
              </a:ext>
            </a:extLst>
          </p:cNvPr>
          <p:cNvSpPr txBox="1"/>
          <p:nvPr/>
        </p:nvSpPr>
        <p:spPr>
          <a:xfrm>
            <a:off x="3383034" y="3844315"/>
            <a:ext cx="5412059" cy="430887"/>
          </a:xfrm>
          <a:prstGeom prst="rect">
            <a:avLst/>
          </a:prstGeom>
          <a:noFill/>
        </p:spPr>
        <p:txBody>
          <a:bodyPr wrap="none" rtlCol="0">
            <a:spAutoFit/>
          </a:bodyPr>
          <a:lstStyle/>
          <a:p>
            <a:r>
              <a:rPr lang="en-US" altLang="zh-CN" sz="2200" dirty="0"/>
              <a:t>C</a:t>
            </a:r>
            <a:r>
              <a:rPr lang="en-US" sz="2200" dirty="0"/>
              <a:t>omparison of the DRC hotspot detection</a:t>
            </a:r>
            <a:endParaRPr lang="en-CN" sz="2200" dirty="0"/>
          </a:p>
        </p:txBody>
      </p:sp>
    </p:spTree>
    <p:extLst>
      <p:ext uri="{BB962C8B-B14F-4D97-AF65-F5344CB8AC3E}">
        <p14:creationId xmlns:p14="http://schemas.microsoft.com/office/powerpoint/2010/main" val="98468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2843CED-D214-5E4C-99FB-FDD33AF9CC7D}"/>
              </a:ext>
            </a:extLst>
          </p:cNvPr>
          <p:cNvSpPr>
            <a:spLocks noGrp="1"/>
          </p:cNvSpPr>
          <p:nvPr>
            <p:ph type="body" idx="1"/>
          </p:nvPr>
        </p:nvSpPr>
        <p:spPr/>
        <p:txBody>
          <a:bodyPr/>
          <a:lstStyle/>
          <a:p>
            <a:r>
              <a:rPr lang="en-CN" dirty="0"/>
              <a:t>A scenario of cross-domain optimization</a:t>
            </a:r>
          </a:p>
        </p:txBody>
      </p:sp>
      <p:sp>
        <p:nvSpPr>
          <p:cNvPr id="9" name="Text Placeholder 8">
            <a:extLst>
              <a:ext uri="{FF2B5EF4-FFF2-40B4-BE49-F238E27FC236}">
                <a16:creationId xmlns:a16="http://schemas.microsoft.com/office/drawing/2014/main" id="{6F7DB8BC-32D1-2740-AD4E-F6C6641C0FBC}"/>
              </a:ext>
            </a:extLst>
          </p:cNvPr>
          <p:cNvSpPr>
            <a:spLocks noGrp="1"/>
          </p:cNvSpPr>
          <p:nvPr>
            <p:ph type="body" sz="quarter" idx="3"/>
          </p:nvPr>
        </p:nvSpPr>
        <p:spPr/>
        <p:txBody>
          <a:bodyPr/>
          <a:lstStyle/>
          <a:p>
            <a:r>
              <a:rPr lang="en-CN" dirty="0"/>
              <a:t>Tuning by semi-supervised learning </a:t>
            </a:r>
          </a:p>
        </p:txBody>
      </p:sp>
      <p:pic>
        <p:nvPicPr>
          <p:cNvPr id="13" name="Content Placeholder 12" descr="Diagram&#10;&#10;Description automatically generated">
            <a:extLst>
              <a:ext uri="{FF2B5EF4-FFF2-40B4-BE49-F238E27FC236}">
                <a16:creationId xmlns:a16="http://schemas.microsoft.com/office/drawing/2014/main" id="{8B7CB8CB-1DC0-F54A-82C6-62D63019AE76}"/>
              </a:ext>
            </a:extLst>
          </p:cNvPr>
          <p:cNvPicPr>
            <a:picLocks noGrp="1" noChangeAspect="1"/>
          </p:cNvPicPr>
          <p:nvPr>
            <p:ph sz="quarter" idx="4"/>
          </p:nvPr>
        </p:nvPicPr>
        <p:blipFill>
          <a:blip r:embed="rId2"/>
          <a:stretch>
            <a:fillRect/>
          </a:stretch>
        </p:blipFill>
        <p:spPr>
          <a:xfrm>
            <a:off x="6516932" y="2811600"/>
            <a:ext cx="4254500" cy="2311400"/>
          </a:xfrm>
        </p:spPr>
      </p:pic>
      <p:sp>
        <p:nvSpPr>
          <p:cNvPr id="7" name="Title 6">
            <a:extLst>
              <a:ext uri="{FF2B5EF4-FFF2-40B4-BE49-F238E27FC236}">
                <a16:creationId xmlns:a16="http://schemas.microsoft.com/office/drawing/2014/main" id="{8954AA56-37AB-514E-B6DB-BE8924FE3386}"/>
              </a:ext>
            </a:extLst>
          </p:cNvPr>
          <p:cNvSpPr>
            <a:spLocks noGrp="1"/>
          </p:cNvSpPr>
          <p:nvPr>
            <p:ph type="title"/>
          </p:nvPr>
        </p:nvSpPr>
        <p:spPr/>
        <p:txBody>
          <a:bodyPr>
            <a:normAutofit fontScale="90000"/>
          </a:bodyPr>
          <a:lstStyle/>
          <a:p>
            <a:r>
              <a:rPr lang="en-CN" dirty="0"/>
              <a:t>Proposals</a:t>
            </a:r>
          </a:p>
        </p:txBody>
      </p:sp>
      <p:sp>
        <p:nvSpPr>
          <p:cNvPr id="4" name="Slide Number Placeholder 3">
            <a:extLst>
              <a:ext uri="{FF2B5EF4-FFF2-40B4-BE49-F238E27FC236}">
                <a16:creationId xmlns:a16="http://schemas.microsoft.com/office/drawing/2014/main" id="{1CBDEFC5-C5FB-AE44-A521-8EEDF217820D}"/>
              </a:ext>
            </a:extLst>
          </p:cNvPr>
          <p:cNvSpPr>
            <a:spLocks noGrp="1"/>
          </p:cNvSpPr>
          <p:nvPr>
            <p:ph type="sldNum" sz="quarter" idx="10"/>
          </p:nvPr>
        </p:nvSpPr>
        <p:spPr/>
        <p:txBody>
          <a:bodyPr/>
          <a:lstStyle/>
          <a:p>
            <a:fld id="{A559C790-290C-A040-B331-07958D38869F}" type="slidenum">
              <a:rPr lang="en-CN" smtClean="0"/>
              <a:t>76</a:t>
            </a:fld>
            <a:endParaRPr lang="en-CN"/>
          </a:p>
        </p:txBody>
      </p:sp>
      <p:pic>
        <p:nvPicPr>
          <p:cNvPr id="6" name="Picture 5" descr="Diagram&#10;&#10;Description automatically generated">
            <a:extLst>
              <a:ext uri="{FF2B5EF4-FFF2-40B4-BE49-F238E27FC236}">
                <a16:creationId xmlns:a16="http://schemas.microsoft.com/office/drawing/2014/main" id="{57F21C89-A225-E041-9377-B12DC3AD877C}"/>
              </a:ext>
            </a:extLst>
          </p:cNvPr>
          <p:cNvPicPr>
            <a:picLocks noChangeAspect="1"/>
          </p:cNvPicPr>
          <p:nvPr/>
        </p:nvPicPr>
        <p:blipFill>
          <a:blip r:embed="rId3"/>
          <a:stretch>
            <a:fillRect/>
          </a:stretch>
        </p:blipFill>
        <p:spPr>
          <a:xfrm>
            <a:off x="592652" y="2516141"/>
            <a:ext cx="3511899" cy="2731477"/>
          </a:xfrm>
          <a:prstGeom prst="rect">
            <a:avLst/>
          </a:prstGeom>
        </p:spPr>
      </p:pic>
    </p:spTree>
    <p:extLst>
      <p:ext uri="{BB962C8B-B14F-4D97-AF65-F5344CB8AC3E}">
        <p14:creationId xmlns:p14="http://schemas.microsoft.com/office/powerpoint/2010/main" val="223956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7DE10-88AF-4F4E-BF95-469A35932A44}"/>
              </a:ext>
            </a:extLst>
          </p:cNvPr>
          <p:cNvSpPr>
            <a:spLocks noGrp="1"/>
          </p:cNvSpPr>
          <p:nvPr>
            <p:ph type="title"/>
          </p:nvPr>
        </p:nvSpPr>
        <p:spPr/>
        <p:txBody>
          <a:bodyPr>
            <a:normAutofit fontScale="90000"/>
          </a:bodyPr>
          <a:lstStyle/>
          <a:p>
            <a:r>
              <a:rPr lang="en-US" altLang="zh-CN" dirty="0"/>
              <a:t>Cost</a:t>
            </a:r>
            <a:r>
              <a:rPr lang="zh-CN" altLang="en-US" dirty="0"/>
              <a:t> </a:t>
            </a:r>
            <a:r>
              <a:rPr lang="en-US" altLang="zh-CN" dirty="0"/>
              <a:t>on</a:t>
            </a:r>
            <a:r>
              <a:rPr lang="zh-CN" altLang="en-US" dirty="0"/>
              <a:t> </a:t>
            </a:r>
            <a:r>
              <a:rPr lang="en-US" altLang="zh-CN" dirty="0"/>
              <a:t>IR</a:t>
            </a:r>
            <a:r>
              <a:rPr lang="zh-CN" altLang="en-US" dirty="0"/>
              <a:t> </a:t>
            </a:r>
            <a:r>
              <a:rPr lang="en-US" altLang="zh-CN" dirty="0"/>
              <a:t>Drop</a:t>
            </a:r>
            <a:r>
              <a:rPr lang="zh-CN" altLang="en-US" dirty="0"/>
              <a:t> </a:t>
            </a:r>
            <a:r>
              <a:rPr lang="en-US" altLang="zh-CN" dirty="0"/>
              <a:t>Identification</a:t>
            </a:r>
            <a:endParaRPr lang="en-CN" dirty="0"/>
          </a:p>
        </p:txBody>
      </p:sp>
      <p:sp>
        <p:nvSpPr>
          <p:cNvPr id="35" name="Content Placeholder 34">
            <a:extLst>
              <a:ext uri="{FF2B5EF4-FFF2-40B4-BE49-F238E27FC236}">
                <a16:creationId xmlns:a16="http://schemas.microsoft.com/office/drawing/2014/main" id="{0F90D07C-F745-7647-AAF2-137BFB0CDEF7}"/>
              </a:ext>
            </a:extLst>
          </p:cNvPr>
          <p:cNvSpPr>
            <a:spLocks noGrp="1"/>
          </p:cNvSpPr>
          <p:nvPr>
            <p:ph sz="quarter" idx="11"/>
          </p:nvPr>
        </p:nvSpPr>
        <p:spPr/>
        <p:txBody>
          <a:bodyPr/>
          <a:lstStyle/>
          <a:p>
            <a:r>
              <a:rPr lang="en-CN" dirty="0"/>
              <a:t>Time-consuming simulations performed repeatedly</a:t>
            </a:r>
          </a:p>
        </p:txBody>
      </p:sp>
      <p:sp>
        <p:nvSpPr>
          <p:cNvPr id="3" name="Slide Number Placeholder 2">
            <a:extLst>
              <a:ext uri="{FF2B5EF4-FFF2-40B4-BE49-F238E27FC236}">
                <a16:creationId xmlns:a16="http://schemas.microsoft.com/office/drawing/2014/main" id="{FEF5FBE6-1DAE-7046-ACCC-E9889DA64B68}"/>
              </a:ext>
            </a:extLst>
          </p:cNvPr>
          <p:cNvSpPr>
            <a:spLocks noGrp="1"/>
          </p:cNvSpPr>
          <p:nvPr>
            <p:ph type="sldNum" sz="quarter" idx="10"/>
          </p:nvPr>
        </p:nvSpPr>
        <p:spPr/>
        <p:txBody>
          <a:bodyPr/>
          <a:lstStyle/>
          <a:p>
            <a:fld id="{A559C790-290C-A040-B331-07958D38869F}" type="slidenum">
              <a:rPr lang="en-CN" smtClean="0"/>
              <a:t>77</a:t>
            </a:fld>
            <a:endParaRPr lang="en-CN"/>
          </a:p>
        </p:txBody>
      </p:sp>
      <p:pic>
        <p:nvPicPr>
          <p:cNvPr id="5" name="Picture 9" descr="chip_bad_er">
            <a:extLst>
              <a:ext uri="{FF2B5EF4-FFF2-40B4-BE49-F238E27FC236}">
                <a16:creationId xmlns:a16="http://schemas.microsoft.com/office/drawing/2014/main" id="{3C723046-F682-2242-90DC-C8C5533CF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67" y="2279929"/>
            <a:ext cx="3398189" cy="2999159"/>
          </a:xfrm>
          <a:prstGeom prst="rect">
            <a:avLst/>
          </a:prstGeom>
          <a:noFill/>
          <a:ln w="9525">
            <a:solidFill>
              <a:srgbClr val="FFFF99"/>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D8B4F6F-1EF9-BB4C-A5E5-98335235480F}"/>
              </a:ext>
            </a:extLst>
          </p:cNvPr>
          <p:cNvPicPr>
            <a:picLocks noChangeAspect="1"/>
          </p:cNvPicPr>
          <p:nvPr/>
        </p:nvPicPr>
        <p:blipFill rotWithShape="1">
          <a:blip r:embed="rId3"/>
          <a:srcRect l="5605" r="5957"/>
          <a:stretch/>
        </p:blipFill>
        <p:spPr>
          <a:xfrm>
            <a:off x="7898756" y="2279928"/>
            <a:ext cx="3576260" cy="2999159"/>
          </a:xfrm>
          <a:prstGeom prst="rect">
            <a:avLst/>
          </a:prstGeom>
        </p:spPr>
      </p:pic>
      <p:sp>
        <p:nvSpPr>
          <p:cNvPr id="8" name="Down Arrow 7">
            <a:extLst>
              <a:ext uri="{FF2B5EF4-FFF2-40B4-BE49-F238E27FC236}">
                <a16:creationId xmlns:a16="http://schemas.microsoft.com/office/drawing/2014/main" id="{60DA7D14-BC4A-7C40-ABFC-1FCD71F5D4DC}"/>
              </a:ext>
            </a:extLst>
          </p:cNvPr>
          <p:cNvSpPr/>
          <p:nvPr/>
        </p:nvSpPr>
        <p:spPr>
          <a:xfrm rot="16200000" flipH="1">
            <a:off x="5840746" y="2975739"/>
            <a:ext cx="239110" cy="1368430"/>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910CEE34-0307-4242-A109-71DA36265B96}"/>
              </a:ext>
            </a:extLst>
          </p:cNvPr>
          <p:cNvSpPr txBox="1"/>
          <p:nvPr/>
        </p:nvSpPr>
        <p:spPr>
          <a:xfrm>
            <a:off x="4330295" y="3137559"/>
            <a:ext cx="3389069" cy="369332"/>
          </a:xfrm>
          <a:prstGeom prst="rect">
            <a:avLst/>
          </a:prstGeom>
          <a:noFill/>
        </p:spPr>
        <p:txBody>
          <a:bodyPr wrap="none" rtlCol="0">
            <a:spAutoFit/>
          </a:bodyPr>
          <a:lstStyle/>
          <a:p>
            <a:r>
              <a:rPr lang="en-US" altLang="zh-CN" dirty="0"/>
              <a:t>Simulation</a:t>
            </a:r>
            <a:r>
              <a:rPr lang="zh-CN" altLang="en-US" dirty="0"/>
              <a:t> </a:t>
            </a:r>
            <a:r>
              <a:rPr lang="en-US" altLang="zh-CN" dirty="0"/>
              <a:t>to</a:t>
            </a:r>
            <a:r>
              <a:rPr lang="zh-CN" altLang="en-US" dirty="0"/>
              <a:t> </a:t>
            </a:r>
            <a:r>
              <a:rPr lang="en-US" altLang="zh-CN" dirty="0"/>
              <a:t>get</a:t>
            </a:r>
            <a:r>
              <a:rPr lang="zh-CN" altLang="en-US" dirty="0"/>
              <a:t> </a:t>
            </a:r>
            <a:r>
              <a:rPr lang="en-US" altLang="zh-CN" dirty="0"/>
              <a:t>IR drop</a:t>
            </a:r>
            <a:r>
              <a:rPr lang="zh-CN" altLang="en-US" dirty="0"/>
              <a:t> </a:t>
            </a:r>
            <a:r>
              <a:rPr lang="en-US" altLang="zh-CN" dirty="0"/>
              <a:t>hotspots</a:t>
            </a:r>
            <a:endParaRPr lang="en-CN" dirty="0"/>
          </a:p>
        </p:txBody>
      </p:sp>
      <p:sp>
        <p:nvSpPr>
          <p:cNvPr id="10" name="TextBox 9">
            <a:extLst>
              <a:ext uri="{FF2B5EF4-FFF2-40B4-BE49-F238E27FC236}">
                <a16:creationId xmlns:a16="http://schemas.microsoft.com/office/drawing/2014/main" id="{7831C5C1-FEFA-9243-951B-2988EB2FE174}"/>
              </a:ext>
            </a:extLst>
          </p:cNvPr>
          <p:cNvSpPr txBox="1"/>
          <p:nvPr/>
        </p:nvSpPr>
        <p:spPr>
          <a:xfrm>
            <a:off x="5437786" y="3934847"/>
            <a:ext cx="2126736" cy="369332"/>
          </a:xfrm>
          <a:prstGeom prst="rect">
            <a:avLst/>
          </a:prstGeom>
          <a:noFill/>
        </p:spPr>
        <p:txBody>
          <a:bodyPr wrap="none" rtlCol="0">
            <a:spAutoFit/>
          </a:bodyPr>
          <a:lstStyle/>
          <a:p>
            <a:r>
              <a:rPr lang="en-US" altLang="zh-CN" b="1" dirty="0">
                <a:solidFill>
                  <a:srgbClr val="D92D32"/>
                </a:solidFill>
              </a:rPr>
              <a:t>~4</a:t>
            </a:r>
            <a:r>
              <a:rPr lang="zh-CN" altLang="en-US" b="1" dirty="0">
                <a:solidFill>
                  <a:srgbClr val="D92D32"/>
                </a:solidFill>
              </a:rPr>
              <a:t> </a:t>
            </a:r>
            <a:r>
              <a:rPr lang="en-US" altLang="zh-CN" b="1" dirty="0">
                <a:solidFill>
                  <a:srgbClr val="D92D32"/>
                </a:solidFill>
              </a:rPr>
              <a:t>hours</a:t>
            </a:r>
            <a:r>
              <a:rPr lang="zh-CN" altLang="en-US" b="1" dirty="0">
                <a:solidFill>
                  <a:srgbClr val="D92D32"/>
                </a:solidFill>
              </a:rPr>
              <a:t> </a:t>
            </a:r>
            <a:r>
              <a:rPr lang="en-US" altLang="zh-CN" dirty="0"/>
              <a:t>on</a:t>
            </a:r>
            <a:r>
              <a:rPr lang="zh-CN" altLang="en-US" dirty="0"/>
              <a:t> </a:t>
            </a:r>
            <a:r>
              <a:rPr lang="en-US" altLang="zh-CN" dirty="0"/>
              <a:t>1M</a:t>
            </a:r>
            <a:r>
              <a:rPr lang="zh-CN" altLang="en-US" dirty="0"/>
              <a:t> </a:t>
            </a:r>
            <a:r>
              <a:rPr lang="en-US" altLang="zh-CN" dirty="0"/>
              <a:t>cells</a:t>
            </a:r>
            <a:endParaRPr lang="en-CN" dirty="0"/>
          </a:p>
        </p:txBody>
      </p:sp>
      <p:pic>
        <p:nvPicPr>
          <p:cNvPr id="11" name="Picture 10">
            <a:extLst>
              <a:ext uri="{FF2B5EF4-FFF2-40B4-BE49-F238E27FC236}">
                <a16:creationId xmlns:a16="http://schemas.microsoft.com/office/drawing/2014/main" id="{87EC1D1B-3FA8-FF4D-A308-D9E9FA77D18F}"/>
              </a:ext>
            </a:extLst>
          </p:cNvPr>
          <p:cNvPicPr>
            <a:picLocks noChangeAspect="1"/>
          </p:cNvPicPr>
          <p:nvPr/>
        </p:nvPicPr>
        <p:blipFill rotWithShape="1">
          <a:blip r:embed="rId4"/>
          <a:srcRect l="18598" t="23081" r="15145" b="30366"/>
          <a:stretch/>
        </p:blipFill>
        <p:spPr>
          <a:xfrm>
            <a:off x="4475680" y="3934847"/>
            <a:ext cx="915100" cy="330725"/>
          </a:xfrm>
          <a:prstGeom prst="rect">
            <a:avLst/>
          </a:prstGeom>
        </p:spPr>
      </p:pic>
      <p:sp>
        <p:nvSpPr>
          <p:cNvPr id="12" name="TextBox 11">
            <a:extLst>
              <a:ext uri="{FF2B5EF4-FFF2-40B4-BE49-F238E27FC236}">
                <a16:creationId xmlns:a16="http://schemas.microsoft.com/office/drawing/2014/main" id="{B60433CE-D158-6B4A-ADB2-C6AE94E0B1B9}"/>
              </a:ext>
            </a:extLst>
          </p:cNvPr>
          <p:cNvSpPr txBox="1"/>
          <p:nvPr/>
        </p:nvSpPr>
        <p:spPr>
          <a:xfrm>
            <a:off x="5166148" y="1435640"/>
            <a:ext cx="1857303" cy="646331"/>
          </a:xfrm>
          <a:prstGeom prst="rect">
            <a:avLst/>
          </a:prstGeom>
          <a:noFill/>
        </p:spPr>
        <p:txBody>
          <a:bodyPr wrap="none" rtlCol="0">
            <a:spAutoFit/>
          </a:bodyPr>
          <a:lstStyle/>
          <a:p>
            <a:r>
              <a:rPr lang="en-US" altLang="zh-CN" dirty="0"/>
              <a:t>Provide</a:t>
            </a:r>
            <a:r>
              <a:rPr lang="zh-CN" altLang="en-US" dirty="0"/>
              <a:t> </a:t>
            </a:r>
            <a:r>
              <a:rPr lang="en-US" altLang="zh-CN" dirty="0"/>
              <a:t>feedback</a:t>
            </a:r>
          </a:p>
          <a:p>
            <a:r>
              <a:rPr lang="en-US" dirty="0"/>
              <a:t>Edit the design</a:t>
            </a:r>
            <a:endParaRPr lang="en-CN" dirty="0"/>
          </a:p>
        </p:txBody>
      </p:sp>
      <p:sp>
        <p:nvSpPr>
          <p:cNvPr id="13" name="Curved Down Arrow 12">
            <a:extLst>
              <a:ext uri="{FF2B5EF4-FFF2-40B4-BE49-F238E27FC236}">
                <a16:creationId xmlns:a16="http://schemas.microsoft.com/office/drawing/2014/main" id="{93DF3CE4-2DE7-DC44-B44D-7DAA7E52AF0C}"/>
              </a:ext>
            </a:extLst>
          </p:cNvPr>
          <p:cNvSpPr/>
          <p:nvPr/>
        </p:nvSpPr>
        <p:spPr>
          <a:xfrm flipH="1">
            <a:off x="4066101" y="2053884"/>
            <a:ext cx="3718402" cy="1000302"/>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4" name="Curved Down Arrow 13">
            <a:extLst>
              <a:ext uri="{FF2B5EF4-FFF2-40B4-BE49-F238E27FC236}">
                <a16:creationId xmlns:a16="http://schemas.microsoft.com/office/drawing/2014/main" id="{838D1657-3BB4-0947-B08E-35AA3331C696}"/>
              </a:ext>
            </a:extLst>
          </p:cNvPr>
          <p:cNvSpPr/>
          <p:nvPr/>
        </p:nvSpPr>
        <p:spPr>
          <a:xfrm rot="10800000" flipH="1">
            <a:off x="4169451" y="4519031"/>
            <a:ext cx="3718402" cy="1000302"/>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5" name="TextBox 14">
            <a:extLst>
              <a:ext uri="{FF2B5EF4-FFF2-40B4-BE49-F238E27FC236}">
                <a16:creationId xmlns:a16="http://schemas.microsoft.com/office/drawing/2014/main" id="{CA1C954D-2C32-6D44-816A-D3C39AA1E189}"/>
              </a:ext>
            </a:extLst>
          </p:cNvPr>
          <p:cNvSpPr txBox="1"/>
          <p:nvPr/>
        </p:nvSpPr>
        <p:spPr>
          <a:xfrm>
            <a:off x="5183133" y="5514280"/>
            <a:ext cx="1586396" cy="369332"/>
          </a:xfrm>
          <a:prstGeom prst="rect">
            <a:avLst/>
          </a:prstGeom>
          <a:noFill/>
        </p:spPr>
        <p:txBody>
          <a:bodyPr wrap="none" rtlCol="0">
            <a:spAutoFit/>
          </a:bodyPr>
          <a:lstStyle/>
          <a:p>
            <a:r>
              <a:rPr lang="en-US" altLang="zh-CN" b="1" dirty="0">
                <a:solidFill>
                  <a:srgbClr val="D92D32"/>
                </a:solidFill>
              </a:rPr>
              <a:t>Simulate</a:t>
            </a:r>
            <a:r>
              <a:rPr lang="zh-CN" altLang="en-US" b="1" dirty="0">
                <a:solidFill>
                  <a:srgbClr val="D92D32"/>
                </a:solidFill>
              </a:rPr>
              <a:t> </a:t>
            </a:r>
            <a:r>
              <a:rPr lang="en-US" altLang="zh-CN" b="1" dirty="0">
                <a:solidFill>
                  <a:srgbClr val="D92D32"/>
                </a:solidFill>
              </a:rPr>
              <a:t>again</a:t>
            </a:r>
            <a:endParaRPr lang="en-CN" b="1" dirty="0">
              <a:solidFill>
                <a:srgbClr val="D92D32"/>
              </a:solidFill>
            </a:endParaRPr>
          </a:p>
        </p:txBody>
      </p:sp>
      <p:sp>
        <p:nvSpPr>
          <p:cNvPr id="16" name="TextBox 15">
            <a:extLst>
              <a:ext uri="{FF2B5EF4-FFF2-40B4-BE49-F238E27FC236}">
                <a16:creationId xmlns:a16="http://schemas.microsoft.com/office/drawing/2014/main" id="{1772FA74-A9CE-C641-824D-72A88A43A4F8}"/>
              </a:ext>
            </a:extLst>
          </p:cNvPr>
          <p:cNvSpPr txBox="1"/>
          <p:nvPr/>
        </p:nvSpPr>
        <p:spPr>
          <a:xfrm>
            <a:off x="5129250" y="4295758"/>
            <a:ext cx="1592103" cy="369332"/>
          </a:xfrm>
          <a:prstGeom prst="rect">
            <a:avLst/>
          </a:prstGeom>
          <a:noFill/>
        </p:spPr>
        <p:txBody>
          <a:bodyPr wrap="none" rtlCol="0">
            <a:spAutoFit/>
          </a:bodyPr>
          <a:lstStyle/>
          <a:p>
            <a:r>
              <a:rPr lang="en-US" b="1" dirty="0">
                <a:solidFill>
                  <a:srgbClr val="D92D32"/>
                </a:solidFill>
              </a:rPr>
              <a:t>Not only once!</a:t>
            </a:r>
            <a:endParaRPr lang="en-CN" b="1" dirty="0">
              <a:solidFill>
                <a:srgbClr val="D92D32"/>
              </a:solidFill>
            </a:endParaRPr>
          </a:p>
        </p:txBody>
      </p:sp>
      <p:sp>
        <p:nvSpPr>
          <p:cNvPr id="17" name="TextBox 16">
            <a:extLst>
              <a:ext uri="{FF2B5EF4-FFF2-40B4-BE49-F238E27FC236}">
                <a16:creationId xmlns:a16="http://schemas.microsoft.com/office/drawing/2014/main" id="{06E07610-AD53-B34D-B3F8-487F9D5FD322}"/>
              </a:ext>
            </a:extLst>
          </p:cNvPr>
          <p:cNvSpPr txBox="1"/>
          <p:nvPr/>
        </p:nvSpPr>
        <p:spPr>
          <a:xfrm>
            <a:off x="0" y="5588747"/>
            <a:ext cx="2255635" cy="646331"/>
          </a:xfrm>
          <a:prstGeom prst="rect">
            <a:avLst/>
          </a:prstGeom>
          <a:noFill/>
        </p:spPr>
        <p:txBody>
          <a:bodyPr wrap="square" rtlCol="0">
            <a:spAutoFit/>
          </a:bodyPr>
          <a:lstStyle/>
          <a:p>
            <a:pPr algn="ctr"/>
            <a:r>
              <a:rPr lang="en-US" altLang="zh-CN" dirty="0"/>
              <a:t>Check other trade-off design objectives</a:t>
            </a:r>
            <a:endParaRPr lang="en-CN" dirty="0"/>
          </a:p>
        </p:txBody>
      </p:sp>
      <p:sp>
        <p:nvSpPr>
          <p:cNvPr id="18" name="Down Arrow 17">
            <a:extLst>
              <a:ext uri="{FF2B5EF4-FFF2-40B4-BE49-F238E27FC236}">
                <a16:creationId xmlns:a16="http://schemas.microsoft.com/office/drawing/2014/main" id="{33865ECA-0729-2149-B8C5-1C750181ABA6}"/>
              </a:ext>
            </a:extLst>
          </p:cNvPr>
          <p:cNvSpPr/>
          <p:nvPr/>
        </p:nvSpPr>
        <p:spPr>
          <a:xfrm flipH="1">
            <a:off x="2156766" y="5295099"/>
            <a:ext cx="239110" cy="1368430"/>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51C0DABB-4333-C047-87E1-E14804776D22}"/>
              </a:ext>
            </a:extLst>
          </p:cNvPr>
          <p:cNvSpPr txBox="1"/>
          <p:nvPr/>
        </p:nvSpPr>
        <p:spPr>
          <a:xfrm>
            <a:off x="3436035" y="6110067"/>
            <a:ext cx="6005042" cy="461665"/>
          </a:xfrm>
          <a:prstGeom prst="rect">
            <a:avLst/>
          </a:prstGeom>
          <a:noFill/>
        </p:spPr>
        <p:txBody>
          <a:bodyPr wrap="none" rtlCol="0">
            <a:spAutoFit/>
          </a:bodyPr>
          <a:lstStyle/>
          <a:p>
            <a:r>
              <a:rPr lang="en-US" altLang="zh-CN" sz="2400" b="1" dirty="0">
                <a:solidFill>
                  <a:srgbClr val="00B050"/>
                </a:solidFill>
              </a:rPr>
              <a:t>ML-based algorithm: 5 mins, 93-99% accuracy</a:t>
            </a:r>
            <a:endParaRPr lang="en-CN" sz="2400" b="1" dirty="0">
              <a:solidFill>
                <a:srgbClr val="00B050"/>
              </a:solidFill>
            </a:endParaRPr>
          </a:p>
        </p:txBody>
      </p:sp>
      <p:cxnSp>
        <p:nvCxnSpPr>
          <p:cNvPr id="25" name="Straight Connector 24">
            <a:extLst>
              <a:ext uri="{FF2B5EF4-FFF2-40B4-BE49-F238E27FC236}">
                <a16:creationId xmlns:a16="http://schemas.microsoft.com/office/drawing/2014/main" id="{A273E41E-BE7F-DD49-9607-6CED0190C28D}"/>
              </a:ext>
            </a:extLst>
          </p:cNvPr>
          <p:cNvCxnSpPr/>
          <p:nvPr/>
        </p:nvCxnSpPr>
        <p:spPr>
          <a:xfrm flipV="1">
            <a:off x="5276086" y="3779507"/>
            <a:ext cx="1445267" cy="1126448"/>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683D1F-289B-6D49-B6FD-ABF1372A468E}"/>
              </a:ext>
            </a:extLst>
          </p:cNvPr>
          <p:cNvCxnSpPr>
            <a:cxnSpLocks/>
          </p:cNvCxnSpPr>
          <p:nvPr/>
        </p:nvCxnSpPr>
        <p:spPr>
          <a:xfrm>
            <a:off x="5049737" y="5706897"/>
            <a:ext cx="1894201"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533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81486-3D9D-3E41-A63F-D74AF26EDCD5}"/>
              </a:ext>
            </a:extLst>
          </p:cNvPr>
          <p:cNvSpPr>
            <a:spLocks noGrp="1"/>
          </p:cNvSpPr>
          <p:nvPr>
            <p:ph type="title"/>
          </p:nvPr>
        </p:nvSpPr>
        <p:spPr/>
        <p:txBody>
          <a:bodyPr/>
          <a:lstStyle/>
          <a:p>
            <a:r>
              <a:rPr lang="en-CN" dirty="0"/>
              <a:t>IR Drop Estimation Methodology</a:t>
            </a:r>
          </a:p>
        </p:txBody>
      </p:sp>
      <p:sp>
        <p:nvSpPr>
          <p:cNvPr id="4" name="Slide Number Placeholder 3">
            <a:extLst>
              <a:ext uri="{FF2B5EF4-FFF2-40B4-BE49-F238E27FC236}">
                <a16:creationId xmlns:a16="http://schemas.microsoft.com/office/drawing/2014/main" id="{35B1A4EE-6FEB-3148-9F14-5F5AEDEB37CE}"/>
              </a:ext>
            </a:extLst>
          </p:cNvPr>
          <p:cNvSpPr>
            <a:spLocks noGrp="1"/>
          </p:cNvSpPr>
          <p:nvPr>
            <p:ph type="sldNum" sz="quarter" idx="10"/>
          </p:nvPr>
        </p:nvSpPr>
        <p:spPr/>
        <p:txBody>
          <a:bodyPr/>
          <a:lstStyle/>
          <a:p>
            <a:fld id="{A559C790-290C-A040-B331-07958D38869F}" type="slidenum">
              <a:rPr lang="en-CN" smtClean="0"/>
              <a:t>78</a:t>
            </a:fld>
            <a:endParaRPr lang="en-CN"/>
          </a:p>
        </p:txBody>
      </p:sp>
      <p:pic>
        <p:nvPicPr>
          <p:cNvPr id="7" name="Picture 9" descr="chip_bad_er">
            <a:extLst>
              <a:ext uri="{FF2B5EF4-FFF2-40B4-BE49-F238E27FC236}">
                <a16:creationId xmlns:a16="http://schemas.microsoft.com/office/drawing/2014/main" id="{B73C4445-97AE-0B48-8691-6A163D4BAC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04" r="9361" b="621"/>
          <a:stretch/>
        </p:blipFill>
        <p:spPr bwMode="auto">
          <a:xfrm>
            <a:off x="628153" y="1380613"/>
            <a:ext cx="3490624" cy="3830103"/>
          </a:xfrm>
          <a:prstGeom prst="rect">
            <a:avLst/>
          </a:prstGeom>
          <a:noFill/>
          <a:ln w="9525">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0D4E66D-06D1-5343-8F5C-576DF35C08A7}"/>
              </a:ext>
            </a:extLst>
          </p:cNvPr>
          <p:cNvSpPr>
            <a:spLocks noChangeAspect="1"/>
          </p:cNvSpPr>
          <p:nvPr/>
        </p:nvSpPr>
        <p:spPr>
          <a:xfrm>
            <a:off x="2365514" y="2063863"/>
            <a:ext cx="1080000" cy="1080000"/>
          </a:xfrm>
          <a:prstGeom prst="rect">
            <a:avLst/>
          </a:prstGeom>
          <a:solidFill>
            <a:schemeClr val="accent4">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98424334-DE81-9142-BE9E-85E84F1E786D}"/>
              </a:ext>
            </a:extLst>
          </p:cNvPr>
          <p:cNvSpPr>
            <a:spLocks noChangeAspect="1"/>
          </p:cNvSpPr>
          <p:nvPr/>
        </p:nvSpPr>
        <p:spPr>
          <a:xfrm>
            <a:off x="2860123" y="2563468"/>
            <a:ext cx="104781" cy="108000"/>
          </a:xfrm>
          <a:prstGeom prst="rect">
            <a:avLst/>
          </a:prstGeom>
          <a:solidFill>
            <a:schemeClr val="accent4"/>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4" name="Straight Arrow Connector 13">
            <a:extLst>
              <a:ext uri="{FF2B5EF4-FFF2-40B4-BE49-F238E27FC236}">
                <a16:creationId xmlns:a16="http://schemas.microsoft.com/office/drawing/2014/main" id="{949E27C8-1386-0546-B99D-1887B618B502}"/>
              </a:ext>
            </a:extLst>
          </p:cNvPr>
          <p:cNvCxnSpPr>
            <a:cxnSpLocks/>
            <a:endCxn id="16" idx="1"/>
          </p:cNvCxnSpPr>
          <p:nvPr/>
        </p:nvCxnSpPr>
        <p:spPr>
          <a:xfrm flipV="1">
            <a:off x="2907829" y="1942910"/>
            <a:ext cx="1831149" cy="674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F6E932-2714-8A41-813F-87169104748C}"/>
              </a:ext>
            </a:extLst>
          </p:cNvPr>
          <p:cNvSpPr txBox="1"/>
          <p:nvPr/>
        </p:nvSpPr>
        <p:spPr>
          <a:xfrm>
            <a:off x="4738978" y="1712077"/>
            <a:ext cx="3805272" cy="461665"/>
          </a:xfrm>
          <a:prstGeom prst="rect">
            <a:avLst/>
          </a:prstGeom>
          <a:noFill/>
        </p:spPr>
        <p:txBody>
          <a:bodyPr wrap="none" rtlCol="0">
            <a:spAutoFit/>
          </a:bodyPr>
          <a:lstStyle/>
          <a:p>
            <a:r>
              <a:rPr lang="en-CN" sz="2400" dirty="0"/>
              <a:t>The location to check IR drop</a:t>
            </a:r>
          </a:p>
        </p:txBody>
      </p:sp>
      <p:cxnSp>
        <p:nvCxnSpPr>
          <p:cNvPr id="17" name="Straight Arrow Connector 16">
            <a:extLst>
              <a:ext uri="{FF2B5EF4-FFF2-40B4-BE49-F238E27FC236}">
                <a16:creationId xmlns:a16="http://schemas.microsoft.com/office/drawing/2014/main" id="{102597D8-46C8-1D4C-978E-EFF4C568B8E5}"/>
              </a:ext>
            </a:extLst>
          </p:cNvPr>
          <p:cNvCxnSpPr>
            <a:cxnSpLocks/>
            <a:endCxn id="22" idx="1"/>
          </p:cNvCxnSpPr>
          <p:nvPr/>
        </p:nvCxnSpPr>
        <p:spPr>
          <a:xfrm>
            <a:off x="2907829" y="2863028"/>
            <a:ext cx="1831149" cy="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4722B9-8E07-D84E-8FAB-6CC6BBCCDCA2}"/>
              </a:ext>
            </a:extLst>
          </p:cNvPr>
          <p:cNvSpPr txBox="1"/>
          <p:nvPr/>
        </p:nvSpPr>
        <p:spPr>
          <a:xfrm>
            <a:off x="4738978" y="2632733"/>
            <a:ext cx="3937616" cy="461665"/>
          </a:xfrm>
          <a:prstGeom prst="rect">
            <a:avLst/>
          </a:prstGeom>
          <a:noFill/>
        </p:spPr>
        <p:txBody>
          <a:bodyPr wrap="none" rtlCol="0">
            <a:spAutoFit/>
          </a:bodyPr>
          <a:lstStyle/>
          <a:p>
            <a:r>
              <a:rPr lang="en-CN" sz="2400" dirty="0"/>
              <a:t>Look at power at larger region</a:t>
            </a:r>
          </a:p>
        </p:txBody>
      </p:sp>
      <p:sp>
        <p:nvSpPr>
          <p:cNvPr id="25" name="TextBox 24">
            <a:extLst>
              <a:ext uri="{FF2B5EF4-FFF2-40B4-BE49-F238E27FC236}">
                <a16:creationId xmlns:a16="http://schemas.microsoft.com/office/drawing/2014/main" id="{A74B0622-B687-314B-BAEA-E0711AAB9ADB}"/>
              </a:ext>
            </a:extLst>
          </p:cNvPr>
          <p:cNvSpPr txBox="1"/>
          <p:nvPr/>
        </p:nvSpPr>
        <p:spPr>
          <a:xfrm>
            <a:off x="781663" y="5736604"/>
            <a:ext cx="9056741"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N</a:t>
            </a:r>
            <a:r>
              <a:rPr lang="en-CN" sz="2400" dirty="0"/>
              <a:t>eighbors contribute </a:t>
            </a:r>
            <a:r>
              <a:rPr lang="en-US" altLang="zh-CN" sz="2400" dirty="0"/>
              <a:t>power/</a:t>
            </a:r>
            <a:r>
              <a:rPr lang="en-CN" sz="2400" dirty="0"/>
              <a:t>current demand at the local region</a:t>
            </a:r>
          </a:p>
        </p:txBody>
      </p:sp>
      <p:sp>
        <p:nvSpPr>
          <p:cNvPr id="30" name="Arrow: Curved Down 275">
            <a:extLst>
              <a:ext uri="{FF2B5EF4-FFF2-40B4-BE49-F238E27FC236}">
                <a16:creationId xmlns:a16="http://schemas.microsoft.com/office/drawing/2014/main" id="{58D1D581-8169-BE45-A2AE-C6DAF72ABA6E}"/>
              </a:ext>
            </a:extLst>
          </p:cNvPr>
          <p:cNvSpPr/>
          <p:nvPr/>
        </p:nvSpPr>
        <p:spPr>
          <a:xfrm rot="1678329" flipV="1">
            <a:off x="2670964" y="3572771"/>
            <a:ext cx="2198122" cy="723310"/>
          </a:xfrm>
          <a:prstGeom prst="curvedDownArrow">
            <a:avLst>
              <a:gd name="adj1" fmla="val 10223"/>
              <a:gd name="adj2" fmla="val 27644"/>
              <a:gd name="adj3"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Cube 30">
            <a:extLst>
              <a:ext uri="{FF2B5EF4-FFF2-40B4-BE49-F238E27FC236}">
                <a16:creationId xmlns:a16="http://schemas.microsoft.com/office/drawing/2014/main" id="{E988A505-C9FD-8648-9DED-F01762AE0715}"/>
              </a:ext>
            </a:extLst>
          </p:cNvPr>
          <p:cNvSpPr>
            <a:spLocks noChangeAspect="1"/>
          </p:cNvSpPr>
          <p:nvPr/>
        </p:nvSpPr>
        <p:spPr>
          <a:xfrm>
            <a:off x="4902373" y="3430856"/>
            <a:ext cx="528423" cy="1456112"/>
          </a:xfrm>
          <a:prstGeom prst="cube">
            <a:avLst>
              <a:gd name="adj" fmla="val 95092"/>
            </a:avLst>
          </a:prstGeom>
          <a:solidFill>
            <a:schemeClr val="accent4">
              <a:alpha val="63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38" dirty="0"/>
          </a:p>
        </p:txBody>
      </p:sp>
      <p:sp>
        <p:nvSpPr>
          <p:cNvPr id="32" name="Cube 31">
            <a:extLst>
              <a:ext uri="{FF2B5EF4-FFF2-40B4-BE49-F238E27FC236}">
                <a16:creationId xmlns:a16="http://schemas.microsoft.com/office/drawing/2014/main" id="{5D7E4254-3F35-0947-8CCC-23D668B18450}"/>
              </a:ext>
            </a:extLst>
          </p:cNvPr>
          <p:cNvSpPr>
            <a:spLocks/>
          </p:cNvSpPr>
          <p:nvPr/>
        </p:nvSpPr>
        <p:spPr>
          <a:xfrm>
            <a:off x="5166584" y="4068074"/>
            <a:ext cx="66909" cy="181675"/>
          </a:xfrm>
          <a:prstGeom prst="cube">
            <a:avLst>
              <a:gd name="adj" fmla="val 95092"/>
            </a:avLst>
          </a:prstGeom>
          <a:solidFill>
            <a:srgbClr val="FFC000">
              <a:alpha val="63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38" b="1" dirty="0"/>
          </a:p>
        </p:txBody>
      </p:sp>
      <p:sp>
        <p:nvSpPr>
          <p:cNvPr id="37" name="Cube 36">
            <a:extLst>
              <a:ext uri="{FF2B5EF4-FFF2-40B4-BE49-F238E27FC236}">
                <a16:creationId xmlns:a16="http://schemas.microsoft.com/office/drawing/2014/main" id="{E7FFCD31-DA54-B947-8CB8-96117FF052E9}"/>
              </a:ext>
            </a:extLst>
          </p:cNvPr>
          <p:cNvSpPr>
            <a:spLocks/>
          </p:cNvSpPr>
          <p:nvPr/>
        </p:nvSpPr>
        <p:spPr>
          <a:xfrm>
            <a:off x="7767992" y="4063321"/>
            <a:ext cx="66909" cy="181675"/>
          </a:xfrm>
          <a:prstGeom prst="cube">
            <a:avLst>
              <a:gd name="adj" fmla="val 95092"/>
            </a:avLst>
          </a:prstGeom>
          <a:solidFill>
            <a:srgbClr val="FFC000">
              <a:alpha val="63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38" b="1" dirty="0"/>
          </a:p>
        </p:txBody>
      </p:sp>
      <p:sp>
        <p:nvSpPr>
          <p:cNvPr id="38" name="TextBox 37">
            <a:extLst>
              <a:ext uri="{FF2B5EF4-FFF2-40B4-BE49-F238E27FC236}">
                <a16:creationId xmlns:a16="http://schemas.microsoft.com/office/drawing/2014/main" id="{326D7806-7F05-EA4C-AC9E-8545296E4B65}"/>
              </a:ext>
            </a:extLst>
          </p:cNvPr>
          <p:cNvSpPr txBox="1"/>
          <p:nvPr/>
        </p:nvSpPr>
        <p:spPr>
          <a:xfrm>
            <a:off x="7933505" y="3800215"/>
            <a:ext cx="1018021" cy="707886"/>
          </a:xfrm>
          <a:prstGeom prst="rect">
            <a:avLst/>
          </a:prstGeom>
          <a:noFill/>
        </p:spPr>
        <p:txBody>
          <a:bodyPr wrap="square" rtlCol="0">
            <a:spAutoFit/>
          </a:bodyPr>
          <a:lstStyle/>
          <a:p>
            <a:pPr algn="ctr"/>
            <a:r>
              <a:rPr lang="en-CN" sz="2000" dirty="0"/>
              <a:t>IR drop value</a:t>
            </a:r>
          </a:p>
        </p:txBody>
      </p:sp>
      <p:sp>
        <p:nvSpPr>
          <p:cNvPr id="39" name="Down Arrow 38">
            <a:extLst>
              <a:ext uri="{FF2B5EF4-FFF2-40B4-BE49-F238E27FC236}">
                <a16:creationId xmlns:a16="http://schemas.microsoft.com/office/drawing/2014/main" id="{644F5BC5-05BC-2D47-B2BC-AB929A65B964}"/>
              </a:ext>
            </a:extLst>
          </p:cNvPr>
          <p:cNvSpPr/>
          <p:nvPr/>
        </p:nvSpPr>
        <p:spPr>
          <a:xfrm rot="16200000" flipH="1">
            <a:off x="6685013" y="3469944"/>
            <a:ext cx="239110" cy="1368430"/>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TextBox 40">
            <a:extLst>
              <a:ext uri="{FF2B5EF4-FFF2-40B4-BE49-F238E27FC236}">
                <a16:creationId xmlns:a16="http://schemas.microsoft.com/office/drawing/2014/main" id="{909169BB-17B1-704A-AF29-6495D91837B2}"/>
              </a:ext>
            </a:extLst>
          </p:cNvPr>
          <p:cNvSpPr txBox="1"/>
          <p:nvPr/>
        </p:nvSpPr>
        <p:spPr>
          <a:xfrm>
            <a:off x="6119124" y="4308047"/>
            <a:ext cx="1370888" cy="400110"/>
          </a:xfrm>
          <a:prstGeom prst="rect">
            <a:avLst/>
          </a:prstGeom>
          <a:noFill/>
        </p:spPr>
        <p:txBody>
          <a:bodyPr wrap="none" rtlCol="0">
            <a:spAutoFit/>
          </a:bodyPr>
          <a:lstStyle/>
          <a:p>
            <a:r>
              <a:rPr lang="en-CN" sz="2000" dirty="0"/>
              <a:t>CNN model</a:t>
            </a:r>
          </a:p>
        </p:txBody>
      </p:sp>
      <p:sp>
        <p:nvSpPr>
          <p:cNvPr id="42" name="TextBox 41">
            <a:extLst>
              <a:ext uri="{FF2B5EF4-FFF2-40B4-BE49-F238E27FC236}">
                <a16:creationId xmlns:a16="http://schemas.microsoft.com/office/drawing/2014/main" id="{03EEB9BA-A1D5-0C4A-9A2F-99205C483D3A}"/>
              </a:ext>
            </a:extLst>
          </p:cNvPr>
          <p:cNvSpPr txBox="1"/>
          <p:nvPr/>
        </p:nvSpPr>
        <p:spPr>
          <a:xfrm>
            <a:off x="4176184" y="4886494"/>
            <a:ext cx="2121350" cy="707886"/>
          </a:xfrm>
          <a:prstGeom prst="rect">
            <a:avLst/>
          </a:prstGeom>
          <a:noFill/>
        </p:spPr>
        <p:txBody>
          <a:bodyPr wrap="none" rtlCol="0">
            <a:spAutoFit/>
          </a:bodyPr>
          <a:lstStyle/>
          <a:p>
            <a:pPr algn="ctr"/>
            <a:r>
              <a:rPr lang="en-US" altLang="zh-CN" sz="2000" dirty="0"/>
              <a:t>Input</a:t>
            </a:r>
            <a:r>
              <a:rPr lang="zh-CN" altLang="en-US" sz="2000" dirty="0"/>
              <a:t> </a:t>
            </a:r>
            <a:r>
              <a:rPr lang="en-US" altLang="zh-CN" sz="2000" dirty="0"/>
              <a:t>region</a:t>
            </a:r>
            <a:r>
              <a:rPr lang="zh-CN" altLang="en-US" sz="2000" dirty="0"/>
              <a:t> </a:t>
            </a:r>
            <a:r>
              <a:rPr lang="en-US" altLang="zh-CN" sz="2000" dirty="0"/>
              <a:t>with</a:t>
            </a:r>
            <a:endParaRPr lang="en-CN" sz="2000" dirty="0"/>
          </a:p>
          <a:p>
            <a:pPr algn="ctr"/>
            <a:r>
              <a:rPr lang="en-US" altLang="zh-CN" sz="2000" dirty="0"/>
              <a:t>p</a:t>
            </a:r>
            <a:r>
              <a:rPr lang="en-CN" sz="2000" dirty="0"/>
              <a:t>ower distribution</a:t>
            </a:r>
          </a:p>
        </p:txBody>
      </p:sp>
    </p:spTree>
    <p:extLst>
      <p:ext uri="{BB962C8B-B14F-4D97-AF65-F5344CB8AC3E}">
        <p14:creationId xmlns:p14="http://schemas.microsoft.com/office/powerpoint/2010/main" val="2016780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6059-49B1-CE4C-AB5C-35343B25E4E3}"/>
              </a:ext>
            </a:extLst>
          </p:cNvPr>
          <p:cNvSpPr>
            <a:spLocks noGrp="1"/>
          </p:cNvSpPr>
          <p:nvPr>
            <p:ph type="title"/>
          </p:nvPr>
        </p:nvSpPr>
        <p:spPr/>
        <p:txBody>
          <a:bodyPr/>
          <a:lstStyle/>
          <a:p>
            <a:r>
              <a:rPr lang="en-CN" dirty="0"/>
              <a:t>Incorporate Timing with Customization </a:t>
            </a:r>
          </a:p>
        </p:txBody>
      </p:sp>
      <p:sp>
        <p:nvSpPr>
          <p:cNvPr id="3" name="Content Placeholder 2">
            <a:extLst>
              <a:ext uri="{FF2B5EF4-FFF2-40B4-BE49-F238E27FC236}">
                <a16:creationId xmlns:a16="http://schemas.microsoft.com/office/drawing/2014/main" id="{9ADAF4E2-6AC3-604B-807E-46C330BC47AC}"/>
              </a:ext>
            </a:extLst>
          </p:cNvPr>
          <p:cNvSpPr>
            <a:spLocks noGrp="1"/>
          </p:cNvSpPr>
          <p:nvPr>
            <p:ph idx="1"/>
          </p:nvPr>
        </p:nvSpPr>
        <p:spPr>
          <a:xfrm>
            <a:off x="478800" y="4842344"/>
            <a:ext cx="11232000" cy="1277656"/>
          </a:xfrm>
        </p:spPr>
        <p:txBody>
          <a:bodyPr/>
          <a:lstStyle/>
          <a:p>
            <a:r>
              <a:rPr lang="en-CN" dirty="0"/>
              <a:t>Power</a:t>
            </a:r>
            <a:r>
              <a:rPr lang="en-US" altLang="zh-CN" dirty="0"/>
              <a:t>/current</a:t>
            </a:r>
            <a:r>
              <a:rPr lang="en-CN" dirty="0"/>
              <a:t> consumption depends on switching activities</a:t>
            </a:r>
          </a:p>
          <a:p>
            <a:r>
              <a:rPr lang="en-CN" dirty="0"/>
              <a:t>Gates switch at different time </a:t>
            </a:r>
            <a:r>
              <a:rPr lang="en-US" altLang="zh-CN" dirty="0"/>
              <a:t>frame</a:t>
            </a:r>
            <a:r>
              <a:rPr lang="en-CN" dirty="0"/>
              <a:t>!</a:t>
            </a:r>
          </a:p>
        </p:txBody>
      </p:sp>
      <p:sp>
        <p:nvSpPr>
          <p:cNvPr id="4" name="Slide Number Placeholder 3">
            <a:extLst>
              <a:ext uri="{FF2B5EF4-FFF2-40B4-BE49-F238E27FC236}">
                <a16:creationId xmlns:a16="http://schemas.microsoft.com/office/drawing/2014/main" id="{58DA5BB6-4332-5740-811D-2BFE90C2C36B}"/>
              </a:ext>
            </a:extLst>
          </p:cNvPr>
          <p:cNvSpPr>
            <a:spLocks noGrp="1"/>
          </p:cNvSpPr>
          <p:nvPr>
            <p:ph type="sldNum" sz="quarter" idx="10"/>
          </p:nvPr>
        </p:nvSpPr>
        <p:spPr/>
        <p:txBody>
          <a:bodyPr/>
          <a:lstStyle/>
          <a:p>
            <a:fld id="{A559C790-290C-A040-B331-07958D38869F}" type="slidenum">
              <a:rPr lang="en-CN" smtClean="0"/>
              <a:t>79</a:t>
            </a:fld>
            <a:endParaRPr lang="en-CN" dirty="0"/>
          </a:p>
        </p:txBody>
      </p:sp>
      <p:sp>
        <p:nvSpPr>
          <p:cNvPr id="6" name="Rectangle 5">
            <a:extLst>
              <a:ext uri="{FF2B5EF4-FFF2-40B4-BE49-F238E27FC236}">
                <a16:creationId xmlns:a16="http://schemas.microsoft.com/office/drawing/2014/main" id="{F5273AD9-5EF2-234F-A379-F5F6C6054002}"/>
              </a:ext>
            </a:extLst>
          </p:cNvPr>
          <p:cNvSpPr>
            <a:spLocks noChangeAspect="1"/>
          </p:cNvSpPr>
          <p:nvPr/>
        </p:nvSpPr>
        <p:spPr>
          <a:xfrm>
            <a:off x="6554224" y="1645150"/>
            <a:ext cx="2486409" cy="2486409"/>
          </a:xfrm>
          <a:prstGeom prst="rect">
            <a:avLst/>
          </a:prstGeom>
          <a:solidFill>
            <a:schemeClr val="accent4"/>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 name="Picture 6">
            <a:extLst>
              <a:ext uri="{FF2B5EF4-FFF2-40B4-BE49-F238E27FC236}">
                <a16:creationId xmlns:a16="http://schemas.microsoft.com/office/drawing/2014/main" id="{8222FD4D-ED1D-5B4D-A9A1-A12398807EB8}"/>
              </a:ext>
            </a:extLst>
          </p:cNvPr>
          <p:cNvPicPr>
            <a:picLocks noChangeAspect="1"/>
          </p:cNvPicPr>
          <p:nvPr/>
        </p:nvPicPr>
        <p:blipFill rotWithShape="1">
          <a:blip r:embed="rId2"/>
          <a:srcRect l="13087" r="4302" b="55819"/>
          <a:stretch/>
        </p:blipFill>
        <p:spPr>
          <a:xfrm>
            <a:off x="951201" y="2524372"/>
            <a:ext cx="4542847" cy="1468566"/>
          </a:xfrm>
          <a:prstGeom prst="rect">
            <a:avLst/>
          </a:prstGeom>
        </p:spPr>
      </p:pic>
      <p:sp>
        <p:nvSpPr>
          <p:cNvPr id="8" name="TextBox 7">
            <a:extLst>
              <a:ext uri="{FF2B5EF4-FFF2-40B4-BE49-F238E27FC236}">
                <a16:creationId xmlns:a16="http://schemas.microsoft.com/office/drawing/2014/main" id="{679A5954-6F27-C446-8AD1-60E827E49EA4}"/>
              </a:ext>
            </a:extLst>
          </p:cNvPr>
          <p:cNvSpPr txBox="1"/>
          <p:nvPr/>
        </p:nvSpPr>
        <p:spPr>
          <a:xfrm>
            <a:off x="705452" y="1809567"/>
            <a:ext cx="2703753" cy="646331"/>
          </a:xfrm>
          <a:prstGeom prst="rect">
            <a:avLst/>
          </a:prstGeom>
          <a:noFill/>
        </p:spPr>
        <p:txBody>
          <a:bodyPr wrap="none" rtlCol="0">
            <a:spAutoFit/>
          </a:bodyPr>
          <a:lstStyle/>
          <a:p>
            <a:r>
              <a:rPr lang="en-US" altLang="zh-CN" dirty="0"/>
              <a:t>Maximum</a:t>
            </a:r>
            <a:r>
              <a:rPr lang="zh-CN" altLang="en-US" dirty="0"/>
              <a:t> </a:t>
            </a:r>
            <a:r>
              <a:rPr lang="en-US" altLang="zh-CN" dirty="0"/>
              <a:t>current</a:t>
            </a:r>
            <a:r>
              <a:rPr lang="zh-CN" altLang="en-US" dirty="0"/>
              <a:t> </a:t>
            </a:r>
            <a:r>
              <a:rPr lang="en-US" altLang="zh-CN" dirty="0"/>
              <a:t>demand</a:t>
            </a:r>
          </a:p>
          <a:p>
            <a:r>
              <a:rPr lang="en-US" dirty="0"/>
              <a:t>Worst IR drop</a:t>
            </a:r>
            <a:endParaRPr lang="en-CN" dirty="0"/>
          </a:p>
        </p:txBody>
      </p:sp>
      <p:cxnSp>
        <p:nvCxnSpPr>
          <p:cNvPr id="10" name="Straight Arrow Connector 9">
            <a:extLst>
              <a:ext uri="{FF2B5EF4-FFF2-40B4-BE49-F238E27FC236}">
                <a16:creationId xmlns:a16="http://schemas.microsoft.com/office/drawing/2014/main" id="{6A75A275-4BDE-A341-9518-11AA3623BC0E}"/>
              </a:ext>
            </a:extLst>
          </p:cNvPr>
          <p:cNvCxnSpPr>
            <a:cxnSpLocks/>
          </p:cNvCxnSpPr>
          <p:nvPr/>
        </p:nvCxnSpPr>
        <p:spPr>
          <a:xfrm flipH="1">
            <a:off x="1324915" y="2455898"/>
            <a:ext cx="169930" cy="49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3E6529A-D995-4B47-8592-100CDD653F15}"/>
              </a:ext>
            </a:extLst>
          </p:cNvPr>
          <p:cNvSpPr/>
          <p:nvPr/>
        </p:nvSpPr>
        <p:spPr>
          <a:xfrm>
            <a:off x="6655240" y="3518978"/>
            <a:ext cx="501846"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3" name="Rectangle 12">
            <a:extLst>
              <a:ext uri="{FF2B5EF4-FFF2-40B4-BE49-F238E27FC236}">
                <a16:creationId xmlns:a16="http://schemas.microsoft.com/office/drawing/2014/main" id="{31E418AC-9C95-7548-A4B3-4D2B8270E1E3}"/>
              </a:ext>
            </a:extLst>
          </p:cNvPr>
          <p:cNvSpPr/>
          <p:nvPr/>
        </p:nvSpPr>
        <p:spPr>
          <a:xfrm>
            <a:off x="7398934" y="3518978"/>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 name="Rectangle 13">
            <a:extLst>
              <a:ext uri="{FF2B5EF4-FFF2-40B4-BE49-F238E27FC236}">
                <a16:creationId xmlns:a16="http://schemas.microsoft.com/office/drawing/2014/main" id="{08A74013-87B9-3F40-83D4-A253E3E03358}"/>
              </a:ext>
            </a:extLst>
          </p:cNvPr>
          <p:cNvSpPr/>
          <p:nvPr/>
        </p:nvSpPr>
        <p:spPr>
          <a:xfrm>
            <a:off x="7709150" y="2909371"/>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5" name="Rectangle 14">
            <a:extLst>
              <a:ext uri="{FF2B5EF4-FFF2-40B4-BE49-F238E27FC236}">
                <a16:creationId xmlns:a16="http://schemas.microsoft.com/office/drawing/2014/main" id="{B505EFD9-565B-154C-85AB-3419D3F2B980}"/>
              </a:ext>
            </a:extLst>
          </p:cNvPr>
          <p:cNvSpPr/>
          <p:nvPr/>
        </p:nvSpPr>
        <p:spPr>
          <a:xfrm>
            <a:off x="7277676" y="2299764"/>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6" name="Rectangle 15">
            <a:extLst>
              <a:ext uri="{FF2B5EF4-FFF2-40B4-BE49-F238E27FC236}">
                <a16:creationId xmlns:a16="http://schemas.microsoft.com/office/drawing/2014/main" id="{F1F0DDF2-FD91-044B-BD25-2B85E427E44A}"/>
              </a:ext>
            </a:extLst>
          </p:cNvPr>
          <p:cNvSpPr/>
          <p:nvPr/>
        </p:nvSpPr>
        <p:spPr>
          <a:xfrm>
            <a:off x="8325317" y="1681205"/>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7" name="Rectangle 16">
            <a:extLst>
              <a:ext uri="{FF2B5EF4-FFF2-40B4-BE49-F238E27FC236}">
                <a16:creationId xmlns:a16="http://schemas.microsoft.com/office/drawing/2014/main" id="{C5F9E27E-7CA3-564F-8371-005E87091FEA}"/>
              </a:ext>
            </a:extLst>
          </p:cNvPr>
          <p:cNvSpPr/>
          <p:nvPr/>
        </p:nvSpPr>
        <p:spPr>
          <a:xfrm>
            <a:off x="7802939" y="2293786"/>
            <a:ext cx="267937"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 name="Rectangle 17">
            <a:extLst>
              <a:ext uri="{FF2B5EF4-FFF2-40B4-BE49-F238E27FC236}">
                <a16:creationId xmlns:a16="http://schemas.microsoft.com/office/drawing/2014/main" id="{FBAF540F-E6FA-AC45-BA82-594AAC1D215F}"/>
              </a:ext>
            </a:extLst>
          </p:cNvPr>
          <p:cNvSpPr/>
          <p:nvPr/>
        </p:nvSpPr>
        <p:spPr>
          <a:xfrm>
            <a:off x="8140624" y="2293786"/>
            <a:ext cx="792761"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9" name="Rectangle 18">
            <a:extLst>
              <a:ext uri="{FF2B5EF4-FFF2-40B4-BE49-F238E27FC236}">
                <a16:creationId xmlns:a16="http://schemas.microsoft.com/office/drawing/2014/main" id="{892FD7BE-0D7C-A747-BE20-B85E73D20063}"/>
              </a:ext>
            </a:extLst>
          </p:cNvPr>
          <p:cNvSpPr/>
          <p:nvPr/>
        </p:nvSpPr>
        <p:spPr>
          <a:xfrm>
            <a:off x="6975084" y="2906397"/>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0" name="Rectangle 19">
            <a:extLst>
              <a:ext uri="{FF2B5EF4-FFF2-40B4-BE49-F238E27FC236}">
                <a16:creationId xmlns:a16="http://schemas.microsoft.com/office/drawing/2014/main" id="{F2813F31-1DEF-E740-8CD5-DF8140988EA1}"/>
              </a:ext>
            </a:extLst>
          </p:cNvPr>
          <p:cNvSpPr/>
          <p:nvPr/>
        </p:nvSpPr>
        <p:spPr>
          <a:xfrm>
            <a:off x="8225262" y="3518978"/>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1" name="Rectangle 20">
            <a:extLst>
              <a:ext uri="{FF2B5EF4-FFF2-40B4-BE49-F238E27FC236}">
                <a16:creationId xmlns:a16="http://schemas.microsoft.com/office/drawing/2014/main" id="{46FA6505-E553-3842-8A8F-D9F6B1A355D6}"/>
              </a:ext>
            </a:extLst>
          </p:cNvPr>
          <p:cNvSpPr/>
          <p:nvPr/>
        </p:nvSpPr>
        <p:spPr>
          <a:xfrm>
            <a:off x="6759347" y="1679095"/>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2" name="Rectangle 21">
            <a:extLst>
              <a:ext uri="{FF2B5EF4-FFF2-40B4-BE49-F238E27FC236}">
                <a16:creationId xmlns:a16="http://schemas.microsoft.com/office/drawing/2014/main" id="{7682FF65-7E5F-5946-9714-10674417F8D2}"/>
              </a:ext>
            </a:extLst>
          </p:cNvPr>
          <p:cNvSpPr/>
          <p:nvPr/>
        </p:nvSpPr>
        <p:spPr>
          <a:xfrm>
            <a:off x="7322965" y="1676228"/>
            <a:ext cx="792761"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23" name="Straight Arrow Connector 22">
            <a:extLst>
              <a:ext uri="{FF2B5EF4-FFF2-40B4-BE49-F238E27FC236}">
                <a16:creationId xmlns:a16="http://schemas.microsoft.com/office/drawing/2014/main" id="{849F2AB5-49BD-304E-BCBE-16079674C501}"/>
              </a:ext>
            </a:extLst>
          </p:cNvPr>
          <p:cNvCxnSpPr>
            <a:cxnSpLocks/>
          </p:cNvCxnSpPr>
          <p:nvPr/>
        </p:nvCxnSpPr>
        <p:spPr>
          <a:xfrm flipV="1">
            <a:off x="7213324" y="3220641"/>
            <a:ext cx="709040" cy="51852"/>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33ABFC9-3486-9C4E-9A1E-69C970812283}"/>
              </a:ext>
            </a:extLst>
          </p:cNvPr>
          <p:cNvCxnSpPr>
            <a:cxnSpLocks/>
          </p:cNvCxnSpPr>
          <p:nvPr/>
        </p:nvCxnSpPr>
        <p:spPr>
          <a:xfrm flipH="1" flipV="1">
            <a:off x="7493413" y="2627870"/>
            <a:ext cx="428951" cy="586793"/>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57081A-95CE-374B-A925-A5FC7829543D}"/>
              </a:ext>
            </a:extLst>
          </p:cNvPr>
          <p:cNvCxnSpPr>
            <a:cxnSpLocks/>
          </p:cNvCxnSpPr>
          <p:nvPr/>
        </p:nvCxnSpPr>
        <p:spPr>
          <a:xfrm flipV="1">
            <a:off x="7493413" y="1928164"/>
            <a:ext cx="239778" cy="699706"/>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665C04-E197-8144-BAC8-660B19C07036}"/>
              </a:ext>
            </a:extLst>
          </p:cNvPr>
          <p:cNvCxnSpPr>
            <a:cxnSpLocks/>
          </p:cNvCxnSpPr>
          <p:nvPr/>
        </p:nvCxnSpPr>
        <p:spPr>
          <a:xfrm flipH="1">
            <a:off x="8510580" y="1934660"/>
            <a:ext cx="12485" cy="1874706"/>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E56C993-6507-9D44-B0FA-E62435B381D4}"/>
              </a:ext>
            </a:extLst>
          </p:cNvPr>
          <p:cNvSpPr/>
          <p:nvPr/>
        </p:nvSpPr>
        <p:spPr>
          <a:xfrm>
            <a:off x="9316556" y="3007796"/>
            <a:ext cx="300618"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36" name="Straight Arrow Connector 35">
            <a:extLst>
              <a:ext uri="{FF2B5EF4-FFF2-40B4-BE49-F238E27FC236}">
                <a16:creationId xmlns:a16="http://schemas.microsoft.com/office/drawing/2014/main" id="{D220620D-170F-DA4C-80D5-93BB23DCD397}"/>
              </a:ext>
            </a:extLst>
          </p:cNvPr>
          <p:cNvCxnSpPr>
            <a:cxnSpLocks/>
          </p:cNvCxnSpPr>
          <p:nvPr/>
        </p:nvCxnSpPr>
        <p:spPr>
          <a:xfrm>
            <a:off x="9299001" y="3905394"/>
            <a:ext cx="417135" cy="0"/>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719418A-08A4-0147-9BB1-C431614DFF46}"/>
              </a:ext>
            </a:extLst>
          </p:cNvPr>
          <p:cNvSpPr txBox="1"/>
          <p:nvPr/>
        </p:nvSpPr>
        <p:spPr>
          <a:xfrm>
            <a:off x="6872172" y="1245655"/>
            <a:ext cx="2100383" cy="369332"/>
          </a:xfrm>
          <a:prstGeom prst="rect">
            <a:avLst/>
          </a:prstGeom>
          <a:noFill/>
        </p:spPr>
        <p:txBody>
          <a:bodyPr wrap="none" rtlCol="0">
            <a:spAutoFit/>
          </a:bodyPr>
          <a:lstStyle/>
          <a:p>
            <a:r>
              <a:rPr lang="en-US" altLang="zh-CN" b="1" dirty="0"/>
              <a:t>Part</a:t>
            </a:r>
            <a:r>
              <a:rPr lang="zh-CN" altLang="en-US" b="1" dirty="0"/>
              <a:t> </a:t>
            </a:r>
            <a:r>
              <a:rPr lang="en-US" altLang="zh-CN" b="1" dirty="0"/>
              <a:t>of</a:t>
            </a:r>
            <a:r>
              <a:rPr lang="zh-CN" altLang="en-US" b="1" dirty="0"/>
              <a:t> </a:t>
            </a:r>
            <a:r>
              <a:rPr lang="en-US" altLang="zh-CN" b="1" dirty="0"/>
              <a:t>Input</a:t>
            </a:r>
            <a:r>
              <a:rPr lang="zh-CN" altLang="en-US" b="1" dirty="0"/>
              <a:t> </a:t>
            </a:r>
            <a:r>
              <a:rPr lang="en-US" altLang="zh-CN" b="1" dirty="0"/>
              <a:t>Region</a:t>
            </a:r>
            <a:endParaRPr lang="en-CN" b="1" dirty="0"/>
          </a:p>
        </p:txBody>
      </p:sp>
      <p:sp>
        <p:nvSpPr>
          <p:cNvPr id="39" name="TextBox 38">
            <a:extLst>
              <a:ext uri="{FF2B5EF4-FFF2-40B4-BE49-F238E27FC236}">
                <a16:creationId xmlns:a16="http://schemas.microsoft.com/office/drawing/2014/main" id="{718461B9-4892-7A46-9DA6-33E4E591A009}"/>
              </a:ext>
            </a:extLst>
          </p:cNvPr>
          <p:cNvSpPr txBox="1"/>
          <p:nvPr/>
        </p:nvSpPr>
        <p:spPr>
          <a:xfrm>
            <a:off x="9722408" y="3151114"/>
            <a:ext cx="619080" cy="369332"/>
          </a:xfrm>
          <a:prstGeom prst="rect">
            <a:avLst/>
          </a:prstGeom>
          <a:noFill/>
        </p:spPr>
        <p:txBody>
          <a:bodyPr wrap="none" rtlCol="0">
            <a:spAutoFit/>
          </a:bodyPr>
          <a:lstStyle/>
          <a:p>
            <a:r>
              <a:rPr lang="en-US" altLang="zh-CN" dirty="0"/>
              <a:t>Cells</a:t>
            </a:r>
            <a:endParaRPr lang="en-CN" dirty="0"/>
          </a:p>
        </p:txBody>
      </p:sp>
      <p:sp>
        <p:nvSpPr>
          <p:cNvPr id="40" name="TextBox 39">
            <a:extLst>
              <a:ext uri="{FF2B5EF4-FFF2-40B4-BE49-F238E27FC236}">
                <a16:creationId xmlns:a16="http://schemas.microsoft.com/office/drawing/2014/main" id="{44340B9D-D502-1F48-BACE-29CF49985192}"/>
              </a:ext>
            </a:extLst>
          </p:cNvPr>
          <p:cNvSpPr txBox="1"/>
          <p:nvPr/>
        </p:nvSpPr>
        <p:spPr>
          <a:xfrm>
            <a:off x="9739989" y="3722472"/>
            <a:ext cx="1941044" cy="369332"/>
          </a:xfrm>
          <a:prstGeom prst="rect">
            <a:avLst/>
          </a:prstGeom>
          <a:noFill/>
        </p:spPr>
        <p:txBody>
          <a:bodyPr wrap="square" rtlCol="0">
            <a:spAutoFit/>
          </a:bodyPr>
          <a:lstStyle/>
          <a:p>
            <a:r>
              <a:rPr lang="en-US" altLang="zh-CN" dirty="0"/>
              <a:t>Signal</a:t>
            </a:r>
            <a:r>
              <a:rPr lang="zh-CN" altLang="en-US" dirty="0"/>
              <a:t> </a:t>
            </a:r>
            <a:r>
              <a:rPr lang="en-US" altLang="zh-CN" dirty="0"/>
              <a:t>propagation</a:t>
            </a:r>
            <a:endParaRPr lang="en-CN" dirty="0"/>
          </a:p>
        </p:txBody>
      </p:sp>
      <p:cxnSp>
        <p:nvCxnSpPr>
          <p:cNvPr id="42" name="Straight Arrow Connector 41">
            <a:extLst>
              <a:ext uri="{FF2B5EF4-FFF2-40B4-BE49-F238E27FC236}">
                <a16:creationId xmlns:a16="http://schemas.microsoft.com/office/drawing/2014/main" id="{2D3826E7-F273-6F44-BADE-738D18C08E0D}"/>
              </a:ext>
            </a:extLst>
          </p:cNvPr>
          <p:cNvCxnSpPr>
            <a:cxnSpLocks/>
          </p:cNvCxnSpPr>
          <p:nvPr/>
        </p:nvCxnSpPr>
        <p:spPr>
          <a:xfrm>
            <a:off x="7747390" y="1940403"/>
            <a:ext cx="767051" cy="0"/>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D978B54-560E-CA4D-9A6A-90179C18855C}"/>
              </a:ext>
            </a:extLst>
          </p:cNvPr>
          <p:cNvCxnSpPr>
            <a:cxnSpLocks/>
          </p:cNvCxnSpPr>
          <p:nvPr/>
        </p:nvCxnSpPr>
        <p:spPr>
          <a:xfrm>
            <a:off x="6448231" y="2718073"/>
            <a:ext cx="680039" cy="4330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17653B8-E3BC-0E45-AFA7-A0A5ACAE3BDE}"/>
              </a:ext>
            </a:extLst>
          </p:cNvPr>
          <p:cNvSpPr txBox="1"/>
          <p:nvPr/>
        </p:nvSpPr>
        <p:spPr>
          <a:xfrm>
            <a:off x="5230676" y="2409265"/>
            <a:ext cx="1316451" cy="369332"/>
          </a:xfrm>
          <a:prstGeom prst="rect">
            <a:avLst/>
          </a:prstGeom>
          <a:noFill/>
        </p:spPr>
        <p:txBody>
          <a:bodyPr wrap="none" rtlCol="0">
            <a:spAutoFit/>
          </a:bodyPr>
          <a:lstStyle/>
          <a:p>
            <a:r>
              <a:rPr lang="en-US" altLang="zh-CN" dirty="0"/>
              <a:t>Switch</a:t>
            </a:r>
            <a:r>
              <a:rPr lang="zh-CN" altLang="en-US" dirty="0"/>
              <a:t> </a:t>
            </a:r>
            <a:r>
              <a:rPr lang="en-US" altLang="zh-CN" dirty="0"/>
              <a:t>early</a:t>
            </a:r>
            <a:endParaRPr lang="en-CN" dirty="0"/>
          </a:p>
        </p:txBody>
      </p:sp>
      <p:sp>
        <p:nvSpPr>
          <p:cNvPr id="51" name="TextBox 50">
            <a:extLst>
              <a:ext uri="{FF2B5EF4-FFF2-40B4-BE49-F238E27FC236}">
                <a16:creationId xmlns:a16="http://schemas.microsoft.com/office/drawing/2014/main" id="{74FBF063-7B8C-CB4C-8FC2-D9DD1F1CE626}"/>
              </a:ext>
            </a:extLst>
          </p:cNvPr>
          <p:cNvSpPr txBox="1"/>
          <p:nvPr/>
        </p:nvSpPr>
        <p:spPr>
          <a:xfrm>
            <a:off x="7974163" y="4277066"/>
            <a:ext cx="1204432" cy="369332"/>
          </a:xfrm>
          <a:prstGeom prst="rect">
            <a:avLst/>
          </a:prstGeom>
          <a:noFill/>
        </p:spPr>
        <p:txBody>
          <a:bodyPr wrap="none" rtlCol="0">
            <a:spAutoFit/>
          </a:bodyPr>
          <a:lstStyle/>
          <a:p>
            <a:r>
              <a:rPr lang="en-US" altLang="zh-CN" dirty="0"/>
              <a:t>Switch</a:t>
            </a:r>
            <a:r>
              <a:rPr lang="zh-CN" altLang="en-US" dirty="0"/>
              <a:t> </a:t>
            </a:r>
            <a:r>
              <a:rPr lang="en-US" altLang="zh-CN" dirty="0"/>
              <a:t>late</a:t>
            </a:r>
            <a:endParaRPr lang="en-CN" dirty="0"/>
          </a:p>
        </p:txBody>
      </p:sp>
      <p:cxnSp>
        <p:nvCxnSpPr>
          <p:cNvPr id="52" name="Straight Arrow Connector 51">
            <a:extLst>
              <a:ext uri="{FF2B5EF4-FFF2-40B4-BE49-F238E27FC236}">
                <a16:creationId xmlns:a16="http://schemas.microsoft.com/office/drawing/2014/main" id="{1F44EFDB-5D90-464A-8CBC-0BFBADC9DAA5}"/>
              </a:ext>
            </a:extLst>
          </p:cNvPr>
          <p:cNvCxnSpPr>
            <a:cxnSpLocks/>
            <a:stCxn id="51" idx="0"/>
          </p:cNvCxnSpPr>
          <p:nvPr/>
        </p:nvCxnSpPr>
        <p:spPr>
          <a:xfrm flipH="1" flipV="1">
            <a:off x="8510580" y="3948373"/>
            <a:ext cx="65799" cy="32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8B39C80-98FB-3947-8AC6-965F4AB85753}"/>
              </a:ext>
            </a:extLst>
          </p:cNvPr>
          <p:cNvCxnSpPr>
            <a:cxnSpLocks/>
          </p:cNvCxnSpPr>
          <p:nvPr/>
        </p:nvCxnSpPr>
        <p:spPr>
          <a:xfrm flipV="1">
            <a:off x="6896032" y="3810047"/>
            <a:ext cx="709040" cy="51852"/>
          </a:xfrm>
          <a:prstGeom prst="straightConnector1">
            <a:avLst/>
          </a:prstGeom>
          <a:ln w="254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A1075A9-D4A1-CD49-9F5E-7C57B74BCE13}"/>
              </a:ext>
            </a:extLst>
          </p:cNvPr>
          <p:cNvCxnSpPr>
            <a:cxnSpLocks/>
          </p:cNvCxnSpPr>
          <p:nvPr/>
        </p:nvCxnSpPr>
        <p:spPr>
          <a:xfrm>
            <a:off x="6456182" y="2722156"/>
            <a:ext cx="344267" cy="1025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95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ACB98E6-2F2A-4415-854F-AC77DFE9AEEE}"/>
              </a:ext>
            </a:extLst>
          </p:cNvPr>
          <p:cNvGrpSpPr/>
          <p:nvPr/>
        </p:nvGrpSpPr>
        <p:grpSpPr>
          <a:xfrm>
            <a:off x="10009347" y="2754127"/>
            <a:ext cx="2259793" cy="1735129"/>
            <a:chOff x="3716796" y="2973289"/>
            <a:chExt cx="2259793" cy="1735129"/>
          </a:xfrm>
        </p:grpSpPr>
        <p:pic>
          <p:nvPicPr>
            <p:cNvPr id="16" name="Picture 12" descr="Related image">
              <a:extLst>
                <a:ext uri="{FF2B5EF4-FFF2-40B4-BE49-F238E27FC236}">
                  <a16:creationId xmlns:a16="http://schemas.microsoft.com/office/drawing/2014/main" id="{E31289A2-48D0-46B7-8970-3EE7814A858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378" y="3336818"/>
              <a:ext cx="1372870" cy="13716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7D6C141-8530-4977-8291-A23FCD19579A}"/>
                </a:ext>
              </a:extLst>
            </p:cNvPr>
            <p:cNvSpPr txBox="1"/>
            <p:nvPr/>
          </p:nvSpPr>
          <p:spPr>
            <a:xfrm>
              <a:off x="3716796" y="2973289"/>
              <a:ext cx="2259793" cy="338554"/>
            </a:xfrm>
            <a:prstGeom prst="rect">
              <a:avLst/>
            </a:prstGeom>
            <a:noFill/>
          </p:spPr>
          <p:txBody>
            <a:bodyPr wrap="square" rtlCol="0">
              <a:spAutoFit/>
            </a:bodyPr>
            <a:lstStyle/>
            <a:p>
              <a:pPr algn="ctr"/>
              <a:r>
                <a:rPr lang="en-US" sz="1600">
                  <a:solidFill>
                    <a:srgbClr val="0E3755"/>
                  </a:solidFill>
                </a:rPr>
                <a:t>Personal Assistant</a:t>
              </a:r>
            </a:p>
          </p:txBody>
        </p:sp>
      </p:grpSp>
      <p:grpSp>
        <p:nvGrpSpPr>
          <p:cNvPr id="12" name="Group 11">
            <a:extLst>
              <a:ext uri="{FF2B5EF4-FFF2-40B4-BE49-F238E27FC236}">
                <a16:creationId xmlns:a16="http://schemas.microsoft.com/office/drawing/2014/main" id="{05C1745A-7325-4E8E-BAC3-ED8D5C6D14AA}"/>
              </a:ext>
            </a:extLst>
          </p:cNvPr>
          <p:cNvGrpSpPr/>
          <p:nvPr/>
        </p:nvGrpSpPr>
        <p:grpSpPr>
          <a:xfrm>
            <a:off x="8184255" y="2754127"/>
            <a:ext cx="1862364" cy="1735129"/>
            <a:chOff x="1912511" y="2973289"/>
            <a:chExt cx="1862364" cy="1735129"/>
          </a:xfrm>
        </p:grpSpPr>
        <p:pic>
          <p:nvPicPr>
            <p:cNvPr id="13" name="Picture 10" descr="Related image">
              <a:extLst>
                <a:ext uri="{FF2B5EF4-FFF2-40B4-BE49-F238E27FC236}">
                  <a16:creationId xmlns:a16="http://schemas.microsoft.com/office/drawing/2014/main" id="{2030208F-6B26-49B1-83D3-66626A50EF14}"/>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34517" y="3336818"/>
              <a:ext cx="1368743"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8F2619-63FE-4DB9-A672-40AD5DE0EDB8}"/>
                </a:ext>
              </a:extLst>
            </p:cNvPr>
            <p:cNvSpPr txBox="1"/>
            <p:nvPr/>
          </p:nvSpPr>
          <p:spPr>
            <a:xfrm>
              <a:off x="1912511" y="2973289"/>
              <a:ext cx="1862364" cy="338554"/>
            </a:xfrm>
            <a:prstGeom prst="rect">
              <a:avLst/>
            </a:prstGeom>
            <a:noFill/>
          </p:spPr>
          <p:txBody>
            <a:bodyPr wrap="square" rtlCol="0">
              <a:spAutoFit/>
            </a:bodyPr>
            <a:lstStyle/>
            <a:p>
              <a:pPr algn="ctr"/>
              <a:r>
                <a:rPr lang="en-US" sz="1600">
                  <a:solidFill>
                    <a:srgbClr val="0E3755"/>
                  </a:solidFill>
                </a:rPr>
                <a:t>Health Monitor</a:t>
              </a:r>
            </a:p>
          </p:txBody>
        </p:sp>
      </p:grpSp>
      <p:grpSp>
        <p:nvGrpSpPr>
          <p:cNvPr id="6" name="Group 5">
            <a:extLst>
              <a:ext uri="{FF2B5EF4-FFF2-40B4-BE49-F238E27FC236}">
                <a16:creationId xmlns:a16="http://schemas.microsoft.com/office/drawing/2014/main" id="{8F9E884B-6036-4B5D-92F6-351E810DB6A5}"/>
              </a:ext>
            </a:extLst>
          </p:cNvPr>
          <p:cNvGrpSpPr/>
          <p:nvPr/>
        </p:nvGrpSpPr>
        <p:grpSpPr>
          <a:xfrm>
            <a:off x="6156593" y="2754127"/>
            <a:ext cx="1862364" cy="1780849"/>
            <a:chOff x="67885" y="2973289"/>
            <a:chExt cx="1862364" cy="1780849"/>
          </a:xfrm>
        </p:grpSpPr>
        <p:pic>
          <p:nvPicPr>
            <p:cNvPr id="7" name="Picture 36" descr="Image result for smart home icon">
              <a:extLst>
                <a:ext uri="{FF2B5EF4-FFF2-40B4-BE49-F238E27FC236}">
                  <a16:creationId xmlns:a16="http://schemas.microsoft.com/office/drawing/2014/main" id="{B2D28349-E8F8-4805-B3A1-051A12E3957F}"/>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596" t="1964" r="-12" b="2934"/>
            <a:stretch/>
          </p:blipFill>
          <p:spPr bwMode="auto">
            <a:xfrm>
              <a:off x="191873" y="3291098"/>
              <a:ext cx="1529425" cy="14630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01AE71-8542-4ABF-A9A2-3C615EDDBB0E}"/>
                </a:ext>
              </a:extLst>
            </p:cNvPr>
            <p:cNvSpPr txBox="1"/>
            <p:nvPr/>
          </p:nvSpPr>
          <p:spPr>
            <a:xfrm>
              <a:off x="67885" y="2973289"/>
              <a:ext cx="1862364" cy="338554"/>
            </a:xfrm>
            <a:prstGeom prst="rect">
              <a:avLst/>
            </a:prstGeom>
            <a:noFill/>
          </p:spPr>
          <p:txBody>
            <a:bodyPr wrap="square" rtlCol="0">
              <a:spAutoFit/>
            </a:bodyPr>
            <a:lstStyle/>
            <a:p>
              <a:pPr algn="ctr"/>
              <a:r>
                <a:rPr lang="en-US" sz="1600">
                  <a:solidFill>
                    <a:srgbClr val="0E3755"/>
                  </a:solidFill>
                </a:rPr>
                <a:t>Smart Home</a:t>
              </a:r>
            </a:p>
          </p:txBody>
        </p:sp>
      </p:grpSp>
      <p:grpSp>
        <p:nvGrpSpPr>
          <p:cNvPr id="9" name="Group 8">
            <a:extLst>
              <a:ext uri="{FF2B5EF4-FFF2-40B4-BE49-F238E27FC236}">
                <a16:creationId xmlns:a16="http://schemas.microsoft.com/office/drawing/2014/main" id="{B5218EB7-001A-4C8F-8BB9-FC95C1541B50}"/>
              </a:ext>
            </a:extLst>
          </p:cNvPr>
          <p:cNvGrpSpPr/>
          <p:nvPr/>
        </p:nvGrpSpPr>
        <p:grpSpPr>
          <a:xfrm>
            <a:off x="3911454" y="2754127"/>
            <a:ext cx="1862364" cy="1735129"/>
            <a:chOff x="9688444" y="2973289"/>
            <a:chExt cx="1862364" cy="1735129"/>
          </a:xfrm>
        </p:grpSpPr>
        <p:pic>
          <p:nvPicPr>
            <p:cNvPr id="10" name="Picture 18" descr="Image result for robot icon">
              <a:extLst>
                <a:ext uri="{FF2B5EF4-FFF2-40B4-BE49-F238E27FC236}">
                  <a16:creationId xmlns:a16="http://schemas.microsoft.com/office/drawing/2014/main" id="{7618EFBD-76BA-4854-8187-41F88908C50D}"/>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l="27012" t="20850" r="27701" b="20715"/>
            <a:stretch/>
          </p:blipFill>
          <p:spPr bwMode="auto">
            <a:xfrm>
              <a:off x="9821012" y="3336818"/>
              <a:ext cx="1597229" cy="1371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19BDD3-C523-4B52-B988-514E8AAFF1B2}"/>
                </a:ext>
              </a:extLst>
            </p:cNvPr>
            <p:cNvSpPr txBox="1"/>
            <p:nvPr/>
          </p:nvSpPr>
          <p:spPr>
            <a:xfrm>
              <a:off x="9688444" y="2973289"/>
              <a:ext cx="1862364" cy="338554"/>
            </a:xfrm>
            <a:prstGeom prst="rect">
              <a:avLst/>
            </a:prstGeom>
            <a:noFill/>
          </p:spPr>
          <p:txBody>
            <a:bodyPr wrap="square" rtlCol="0">
              <a:spAutoFit/>
            </a:bodyPr>
            <a:lstStyle/>
            <a:p>
              <a:pPr algn="ctr"/>
              <a:r>
                <a:rPr lang="en-US" sz="1600">
                  <a:solidFill>
                    <a:srgbClr val="0E3755"/>
                  </a:solidFill>
                </a:rPr>
                <a:t>Robots</a:t>
              </a:r>
            </a:p>
          </p:txBody>
        </p:sp>
      </p:grpSp>
      <p:grpSp>
        <p:nvGrpSpPr>
          <p:cNvPr id="18" name="Group 17">
            <a:extLst>
              <a:ext uri="{FF2B5EF4-FFF2-40B4-BE49-F238E27FC236}">
                <a16:creationId xmlns:a16="http://schemas.microsoft.com/office/drawing/2014/main" id="{94B06018-7474-4870-B067-D5136FA3297B}"/>
              </a:ext>
            </a:extLst>
          </p:cNvPr>
          <p:cNvGrpSpPr/>
          <p:nvPr/>
        </p:nvGrpSpPr>
        <p:grpSpPr>
          <a:xfrm>
            <a:off x="83979" y="2754127"/>
            <a:ext cx="1907983" cy="1963729"/>
            <a:chOff x="5849663" y="2973289"/>
            <a:chExt cx="1907983" cy="1963729"/>
          </a:xfrm>
        </p:grpSpPr>
        <p:pic>
          <p:nvPicPr>
            <p:cNvPr id="19" name="Picture 14" descr="Image result for self-driving car icon">
              <a:extLst>
                <a:ext uri="{FF2B5EF4-FFF2-40B4-BE49-F238E27FC236}">
                  <a16:creationId xmlns:a16="http://schemas.microsoft.com/office/drawing/2014/main" id="{EFD4B5C4-5081-4304-9F12-9A00ABC31715}"/>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9663" y="3108218"/>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67EFB5B-7438-4CC5-8267-654450C6EEAC}"/>
                </a:ext>
              </a:extLst>
            </p:cNvPr>
            <p:cNvSpPr txBox="1"/>
            <p:nvPr/>
          </p:nvSpPr>
          <p:spPr>
            <a:xfrm>
              <a:off x="5895282" y="2973289"/>
              <a:ext cx="1862364" cy="338554"/>
            </a:xfrm>
            <a:prstGeom prst="rect">
              <a:avLst/>
            </a:prstGeom>
            <a:noFill/>
          </p:spPr>
          <p:txBody>
            <a:bodyPr wrap="square" rtlCol="0">
              <a:spAutoFit/>
            </a:bodyPr>
            <a:lstStyle/>
            <a:p>
              <a:pPr algn="ctr"/>
              <a:r>
                <a:rPr lang="en-US" sz="1600">
                  <a:solidFill>
                    <a:srgbClr val="0E3755"/>
                  </a:solidFill>
                </a:rPr>
                <a:t>Self-driving Cars</a:t>
              </a:r>
            </a:p>
          </p:txBody>
        </p:sp>
      </p:grpSp>
      <p:grpSp>
        <p:nvGrpSpPr>
          <p:cNvPr id="21" name="Group 20">
            <a:extLst>
              <a:ext uri="{FF2B5EF4-FFF2-40B4-BE49-F238E27FC236}">
                <a16:creationId xmlns:a16="http://schemas.microsoft.com/office/drawing/2014/main" id="{CF2C1880-D6A9-4196-BBA5-943930780875}"/>
              </a:ext>
            </a:extLst>
          </p:cNvPr>
          <p:cNvGrpSpPr/>
          <p:nvPr/>
        </p:nvGrpSpPr>
        <p:grpSpPr>
          <a:xfrm>
            <a:off x="1995094" y="2754127"/>
            <a:ext cx="1862364" cy="1735129"/>
            <a:chOff x="7843818" y="2973289"/>
            <a:chExt cx="1862364" cy="1735129"/>
          </a:xfrm>
        </p:grpSpPr>
        <p:pic>
          <p:nvPicPr>
            <p:cNvPr id="22" name="Picture 21" descr="Image result for autopilot drone icon">
              <a:extLst>
                <a:ext uri="{FF2B5EF4-FFF2-40B4-BE49-F238E27FC236}">
                  <a16:creationId xmlns:a16="http://schemas.microsoft.com/office/drawing/2014/main" id="{624D484C-4054-4AD1-B147-B0A3439F9DC1}"/>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10296" y="3336818"/>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A6A999E-AFB0-4908-B906-74307FCA1467}"/>
                </a:ext>
              </a:extLst>
            </p:cNvPr>
            <p:cNvSpPr txBox="1"/>
            <p:nvPr/>
          </p:nvSpPr>
          <p:spPr>
            <a:xfrm>
              <a:off x="7843818" y="2973289"/>
              <a:ext cx="1862364" cy="338554"/>
            </a:xfrm>
            <a:prstGeom prst="rect">
              <a:avLst/>
            </a:prstGeom>
            <a:noFill/>
          </p:spPr>
          <p:txBody>
            <a:bodyPr wrap="square" rtlCol="0">
              <a:spAutoFit/>
            </a:bodyPr>
            <a:lstStyle/>
            <a:p>
              <a:pPr algn="ctr"/>
              <a:r>
                <a:rPr lang="en-US" sz="1600">
                  <a:solidFill>
                    <a:srgbClr val="0E3755"/>
                  </a:solidFill>
                </a:rPr>
                <a:t>Autopilot Drone</a:t>
              </a:r>
            </a:p>
          </p:txBody>
        </p:sp>
      </p:grpSp>
      <p:grpSp>
        <p:nvGrpSpPr>
          <p:cNvPr id="24" name="Group 23">
            <a:extLst>
              <a:ext uri="{FF2B5EF4-FFF2-40B4-BE49-F238E27FC236}">
                <a16:creationId xmlns:a16="http://schemas.microsoft.com/office/drawing/2014/main" id="{F39847B1-1251-4A88-8137-B9E18F5ED0E8}"/>
              </a:ext>
            </a:extLst>
          </p:cNvPr>
          <p:cNvGrpSpPr/>
          <p:nvPr/>
        </p:nvGrpSpPr>
        <p:grpSpPr>
          <a:xfrm>
            <a:off x="106789" y="4600855"/>
            <a:ext cx="1862364" cy="1704115"/>
            <a:chOff x="67885" y="4907101"/>
            <a:chExt cx="1862364" cy="1704115"/>
          </a:xfrm>
        </p:grpSpPr>
        <p:sp>
          <p:nvSpPr>
            <p:cNvPr id="25" name="TextBox 24">
              <a:extLst>
                <a:ext uri="{FF2B5EF4-FFF2-40B4-BE49-F238E27FC236}">
                  <a16:creationId xmlns:a16="http://schemas.microsoft.com/office/drawing/2014/main" id="{BEC667D3-453A-4954-BEAB-2933470CB2E6}"/>
                </a:ext>
              </a:extLst>
            </p:cNvPr>
            <p:cNvSpPr txBox="1"/>
            <p:nvPr/>
          </p:nvSpPr>
          <p:spPr>
            <a:xfrm>
              <a:off x="67885" y="4907101"/>
              <a:ext cx="1862364" cy="338554"/>
            </a:xfrm>
            <a:prstGeom prst="rect">
              <a:avLst/>
            </a:prstGeom>
            <a:noFill/>
          </p:spPr>
          <p:txBody>
            <a:bodyPr wrap="square" rtlCol="0">
              <a:spAutoFit/>
            </a:bodyPr>
            <a:lstStyle/>
            <a:p>
              <a:pPr algn="ctr"/>
              <a:r>
                <a:rPr lang="en-US" sz="1600">
                  <a:solidFill>
                    <a:srgbClr val="0E3755"/>
                  </a:solidFill>
                </a:rPr>
                <a:t>Manufacturing</a:t>
              </a:r>
            </a:p>
          </p:txBody>
        </p:sp>
        <p:pic>
          <p:nvPicPr>
            <p:cNvPr id="26" name="Picture 20" descr="Image result for manufacturing icon">
              <a:extLst>
                <a:ext uri="{FF2B5EF4-FFF2-40B4-BE49-F238E27FC236}">
                  <a16:creationId xmlns:a16="http://schemas.microsoft.com/office/drawing/2014/main" id="{13A55389-8880-45AB-A071-4858DD4AFBC3}"/>
                </a:ext>
              </a:extLst>
            </p:cNvPr>
            <p:cNvPicPr>
              <a:picLocks noChangeAspect="1" noChangeArrowheads="1"/>
            </p:cNvPicPr>
            <p:nvPr/>
          </p:nvPicPr>
          <p:blipFill rotWithShape="1">
            <a:blip r:embed="rId9">
              <a:duotone>
                <a:schemeClr val="accent5">
                  <a:shade val="45000"/>
                  <a:satMod val="135000"/>
                </a:schemeClr>
                <a:prstClr val="white"/>
              </a:duotone>
              <a:extLst>
                <a:ext uri="{28A0092B-C50C-407E-A947-70E740481C1C}">
                  <a14:useLocalDpi xmlns:a14="http://schemas.microsoft.com/office/drawing/2010/main" val="0"/>
                </a:ext>
              </a:extLst>
            </a:blip>
            <a:srcRect l="9732" t="6191" r="8224" b="13582"/>
            <a:stretch/>
          </p:blipFill>
          <p:spPr bwMode="auto">
            <a:xfrm>
              <a:off x="347836" y="5239616"/>
              <a:ext cx="1302463"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7A8DED5D-F4AC-4FD6-8702-7054D9A4F407}"/>
              </a:ext>
            </a:extLst>
          </p:cNvPr>
          <p:cNvGrpSpPr/>
          <p:nvPr/>
        </p:nvGrpSpPr>
        <p:grpSpPr>
          <a:xfrm>
            <a:off x="1948769" y="4600855"/>
            <a:ext cx="1862364" cy="1749835"/>
            <a:chOff x="1987706" y="4907101"/>
            <a:chExt cx="1862364" cy="1749835"/>
          </a:xfrm>
        </p:grpSpPr>
        <p:sp>
          <p:nvSpPr>
            <p:cNvPr id="28" name="TextBox 27">
              <a:extLst>
                <a:ext uri="{FF2B5EF4-FFF2-40B4-BE49-F238E27FC236}">
                  <a16:creationId xmlns:a16="http://schemas.microsoft.com/office/drawing/2014/main" id="{493E0E31-1685-46BF-8D53-DD3A3986DB9C}"/>
                </a:ext>
              </a:extLst>
            </p:cNvPr>
            <p:cNvSpPr txBox="1"/>
            <p:nvPr/>
          </p:nvSpPr>
          <p:spPr>
            <a:xfrm>
              <a:off x="1987706" y="4907101"/>
              <a:ext cx="1862364" cy="338554"/>
            </a:xfrm>
            <a:prstGeom prst="rect">
              <a:avLst/>
            </a:prstGeom>
            <a:noFill/>
          </p:spPr>
          <p:txBody>
            <a:bodyPr wrap="square" rtlCol="0">
              <a:spAutoFit/>
            </a:bodyPr>
            <a:lstStyle/>
            <a:p>
              <a:pPr algn="ctr"/>
              <a:r>
                <a:rPr lang="en-US" sz="1600">
                  <a:solidFill>
                    <a:srgbClr val="0E3755"/>
                  </a:solidFill>
                </a:rPr>
                <a:t>Smart Grid</a:t>
              </a:r>
            </a:p>
          </p:txBody>
        </p:sp>
        <p:pic>
          <p:nvPicPr>
            <p:cNvPr id="29" name="Picture 22" descr="Related image">
              <a:extLst>
                <a:ext uri="{FF2B5EF4-FFF2-40B4-BE49-F238E27FC236}">
                  <a16:creationId xmlns:a16="http://schemas.microsoft.com/office/drawing/2014/main" id="{4BC45AB2-CA19-4A14-9EA5-054100A6B412}"/>
                </a:ext>
              </a:extLst>
            </p:cNvPr>
            <p:cNvPicPr>
              <a:picLocks noChangeAspect="1" noChangeArrowheads="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87368" y="519389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825EA60C-AFF7-4CC6-914D-ED959F54811D}"/>
              </a:ext>
            </a:extLst>
          </p:cNvPr>
          <p:cNvGrpSpPr/>
          <p:nvPr/>
        </p:nvGrpSpPr>
        <p:grpSpPr>
          <a:xfrm>
            <a:off x="3841614" y="4600855"/>
            <a:ext cx="2031816" cy="1749835"/>
            <a:chOff x="3816905" y="4907101"/>
            <a:chExt cx="2031816" cy="1749835"/>
          </a:xfrm>
        </p:grpSpPr>
        <p:sp>
          <p:nvSpPr>
            <p:cNvPr id="31" name="TextBox 30">
              <a:extLst>
                <a:ext uri="{FF2B5EF4-FFF2-40B4-BE49-F238E27FC236}">
                  <a16:creationId xmlns:a16="http://schemas.microsoft.com/office/drawing/2014/main" id="{6F203B88-594B-42EA-BBF4-925C1EAA9519}"/>
                </a:ext>
              </a:extLst>
            </p:cNvPr>
            <p:cNvSpPr txBox="1"/>
            <p:nvPr/>
          </p:nvSpPr>
          <p:spPr>
            <a:xfrm>
              <a:off x="3816905" y="4907101"/>
              <a:ext cx="2031816" cy="338554"/>
            </a:xfrm>
            <a:prstGeom prst="rect">
              <a:avLst/>
            </a:prstGeom>
            <a:noFill/>
          </p:spPr>
          <p:txBody>
            <a:bodyPr wrap="square" rtlCol="0">
              <a:spAutoFit/>
            </a:bodyPr>
            <a:lstStyle/>
            <a:p>
              <a:pPr algn="ctr"/>
              <a:r>
                <a:rPr lang="en-US" sz="1600">
                  <a:solidFill>
                    <a:srgbClr val="0E3755"/>
                  </a:solidFill>
                </a:rPr>
                <a:t>Financial Service</a:t>
              </a:r>
            </a:p>
          </p:txBody>
        </p:sp>
        <p:pic>
          <p:nvPicPr>
            <p:cNvPr id="32" name="Picture 26" descr="Image result for financial service   icon">
              <a:extLst>
                <a:ext uri="{FF2B5EF4-FFF2-40B4-BE49-F238E27FC236}">
                  <a16:creationId xmlns:a16="http://schemas.microsoft.com/office/drawing/2014/main" id="{463E9112-0E33-4861-95F7-9B2906EDA945}"/>
                </a:ext>
              </a:extLst>
            </p:cNvPr>
            <p:cNvPicPr>
              <a:picLocks noChangeAspect="1" noChangeArrowheads="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1293" y="519389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2557D389-3A59-40F7-8E2B-4CF5FCF202E0}"/>
              </a:ext>
            </a:extLst>
          </p:cNvPr>
          <p:cNvGrpSpPr/>
          <p:nvPr/>
        </p:nvGrpSpPr>
        <p:grpSpPr>
          <a:xfrm>
            <a:off x="6143482" y="4600855"/>
            <a:ext cx="1862364" cy="1749835"/>
            <a:chOff x="5832881" y="4907101"/>
            <a:chExt cx="1862364" cy="1749835"/>
          </a:xfrm>
        </p:grpSpPr>
        <p:sp>
          <p:nvSpPr>
            <p:cNvPr id="34" name="TextBox 33">
              <a:extLst>
                <a:ext uri="{FF2B5EF4-FFF2-40B4-BE49-F238E27FC236}">
                  <a16:creationId xmlns:a16="http://schemas.microsoft.com/office/drawing/2014/main" id="{9DE8DDD6-8834-4807-B4C3-78B54F448376}"/>
                </a:ext>
              </a:extLst>
            </p:cNvPr>
            <p:cNvSpPr txBox="1"/>
            <p:nvPr/>
          </p:nvSpPr>
          <p:spPr>
            <a:xfrm>
              <a:off x="5832881" y="4907101"/>
              <a:ext cx="1862364" cy="338554"/>
            </a:xfrm>
            <a:prstGeom prst="rect">
              <a:avLst/>
            </a:prstGeom>
            <a:noFill/>
          </p:spPr>
          <p:txBody>
            <a:bodyPr wrap="square" rtlCol="0">
              <a:spAutoFit/>
            </a:bodyPr>
            <a:lstStyle/>
            <a:p>
              <a:pPr algn="ctr"/>
              <a:r>
                <a:rPr lang="en-US" sz="1600">
                  <a:solidFill>
                    <a:srgbClr val="0E3755"/>
                  </a:solidFill>
                </a:rPr>
                <a:t>HPC</a:t>
              </a:r>
            </a:p>
          </p:txBody>
        </p:sp>
        <p:pic>
          <p:nvPicPr>
            <p:cNvPr id="35" name="Picture 30" descr="Related image">
              <a:extLst>
                <a:ext uri="{FF2B5EF4-FFF2-40B4-BE49-F238E27FC236}">
                  <a16:creationId xmlns:a16="http://schemas.microsoft.com/office/drawing/2014/main" id="{3C7793E0-A6D2-4C7A-83DF-9E1B07ACFFE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939195" y="5311534"/>
              <a:ext cx="1640142" cy="1345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28004755-DAA4-4B73-A899-890DE2A0269C}"/>
              </a:ext>
            </a:extLst>
          </p:cNvPr>
          <p:cNvGrpSpPr/>
          <p:nvPr/>
        </p:nvGrpSpPr>
        <p:grpSpPr>
          <a:xfrm>
            <a:off x="8184255" y="4600855"/>
            <a:ext cx="1862364" cy="1749835"/>
            <a:chOff x="7764914" y="4907101"/>
            <a:chExt cx="1862364" cy="1749835"/>
          </a:xfrm>
        </p:grpSpPr>
        <p:sp>
          <p:nvSpPr>
            <p:cNvPr id="37" name="TextBox 36">
              <a:extLst>
                <a:ext uri="{FF2B5EF4-FFF2-40B4-BE49-F238E27FC236}">
                  <a16:creationId xmlns:a16="http://schemas.microsoft.com/office/drawing/2014/main" id="{662C079C-ECDD-42BA-B374-4E262EE2C09A}"/>
                </a:ext>
              </a:extLst>
            </p:cNvPr>
            <p:cNvSpPr txBox="1"/>
            <p:nvPr/>
          </p:nvSpPr>
          <p:spPr>
            <a:xfrm>
              <a:off x="7764914" y="4907101"/>
              <a:ext cx="1862364" cy="338554"/>
            </a:xfrm>
            <a:prstGeom prst="rect">
              <a:avLst/>
            </a:prstGeom>
            <a:noFill/>
          </p:spPr>
          <p:txBody>
            <a:bodyPr wrap="square" rtlCol="0">
              <a:spAutoFit/>
            </a:bodyPr>
            <a:lstStyle/>
            <a:p>
              <a:pPr algn="ctr"/>
              <a:r>
                <a:rPr lang="en-US" sz="1600">
                  <a:solidFill>
                    <a:srgbClr val="0E3755"/>
                  </a:solidFill>
                </a:rPr>
                <a:t>Security</a:t>
              </a:r>
            </a:p>
          </p:txBody>
        </p:sp>
        <p:pic>
          <p:nvPicPr>
            <p:cNvPr id="38" name="Picture 32" descr="Image result for security icon">
              <a:extLst>
                <a:ext uri="{FF2B5EF4-FFF2-40B4-BE49-F238E27FC236}">
                  <a16:creationId xmlns:a16="http://schemas.microsoft.com/office/drawing/2014/main" id="{A83FDDB1-6C87-4F5C-BB73-63D667E475B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44332" y="5193896"/>
              <a:ext cx="1303528" cy="1463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21D8A8FD-9243-4D0C-AB21-DDBACB8E51EE}"/>
              </a:ext>
            </a:extLst>
          </p:cNvPr>
          <p:cNvGrpSpPr/>
          <p:nvPr/>
        </p:nvGrpSpPr>
        <p:grpSpPr>
          <a:xfrm>
            <a:off x="10208061" y="4600855"/>
            <a:ext cx="1862364" cy="1749835"/>
            <a:chOff x="9688444" y="4907101"/>
            <a:chExt cx="1862364" cy="1749835"/>
          </a:xfrm>
        </p:grpSpPr>
        <p:sp>
          <p:nvSpPr>
            <p:cNvPr id="40" name="TextBox 39">
              <a:extLst>
                <a:ext uri="{FF2B5EF4-FFF2-40B4-BE49-F238E27FC236}">
                  <a16:creationId xmlns:a16="http://schemas.microsoft.com/office/drawing/2014/main" id="{6B738FFE-CAE4-42EF-8A95-BACB61CC633F}"/>
                </a:ext>
              </a:extLst>
            </p:cNvPr>
            <p:cNvSpPr txBox="1"/>
            <p:nvPr/>
          </p:nvSpPr>
          <p:spPr>
            <a:xfrm>
              <a:off x="9688444" y="4907101"/>
              <a:ext cx="1862364" cy="338554"/>
            </a:xfrm>
            <a:prstGeom prst="rect">
              <a:avLst/>
            </a:prstGeom>
            <a:noFill/>
          </p:spPr>
          <p:txBody>
            <a:bodyPr wrap="square" rtlCol="0">
              <a:spAutoFit/>
            </a:bodyPr>
            <a:lstStyle/>
            <a:p>
              <a:pPr algn="ctr"/>
              <a:r>
                <a:rPr lang="en-US" sz="1600">
                  <a:solidFill>
                    <a:srgbClr val="0E3755"/>
                  </a:solidFill>
                </a:rPr>
                <a:t>Gaming</a:t>
              </a:r>
            </a:p>
          </p:txBody>
        </p:sp>
        <p:pic>
          <p:nvPicPr>
            <p:cNvPr id="41" name="Picture 34" descr="Image result for gaming icon">
              <a:extLst>
                <a:ext uri="{FF2B5EF4-FFF2-40B4-BE49-F238E27FC236}">
                  <a16:creationId xmlns:a16="http://schemas.microsoft.com/office/drawing/2014/main" id="{6A2F3D10-8146-46B3-B36B-F8AFC423CD06}"/>
                </a:ext>
              </a:extLst>
            </p:cNvPr>
            <p:cNvPicPr>
              <a:picLocks noChangeAspect="1" noChangeArrowheads="1"/>
            </p:cNvPicPr>
            <p:nvPr/>
          </p:nvPicPr>
          <p:blipFill rotWithShape="1">
            <a:blip r:embed="rId15">
              <a:duotone>
                <a:schemeClr val="accent5">
                  <a:shade val="45000"/>
                  <a:satMod val="135000"/>
                </a:schemeClr>
                <a:prstClr val="white"/>
              </a:duotone>
              <a:extLst>
                <a:ext uri="{28A0092B-C50C-407E-A947-70E740481C1C}">
                  <a14:useLocalDpi xmlns:a14="http://schemas.microsoft.com/office/drawing/2010/main" val="0"/>
                </a:ext>
              </a:extLst>
            </a:blip>
            <a:srcRect l="23571" t="10392" r="26779" b="19607"/>
            <a:stretch/>
          </p:blipFill>
          <p:spPr bwMode="auto">
            <a:xfrm>
              <a:off x="9840978" y="5193896"/>
              <a:ext cx="1557297" cy="1463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DD6F88E8-3D89-45E7-BA89-A723A4B4C6F8}"/>
              </a:ext>
            </a:extLst>
          </p:cNvPr>
          <p:cNvGrpSpPr/>
          <p:nvPr/>
        </p:nvGrpSpPr>
        <p:grpSpPr>
          <a:xfrm>
            <a:off x="0" y="0"/>
            <a:ext cx="4023360" cy="2504273"/>
            <a:chOff x="8168640" y="0"/>
            <a:chExt cx="4023360" cy="2504273"/>
          </a:xfrm>
        </p:grpSpPr>
        <p:sp>
          <p:nvSpPr>
            <p:cNvPr id="43" name="Rectangle 42">
              <a:extLst>
                <a:ext uri="{FF2B5EF4-FFF2-40B4-BE49-F238E27FC236}">
                  <a16:creationId xmlns:a16="http://schemas.microsoft.com/office/drawing/2014/main" id="{5D003C82-A8FC-4C34-BDE8-A868A67B7DDA}"/>
                </a:ext>
              </a:extLst>
            </p:cNvPr>
            <p:cNvSpPr/>
            <p:nvPr/>
          </p:nvSpPr>
          <p:spPr>
            <a:xfrm>
              <a:off x="8168640" y="0"/>
              <a:ext cx="4023360" cy="2286000"/>
            </a:xfrm>
            <a:prstGeom prst="rect">
              <a:avLst/>
            </a:prstGeom>
            <a:blipFill dpi="0" rotWithShape="1">
              <a:blip r:embed="rId16">
                <a:extLst>
                  <a:ext uri="{28A0092B-C50C-407E-A947-70E740481C1C}">
                    <a14:useLocalDpi xmlns:a14="http://schemas.microsoft.com/office/drawing/2010/main" val="0"/>
                  </a:ext>
                </a:extLst>
              </a:blip>
              <a:srcRect/>
              <a:stretch>
                <a:fillRect/>
              </a:stretch>
            </a:blipFill>
            <a:ln w="25400">
              <a:solidFill>
                <a:schemeClr val="bg1"/>
              </a:solidFill>
            </a:ln>
            <a:effectLst>
              <a:glow rad="101600">
                <a:schemeClr val="bg1">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7">
              <a:extLst>
                <a:ext uri="{FF2B5EF4-FFF2-40B4-BE49-F238E27FC236}">
                  <a16:creationId xmlns:a16="http://schemas.microsoft.com/office/drawing/2014/main" id="{A468AFC0-E368-44A7-A07E-B29782C651EA}"/>
                </a:ext>
              </a:extLst>
            </p:cNvPr>
            <p:cNvSpPr txBox="1">
              <a:spLocks/>
            </p:cNvSpPr>
            <p:nvPr/>
          </p:nvSpPr>
          <p:spPr>
            <a:xfrm>
              <a:off x="9357360" y="2321393"/>
              <a:ext cx="2834640" cy="182880"/>
            </a:xfrm>
            <a:prstGeom prst="rect">
              <a:avLst/>
            </a:prstGeom>
          </p:spPr>
          <p:txBody>
            <a:bodyPr/>
            <a:lstStyle>
              <a:lvl1pPr marL="0" indent="0" algn="l" defTabSz="914377" rtl="0" eaLnBrk="1" latinLnBrk="0" hangingPunct="1">
                <a:lnSpc>
                  <a:spcPct val="90000"/>
                </a:lnSpc>
                <a:spcBef>
                  <a:spcPts val="1000"/>
                </a:spcBef>
                <a:buFontTx/>
                <a:buNone/>
                <a:defRPr sz="2800" kern="1200">
                  <a:solidFill>
                    <a:srgbClr val="000000"/>
                  </a:solidFill>
                  <a:latin typeface="+mn-lt"/>
                  <a:ea typeface="+mn-ea"/>
                  <a:cs typeface="+mn-cs"/>
                </a:defRPr>
              </a:lvl1pPr>
              <a:lvl2pPr marL="365760" indent="-274320" algn="l" defTabSz="914377"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100" i="1">
                  <a:solidFill>
                    <a:schemeClr val="bg1">
                      <a:lumMod val="65000"/>
                    </a:schemeClr>
                  </a:solidFill>
                  <a:hlinkClick r:id="rId17">
                    <a:extLst>
                      <a:ext uri="{A12FA001-AC4F-418D-AE19-62706E023703}">
                        <ahyp:hlinkClr xmlns:ahyp="http://schemas.microsoft.com/office/drawing/2018/hyperlinkcolor" val="tx"/>
                      </a:ext>
                    </a:extLst>
                  </a:hlinkClick>
                </a:rPr>
                <a:t>https://github.com/ageitgey/face_recognition</a:t>
              </a:r>
              <a:endParaRPr lang="en-US" sz="1100" i="1">
                <a:solidFill>
                  <a:schemeClr val="bg1">
                    <a:lumMod val="65000"/>
                  </a:schemeClr>
                </a:solidFill>
              </a:endParaRPr>
            </a:p>
          </p:txBody>
        </p:sp>
      </p:grpSp>
      <p:grpSp>
        <p:nvGrpSpPr>
          <p:cNvPr id="45" name="Group 44">
            <a:extLst>
              <a:ext uri="{FF2B5EF4-FFF2-40B4-BE49-F238E27FC236}">
                <a16:creationId xmlns:a16="http://schemas.microsoft.com/office/drawing/2014/main" id="{7238DDAD-1A5C-4DA5-B6F9-35DDD71C4E85}"/>
              </a:ext>
            </a:extLst>
          </p:cNvPr>
          <p:cNvGrpSpPr/>
          <p:nvPr/>
        </p:nvGrpSpPr>
        <p:grpSpPr>
          <a:xfrm>
            <a:off x="8077200" y="0"/>
            <a:ext cx="4114800" cy="2687153"/>
            <a:chOff x="3992880" y="0"/>
            <a:chExt cx="4114800" cy="2687153"/>
          </a:xfrm>
        </p:grpSpPr>
        <p:sp>
          <p:nvSpPr>
            <p:cNvPr id="46" name="Rectangle 45">
              <a:extLst>
                <a:ext uri="{FF2B5EF4-FFF2-40B4-BE49-F238E27FC236}">
                  <a16:creationId xmlns:a16="http://schemas.microsoft.com/office/drawing/2014/main" id="{BCD8030E-3677-4B5D-AAF7-A50F511834FA}"/>
                </a:ext>
              </a:extLst>
            </p:cNvPr>
            <p:cNvSpPr/>
            <p:nvPr/>
          </p:nvSpPr>
          <p:spPr>
            <a:xfrm>
              <a:off x="3992880" y="0"/>
              <a:ext cx="4114800" cy="2286000"/>
            </a:xfrm>
            <a:prstGeom prst="rect">
              <a:avLst/>
            </a:prstGeom>
            <a:blipFill dpi="0" rotWithShape="1">
              <a:blip r:embed="rId18">
                <a:extLst>
                  <a:ext uri="{28A0092B-C50C-407E-A947-70E740481C1C}">
                    <a14:useLocalDpi xmlns:a14="http://schemas.microsoft.com/office/drawing/2010/main" val="0"/>
                  </a:ext>
                </a:extLst>
              </a:blip>
              <a:srcRect/>
              <a:stretch>
                <a:fillRect/>
              </a:stretch>
            </a:blipFill>
            <a:ln w="25400">
              <a:solidFill>
                <a:schemeClr val="bg1"/>
              </a:solidFill>
            </a:ln>
            <a:effectLst>
              <a:glow rad="101600">
                <a:schemeClr val="bg1">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Placeholder 7">
              <a:extLst>
                <a:ext uri="{FF2B5EF4-FFF2-40B4-BE49-F238E27FC236}">
                  <a16:creationId xmlns:a16="http://schemas.microsoft.com/office/drawing/2014/main" id="{2F02FA2A-43EA-41C9-A256-FC8D532717F0}"/>
                </a:ext>
              </a:extLst>
            </p:cNvPr>
            <p:cNvSpPr txBox="1">
              <a:spLocks/>
            </p:cNvSpPr>
            <p:nvPr/>
          </p:nvSpPr>
          <p:spPr>
            <a:xfrm>
              <a:off x="5364480" y="2321393"/>
              <a:ext cx="2743200" cy="365760"/>
            </a:xfrm>
            <a:prstGeom prst="rect">
              <a:avLst/>
            </a:prstGeom>
          </p:spPr>
          <p:txBody>
            <a:bodyPr/>
            <a:lstStyle>
              <a:lvl1pPr marL="0" indent="0" algn="l" defTabSz="914377" rtl="0" eaLnBrk="1" latinLnBrk="0" hangingPunct="1">
                <a:lnSpc>
                  <a:spcPct val="90000"/>
                </a:lnSpc>
                <a:spcBef>
                  <a:spcPts val="1000"/>
                </a:spcBef>
                <a:buFontTx/>
                <a:buNone/>
                <a:defRPr sz="2800" kern="1200">
                  <a:solidFill>
                    <a:srgbClr val="000000"/>
                  </a:solidFill>
                  <a:latin typeface="+mn-lt"/>
                  <a:ea typeface="+mn-ea"/>
                  <a:cs typeface="+mn-cs"/>
                </a:defRPr>
              </a:lvl1pPr>
              <a:lvl2pPr marL="365760" indent="-274320" algn="l" defTabSz="914377"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100" i="1">
                  <a:solidFill>
                    <a:schemeClr val="bg1">
                      <a:lumMod val="65000"/>
                    </a:schemeClr>
                  </a:solidFill>
                  <a:hlinkClick r:id="rId19">
                    <a:extLst>
                      <a:ext uri="{A12FA001-AC4F-418D-AE19-62706E023703}">
                        <ahyp:hlinkClr xmlns:ahyp="http://schemas.microsoft.com/office/drawing/2018/hyperlinkcolor" val="tx"/>
                      </a:ext>
                    </a:extLst>
                  </a:hlinkClick>
                </a:rPr>
                <a:t>http://matclinic.com/2017/05/18/the-team-behind-the-future-of-ai-in-healthcare/</a:t>
              </a:r>
              <a:endParaRPr lang="en-US" sz="1100" i="1">
                <a:solidFill>
                  <a:schemeClr val="bg1">
                    <a:lumMod val="65000"/>
                  </a:schemeClr>
                </a:solidFill>
              </a:endParaRPr>
            </a:p>
          </p:txBody>
        </p:sp>
      </p:grpSp>
      <p:grpSp>
        <p:nvGrpSpPr>
          <p:cNvPr id="48" name="Group 47">
            <a:extLst>
              <a:ext uri="{FF2B5EF4-FFF2-40B4-BE49-F238E27FC236}">
                <a16:creationId xmlns:a16="http://schemas.microsoft.com/office/drawing/2014/main" id="{7042D046-61E3-4135-9C2A-365ADD01F6B6}"/>
              </a:ext>
            </a:extLst>
          </p:cNvPr>
          <p:cNvGrpSpPr/>
          <p:nvPr/>
        </p:nvGrpSpPr>
        <p:grpSpPr>
          <a:xfrm>
            <a:off x="4084320" y="0"/>
            <a:ext cx="3931920" cy="2687153"/>
            <a:chOff x="0" y="0"/>
            <a:chExt cx="3931920" cy="2687153"/>
          </a:xfrm>
        </p:grpSpPr>
        <p:sp>
          <p:nvSpPr>
            <p:cNvPr id="49" name="Rectangle 48">
              <a:extLst>
                <a:ext uri="{FF2B5EF4-FFF2-40B4-BE49-F238E27FC236}">
                  <a16:creationId xmlns:a16="http://schemas.microsoft.com/office/drawing/2014/main" id="{08726295-F777-4172-8514-1699252CB7A2}"/>
                </a:ext>
              </a:extLst>
            </p:cNvPr>
            <p:cNvSpPr/>
            <p:nvPr/>
          </p:nvSpPr>
          <p:spPr>
            <a:xfrm>
              <a:off x="0" y="0"/>
              <a:ext cx="3931920" cy="2286000"/>
            </a:xfrm>
            <a:prstGeom prst="rect">
              <a:avLst/>
            </a:prstGeom>
            <a:blipFill dpi="0" rotWithShape="1">
              <a:blip r:embed="rId20">
                <a:extLst>
                  <a:ext uri="{28A0092B-C50C-407E-A947-70E740481C1C}">
                    <a14:useLocalDpi xmlns:a14="http://schemas.microsoft.com/office/drawing/2010/main" val="0"/>
                  </a:ext>
                </a:extLst>
              </a:blip>
              <a:srcRect/>
              <a:stretch>
                <a:fillRect/>
              </a:stretch>
            </a:blipFill>
            <a:ln w="25400">
              <a:solidFill>
                <a:schemeClr val="bg1"/>
              </a:solidFill>
            </a:ln>
            <a:effectLst>
              <a:glow rad="101600">
                <a:schemeClr val="bg1">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Placeholder 7">
              <a:extLst>
                <a:ext uri="{FF2B5EF4-FFF2-40B4-BE49-F238E27FC236}">
                  <a16:creationId xmlns:a16="http://schemas.microsoft.com/office/drawing/2014/main" id="{7E29F865-5F56-4097-B37B-D7233BFBE667}"/>
                </a:ext>
              </a:extLst>
            </p:cNvPr>
            <p:cNvSpPr txBox="1">
              <a:spLocks/>
            </p:cNvSpPr>
            <p:nvPr/>
          </p:nvSpPr>
          <p:spPr>
            <a:xfrm>
              <a:off x="0" y="2321393"/>
              <a:ext cx="3931920" cy="365760"/>
            </a:xfrm>
            <a:prstGeom prst="rect">
              <a:avLst/>
            </a:prstGeom>
          </p:spPr>
          <p:txBody>
            <a:bodyPr/>
            <a:lstStyle>
              <a:lvl1pPr marL="0" indent="0" algn="l" defTabSz="914377" rtl="0" eaLnBrk="1" latinLnBrk="0" hangingPunct="1">
                <a:lnSpc>
                  <a:spcPct val="90000"/>
                </a:lnSpc>
                <a:spcBef>
                  <a:spcPts val="1000"/>
                </a:spcBef>
                <a:buFontTx/>
                <a:buNone/>
                <a:defRPr sz="2800" kern="1200">
                  <a:solidFill>
                    <a:srgbClr val="000000"/>
                  </a:solidFill>
                  <a:latin typeface="+mn-lt"/>
                  <a:ea typeface="+mn-ea"/>
                  <a:cs typeface="+mn-cs"/>
                </a:defRPr>
              </a:lvl1pPr>
              <a:lvl2pPr marL="365760" indent="-274320" algn="l" defTabSz="914377"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100" i="1">
                  <a:solidFill>
                    <a:schemeClr val="bg1">
                      <a:lumMod val="65000"/>
                    </a:schemeClr>
                  </a:solidFill>
                  <a:hlinkClick r:id="rId21">
                    <a:extLst>
                      <a:ext uri="{A12FA001-AC4F-418D-AE19-62706E023703}">
                        <ahyp:hlinkClr xmlns:ahyp="http://schemas.microsoft.com/office/drawing/2018/hyperlinkcolor" val="tx"/>
                      </a:ext>
                    </a:extLst>
                  </a:hlinkClick>
                </a:rPr>
                <a:t>https://towardsdatascience.com/using-tensorflow-object-detection-to-do-pixel-wise-classification-702bf2605182</a:t>
              </a:r>
              <a:endParaRPr lang="en-US" sz="1100" i="1">
                <a:solidFill>
                  <a:schemeClr val="bg1">
                    <a:lumMod val="65000"/>
                  </a:schemeClr>
                </a:solidFill>
              </a:endParaRPr>
            </a:p>
          </p:txBody>
        </p:sp>
      </p:grpSp>
      <p:sp>
        <p:nvSpPr>
          <p:cNvPr id="55" name="Slide Number Placeholder 3">
            <a:extLst>
              <a:ext uri="{FF2B5EF4-FFF2-40B4-BE49-F238E27FC236}">
                <a16:creationId xmlns:a16="http://schemas.microsoft.com/office/drawing/2014/main" id="{688A7829-B5EA-F742-B9EE-2FAB1FB6E3BA}"/>
              </a:ext>
            </a:extLst>
          </p:cNvPr>
          <p:cNvSpPr>
            <a:spLocks noGrp="1"/>
          </p:cNvSpPr>
          <p:nvPr>
            <p:ph type="sldNum" sz="quarter" idx="10"/>
          </p:nvPr>
        </p:nvSpPr>
        <p:spPr>
          <a:xfrm>
            <a:off x="479425" y="6439218"/>
            <a:ext cx="2743200" cy="231775"/>
          </a:xfrm>
        </p:spPr>
        <p:txBody>
          <a:bodyPr/>
          <a:lstStyle/>
          <a:p>
            <a:fld id="{A559C790-290C-A040-B331-07958D38869F}" type="slidenum">
              <a:rPr lang="en-CN" smtClean="0"/>
              <a:t>8</a:t>
            </a:fld>
            <a:endParaRPr lang="en-CN"/>
          </a:p>
        </p:txBody>
      </p:sp>
    </p:spTree>
    <p:extLst>
      <p:ext uri="{BB962C8B-B14F-4D97-AF65-F5344CB8AC3E}">
        <p14:creationId xmlns:p14="http://schemas.microsoft.com/office/powerpoint/2010/main" val="2754600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A2E9-7088-3C47-99F1-7B967F1C244A}"/>
              </a:ext>
            </a:extLst>
          </p:cNvPr>
          <p:cNvSpPr>
            <a:spLocks noGrp="1"/>
          </p:cNvSpPr>
          <p:nvPr>
            <p:ph type="title"/>
          </p:nvPr>
        </p:nvSpPr>
        <p:spPr/>
        <p:txBody>
          <a:bodyPr>
            <a:normAutofit fontScale="90000"/>
          </a:bodyPr>
          <a:lstStyle/>
          <a:p>
            <a:r>
              <a:rPr lang="en-US" altLang="zh-CN" dirty="0"/>
              <a:t>Our Customized Method</a:t>
            </a:r>
            <a:endParaRPr lang="en-CN" dirty="0"/>
          </a:p>
        </p:txBody>
      </p:sp>
      <p:sp>
        <p:nvSpPr>
          <p:cNvPr id="92" name="Content Placeholder 91">
            <a:extLst>
              <a:ext uri="{FF2B5EF4-FFF2-40B4-BE49-F238E27FC236}">
                <a16:creationId xmlns:a16="http://schemas.microsoft.com/office/drawing/2014/main" id="{5123B753-7555-8E47-85AE-6627B8F7961F}"/>
              </a:ext>
            </a:extLst>
          </p:cNvPr>
          <p:cNvSpPr>
            <a:spLocks noGrp="1"/>
          </p:cNvSpPr>
          <p:nvPr>
            <p:ph sz="quarter" idx="11"/>
          </p:nvPr>
        </p:nvSpPr>
        <p:spPr/>
        <p:txBody>
          <a:bodyPr/>
          <a:lstStyle/>
          <a:p>
            <a:r>
              <a:rPr lang="en-CN" dirty="0"/>
              <a:t>Maximum structure with CNN</a:t>
            </a:r>
          </a:p>
        </p:txBody>
      </p:sp>
      <p:sp>
        <p:nvSpPr>
          <p:cNvPr id="4" name="Slide Number Placeholder 3">
            <a:extLst>
              <a:ext uri="{FF2B5EF4-FFF2-40B4-BE49-F238E27FC236}">
                <a16:creationId xmlns:a16="http://schemas.microsoft.com/office/drawing/2014/main" id="{FDAAAA21-F139-C244-8E60-2450DB39E69E}"/>
              </a:ext>
            </a:extLst>
          </p:cNvPr>
          <p:cNvSpPr>
            <a:spLocks noGrp="1"/>
          </p:cNvSpPr>
          <p:nvPr>
            <p:ph type="sldNum" sz="quarter" idx="10"/>
          </p:nvPr>
        </p:nvSpPr>
        <p:spPr/>
        <p:txBody>
          <a:bodyPr/>
          <a:lstStyle/>
          <a:p>
            <a:fld id="{A559C790-290C-A040-B331-07958D38869F}" type="slidenum">
              <a:rPr lang="en-CN" smtClean="0"/>
              <a:t>80</a:t>
            </a:fld>
            <a:endParaRPr lang="en-CN"/>
          </a:p>
        </p:txBody>
      </p:sp>
      <p:sp>
        <p:nvSpPr>
          <p:cNvPr id="5" name="Rectangle 4">
            <a:extLst>
              <a:ext uri="{FF2B5EF4-FFF2-40B4-BE49-F238E27FC236}">
                <a16:creationId xmlns:a16="http://schemas.microsoft.com/office/drawing/2014/main" id="{B9DDE1E8-7316-D449-9542-D2EC2E5A6E3B}"/>
              </a:ext>
            </a:extLst>
          </p:cNvPr>
          <p:cNvSpPr>
            <a:spLocks noChangeAspect="1"/>
          </p:cNvSpPr>
          <p:nvPr/>
        </p:nvSpPr>
        <p:spPr>
          <a:xfrm>
            <a:off x="1372323" y="2632711"/>
            <a:ext cx="2486409" cy="24864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5A81FCBD-622E-684F-9315-1889F82B8659}"/>
              </a:ext>
            </a:extLst>
          </p:cNvPr>
          <p:cNvSpPr/>
          <p:nvPr/>
        </p:nvSpPr>
        <p:spPr>
          <a:xfrm>
            <a:off x="1473339" y="4506539"/>
            <a:ext cx="501846"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 name="Rectangle 6">
            <a:extLst>
              <a:ext uri="{FF2B5EF4-FFF2-40B4-BE49-F238E27FC236}">
                <a16:creationId xmlns:a16="http://schemas.microsoft.com/office/drawing/2014/main" id="{8976C95F-66B0-C140-920C-385EBFC975A2}"/>
              </a:ext>
            </a:extLst>
          </p:cNvPr>
          <p:cNvSpPr/>
          <p:nvPr/>
        </p:nvSpPr>
        <p:spPr>
          <a:xfrm>
            <a:off x="2217033" y="4506539"/>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 name="Rectangle 7">
            <a:extLst>
              <a:ext uri="{FF2B5EF4-FFF2-40B4-BE49-F238E27FC236}">
                <a16:creationId xmlns:a16="http://schemas.microsoft.com/office/drawing/2014/main" id="{94E785F0-E601-C243-9E86-BA94E28DADC6}"/>
              </a:ext>
            </a:extLst>
          </p:cNvPr>
          <p:cNvSpPr/>
          <p:nvPr/>
        </p:nvSpPr>
        <p:spPr>
          <a:xfrm>
            <a:off x="2527249" y="3896932"/>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9" name="Rectangle 8">
            <a:extLst>
              <a:ext uri="{FF2B5EF4-FFF2-40B4-BE49-F238E27FC236}">
                <a16:creationId xmlns:a16="http://schemas.microsoft.com/office/drawing/2014/main" id="{87E39401-840D-BB41-B73D-8CF3C8FBE07A}"/>
              </a:ext>
            </a:extLst>
          </p:cNvPr>
          <p:cNvSpPr/>
          <p:nvPr/>
        </p:nvSpPr>
        <p:spPr>
          <a:xfrm>
            <a:off x="2095775" y="3287325"/>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0" name="Rectangle 9">
            <a:extLst>
              <a:ext uri="{FF2B5EF4-FFF2-40B4-BE49-F238E27FC236}">
                <a16:creationId xmlns:a16="http://schemas.microsoft.com/office/drawing/2014/main" id="{FA8DE47C-FA07-5D47-AF16-CB9D1A0BBE34}"/>
              </a:ext>
            </a:extLst>
          </p:cNvPr>
          <p:cNvSpPr/>
          <p:nvPr/>
        </p:nvSpPr>
        <p:spPr>
          <a:xfrm>
            <a:off x="3143416" y="2668766"/>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1" name="Rectangle 10">
            <a:extLst>
              <a:ext uri="{FF2B5EF4-FFF2-40B4-BE49-F238E27FC236}">
                <a16:creationId xmlns:a16="http://schemas.microsoft.com/office/drawing/2014/main" id="{A8D975E3-D523-1D4F-8FA5-2D0D77871713}"/>
              </a:ext>
            </a:extLst>
          </p:cNvPr>
          <p:cNvSpPr/>
          <p:nvPr/>
        </p:nvSpPr>
        <p:spPr>
          <a:xfrm>
            <a:off x="2621038" y="3281347"/>
            <a:ext cx="267937"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2" name="Rectangle 11">
            <a:extLst>
              <a:ext uri="{FF2B5EF4-FFF2-40B4-BE49-F238E27FC236}">
                <a16:creationId xmlns:a16="http://schemas.microsoft.com/office/drawing/2014/main" id="{D07BF7DD-9631-1041-A0C2-81F7B99431A5}"/>
              </a:ext>
            </a:extLst>
          </p:cNvPr>
          <p:cNvSpPr/>
          <p:nvPr/>
        </p:nvSpPr>
        <p:spPr>
          <a:xfrm>
            <a:off x="2958723" y="3281347"/>
            <a:ext cx="792761"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3" name="Rectangle 12">
            <a:extLst>
              <a:ext uri="{FF2B5EF4-FFF2-40B4-BE49-F238E27FC236}">
                <a16:creationId xmlns:a16="http://schemas.microsoft.com/office/drawing/2014/main" id="{E3080944-C86C-D04F-842B-6A9631F5EEAD}"/>
              </a:ext>
            </a:extLst>
          </p:cNvPr>
          <p:cNvSpPr/>
          <p:nvPr/>
        </p:nvSpPr>
        <p:spPr>
          <a:xfrm>
            <a:off x="1793183" y="3893958"/>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 name="Rectangle 13">
            <a:extLst>
              <a:ext uri="{FF2B5EF4-FFF2-40B4-BE49-F238E27FC236}">
                <a16:creationId xmlns:a16="http://schemas.microsoft.com/office/drawing/2014/main" id="{ADCFB378-BF93-2B4A-8E20-225F47E30F2D}"/>
              </a:ext>
            </a:extLst>
          </p:cNvPr>
          <p:cNvSpPr/>
          <p:nvPr/>
        </p:nvSpPr>
        <p:spPr>
          <a:xfrm>
            <a:off x="3043361" y="4506539"/>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5" name="Rectangle 14">
            <a:extLst>
              <a:ext uri="{FF2B5EF4-FFF2-40B4-BE49-F238E27FC236}">
                <a16:creationId xmlns:a16="http://schemas.microsoft.com/office/drawing/2014/main" id="{60EF9853-AA91-0341-8DF9-C286F042FCD0}"/>
              </a:ext>
            </a:extLst>
          </p:cNvPr>
          <p:cNvSpPr/>
          <p:nvPr/>
        </p:nvSpPr>
        <p:spPr>
          <a:xfrm>
            <a:off x="1577446" y="2666656"/>
            <a:ext cx="431474"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6" name="Rectangle 15">
            <a:extLst>
              <a:ext uri="{FF2B5EF4-FFF2-40B4-BE49-F238E27FC236}">
                <a16:creationId xmlns:a16="http://schemas.microsoft.com/office/drawing/2014/main" id="{BC3D91C1-59A8-1B42-9A41-8A9A5FEC899F}"/>
              </a:ext>
            </a:extLst>
          </p:cNvPr>
          <p:cNvSpPr/>
          <p:nvPr/>
        </p:nvSpPr>
        <p:spPr>
          <a:xfrm>
            <a:off x="2141064" y="2663789"/>
            <a:ext cx="792761"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17" name="Straight Arrow Connector 16">
            <a:extLst>
              <a:ext uri="{FF2B5EF4-FFF2-40B4-BE49-F238E27FC236}">
                <a16:creationId xmlns:a16="http://schemas.microsoft.com/office/drawing/2014/main" id="{6AC8941D-2C78-114F-88EC-8C5A58CD1272}"/>
              </a:ext>
            </a:extLst>
          </p:cNvPr>
          <p:cNvCxnSpPr>
            <a:cxnSpLocks/>
          </p:cNvCxnSpPr>
          <p:nvPr/>
        </p:nvCxnSpPr>
        <p:spPr>
          <a:xfrm flipV="1">
            <a:off x="2031423" y="4208202"/>
            <a:ext cx="709040" cy="51852"/>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540853-D94D-7E4F-A7F0-0AEFE0B08538}"/>
              </a:ext>
            </a:extLst>
          </p:cNvPr>
          <p:cNvCxnSpPr>
            <a:cxnSpLocks/>
          </p:cNvCxnSpPr>
          <p:nvPr/>
        </p:nvCxnSpPr>
        <p:spPr>
          <a:xfrm flipH="1" flipV="1">
            <a:off x="2311512" y="3615431"/>
            <a:ext cx="428951" cy="586793"/>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A84A58-D2F2-4940-B3BD-4749EA3938C5}"/>
              </a:ext>
            </a:extLst>
          </p:cNvPr>
          <p:cNvCxnSpPr>
            <a:cxnSpLocks/>
          </p:cNvCxnSpPr>
          <p:nvPr/>
        </p:nvCxnSpPr>
        <p:spPr>
          <a:xfrm flipV="1">
            <a:off x="2311512" y="2915725"/>
            <a:ext cx="239778" cy="699706"/>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1B5E1B-9047-304C-8FEA-598B132C374E}"/>
              </a:ext>
            </a:extLst>
          </p:cNvPr>
          <p:cNvCxnSpPr>
            <a:cxnSpLocks/>
          </p:cNvCxnSpPr>
          <p:nvPr/>
        </p:nvCxnSpPr>
        <p:spPr>
          <a:xfrm flipH="1">
            <a:off x="3328679" y="2922221"/>
            <a:ext cx="12485" cy="1874706"/>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5326920-0643-6944-8ADB-898FD38AE0DC}"/>
              </a:ext>
            </a:extLst>
          </p:cNvPr>
          <p:cNvSpPr txBox="1"/>
          <p:nvPr/>
        </p:nvSpPr>
        <p:spPr>
          <a:xfrm>
            <a:off x="1937675" y="2233216"/>
            <a:ext cx="1402756" cy="369332"/>
          </a:xfrm>
          <a:prstGeom prst="rect">
            <a:avLst/>
          </a:prstGeom>
          <a:noFill/>
        </p:spPr>
        <p:txBody>
          <a:bodyPr wrap="none" rtlCol="0">
            <a:spAutoFit/>
          </a:bodyPr>
          <a:lstStyle/>
          <a:p>
            <a:r>
              <a:rPr lang="en-US" altLang="zh-CN" b="1" dirty="0"/>
              <a:t>Input</a:t>
            </a:r>
            <a:r>
              <a:rPr lang="zh-CN" altLang="en-US" b="1" dirty="0"/>
              <a:t> </a:t>
            </a:r>
            <a:r>
              <a:rPr lang="en-US" altLang="zh-CN" b="1" dirty="0"/>
              <a:t>Region</a:t>
            </a:r>
            <a:endParaRPr lang="en-CN" b="1" dirty="0"/>
          </a:p>
        </p:txBody>
      </p:sp>
      <p:cxnSp>
        <p:nvCxnSpPr>
          <p:cNvPr id="26" name="Straight Arrow Connector 25">
            <a:extLst>
              <a:ext uri="{FF2B5EF4-FFF2-40B4-BE49-F238E27FC236}">
                <a16:creationId xmlns:a16="http://schemas.microsoft.com/office/drawing/2014/main" id="{3DE6138B-378B-1545-842D-3082FAE73B1D}"/>
              </a:ext>
            </a:extLst>
          </p:cNvPr>
          <p:cNvCxnSpPr>
            <a:cxnSpLocks/>
          </p:cNvCxnSpPr>
          <p:nvPr/>
        </p:nvCxnSpPr>
        <p:spPr>
          <a:xfrm>
            <a:off x="2565489" y="2927964"/>
            <a:ext cx="767051" cy="0"/>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D96BCCE-B5F6-634D-9B29-1F989876D74D}"/>
              </a:ext>
            </a:extLst>
          </p:cNvPr>
          <p:cNvSpPr>
            <a:spLocks noChangeAspect="1"/>
          </p:cNvSpPr>
          <p:nvPr/>
        </p:nvSpPr>
        <p:spPr>
          <a:xfrm>
            <a:off x="4760905" y="1274398"/>
            <a:ext cx="2486409" cy="24864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18968283-AA65-FE4E-84E0-51736C31E866}"/>
              </a:ext>
            </a:extLst>
          </p:cNvPr>
          <p:cNvSpPr/>
          <p:nvPr/>
        </p:nvSpPr>
        <p:spPr>
          <a:xfrm>
            <a:off x="5181765" y="2535645"/>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t>P</a:t>
            </a:r>
            <a:endParaRPr lang="en-US" sz="2200" dirty="0"/>
          </a:p>
        </p:txBody>
      </p:sp>
      <p:sp>
        <p:nvSpPr>
          <p:cNvPr id="46" name="Rectangle 45">
            <a:extLst>
              <a:ext uri="{FF2B5EF4-FFF2-40B4-BE49-F238E27FC236}">
                <a16:creationId xmlns:a16="http://schemas.microsoft.com/office/drawing/2014/main" id="{3155033E-50F5-E64A-8C27-DF81628D622F}"/>
              </a:ext>
            </a:extLst>
          </p:cNvPr>
          <p:cNvSpPr>
            <a:spLocks noChangeAspect="1"/>
          </p:cNvSpPr>
          <p:nvPr/>
        </p:nvSpPr>
        <p:spPr>
          <a:xfrm>
            <a:off x="4760905" y="4306921"/>
            <a:ext cx="2486409" cy="24864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ectangle 54">
            <a:extLst>
              <a:ext uri="{FF2B5EF4-FFF2-40B4-BE49-F238E27FC236}">
                <a16:creationId xmlns:a16="http://schemas.microsoft.com/office/drawing/2014/main" id="{A7906887-A08D-9C4F-896C-8B2399C601F2}"/>
              </a:ext>
            </a:extLst>
          </p:cNvPr>
          <p:cNvSpPr/>
          <p:nvPr/>
        </p:nvSpPr>
        <p:spPr>
          <a:xfrm>
            <a:off x="6431943" y="6180749"/>
            <a:ext cx="605183"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t>P</a:t>
            </a:r>
            <a:endParaRPr lang="en-US" sz="2200" dirty="0"/>
          </a:p>
        </p:txBody>
      </p:sp>
      <p:sp>
        <p:nvSpPr>
          <p:cNvPr id="63" name="TextBox 62">
            <a:extLst>
              <a:ext uri="{FF2B5EF4-FFF2-40B4-BE49-F238E27FC236}">
                <a16:creationId xmlns:a16="http://schemas.microsoft.com/office/drawing/2014/main" id="{8FAE3FCE-D1C6-DF45-BE6F-62844E1D6BDC}"/>
              </a:ext>
            </a:extLst>
          </p:cNvPr>
          <p:cNvSpPr txBox="1"/>
          <p:nvPr/>
        </p:nvSpPr>
        <p:spPr>
          <a:xfrm>
            <a:off x="5217837" y="1265435"/>
            <a:ext cx="1516697" cy="646331"/>
          </a:xfrm>
          <a:prstGeom prst="rect">
            <a:avLst/>
          </a:prstGeom>
          <a:noFill/>
        </p:spPr>
        <p:txBody>
          <a:bodyPr wrap="none" rtlCol="0">
            <a:spAutoFit/>
          </a:bodyPr>
          <a:lstStyle/>
          <a:p>
            <a:pPr algn="ctr"/>
            <a:r>
              <a:rPr lang="en-US" altLang="zh-CN" b="1" dirty="0"/>
              <a:t>Power</a:t>
            </a:r>
            <a:r>
              <a:rPr lang="zh-CN" altLang="en-US" b="1" dirty="0"/>
              <a:t> </a:t>
            </a:r>
            <a:r>
              <a:rPr lang="en-US" altLang="zh-CN" b="1" dirty="0"/>
              <a:t>map</a:t>
            </a:r>
            <a:r>
              <a:rPr lang="zh-CN" altLang="en-US" b="1" dirty="0"/>
              <a:t> </a:t>
            </a:r>
            <a:r>
              <a:rPr lang="en-US" altLang="zh-CN" b="1" dirty="0"/>
              <a:t>at</a:t>
            </a:r>
          </a:p>
          <a:p>
            <a:pPr algn="ctr"/>
            <a:r>
              <a:rPr lang="en-US" altLang="zh-CN" b="1" dirty="0"/>
              <a:t>time</a:t>
            </a:r>
            <a:r>
              <a:rPr lang="zh-CN" altLang="en-US" b="1" dirty="0"/>
              <a:t> </a:t>
            </a:r>
            <a:r>
              <a:rPr lang="en-US" altLang="zh-CN" b="1" dirty="0"/>
              <a:t>frame</a:t>
            </a:r>
            <a:r>
              <a:rPr lang="zh-CN" altLang="en-US" b="1" dirty="0"/>
              <a:t> </a:t>
            </a:r>
            <a:r>
              <a:rPr lang="en-US" altLang="zh-CN" b="1" dirty="0"/>
              <a:t>1</a:t>
            </a:r>
            <a:endParaRPr lang="en-CN" b="1" dirty="0"/>
          </a:p>
        </p:txBody>
      </p:sp>
      <p:sp>
        <p:nvSpPr>
          <p:cNvPr id="64" name="TextBox 63">
            <a:extLst>
              <a:ext uri="{FF2B5EF4-FFF2-40B4-BE49-F238E27FC236}">
                <a16:creationId xmlns:a16="http://schemas.microsoft.com/office/drawing/2014/main" id="{06B32F29-5EEE-DB44-93D9-3C72729D901E}"/>
              </a:ext>
            </a:extLst>
          </p:cNvPr>
          <p:cNvSpPr txBox="1"/>
          <p:nvPr/>
        </p:nvSpPr>
        <p:spPr>
          <a:xfrm>
            <a:off x="5263394" y="4321589"/>
            <a:ext cx="1516697" cy="646331"/>
          </a:xfrm>
          <a:prstGeom prst="rect">
            <a:avLst/>
          </a:prstGeom>
          <a:noFill/>
        </p:spPr>
        <p:txBody>
          <a:bodyPr wrap="none" rtlCol="0">
            <a:spAutoFit/>
          </a:bodyPr>
          <a:lstStyle/>
          <a:p>
            <a:pPr algn="ctr"/>
            <a:r>
              <a:rPr lang="en-US" altLang="zh-CN" b="1" dirty="0"/>
              <a:t>Power</a:t>
            </a:r>
            <a:r>
              <a:rPr lang="zh-CN" altLang="en-US" b="1" dirty="0"/>
              <a:t> </a:t>
            </a:r>
            <a:r>
              <a:rPr lang="en-US" altLang="zh-CN" b="1" dirty="0"/>
              <a:t>map</a:t>
            </a:r>
            <a:r>
              <a:rPr lang="zh-CN" altLang="en-US" b="1" dirty="0"/>
              <a:t> </a:t>
            </a:r>
            <a:r>
              <a:rPr lang="en-US" altLang="zh-CN" b="1" dirty="0"/>
              <a:t>at</a:t>
            </a:r>
          </a:p>
          <a:p>
            <a:pPr algn="ctr"/>
            <a:r>
              <a:rPr lang="en-US" altLang="zh-CN" b="1" dirty="0"/>
              <a:t>time</a:t>
            </a:r>
            <a:r>
              <a:rPr lang="zh-CN" altLang="en-US" b="1" dirty="0"/>
              <a:t> </a:t>
            </a:r>
            <a:r>
              <a:rPr lang="en-US" altLang="zh-CN" b="1" dirty="0"/>
              <a:t>frame</a:t>
            </a:r>
            <a:r>
              <a:rPr lang="zh-CN" altLang="en-US" b="1" dirty="0"/>
              <a:t> </a:t>
            </a:r>
            <a:r>
              <a:rPr lang="en-US" altLang="zh-CN" b="1" dirty="0"/>
              <a:t>N</a:t>
            </a:r>
            <a:endParaRPr lang="en-CN" b="1" dirty="0"/>
          </a:p>
        </p:txBody>
      </p:sp>
      <p:sp>
        <p:nvSpPr>
          <p:cNvPr id="65" name="Rectangle 64">
            <a:extLst>
              <a:ext uri="{FF2B5EF4-FFF2-40B4-BE49-F238E27FC236}">
                <a16:creationId xmlns:a16="http://schemas.microsoft.com/office/drawing/2014/main" id="{4CE6B188-E06C-1441-A675-8201E2ABEE87}"/>
              </a:ext>
            </a:extLst>
          </p:cNvPr>
          <p:cNvSpPr/>
          <p:nvPr/>
        </p:nvSpPr>
        <p:spPr>
          <a:xfrm>
            <a:off x="4853929" y="3159635"/>
            <a:ext cx="501846" cy="58077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t>P</a:t>
            </a:r>
            <a:endParaRPr lang="en-US" sz="2200" dirty="0"/>
          </a:p>
        </p:txBody>
      </p:sp>
      <p:sp>
        <p:nvSpPr>
          <p:cNvPr id="66" name="TextBox 65">
            <a:extLst>
              <a:ext uri="{FF2B5EF4-FFF2-40B4-BE49-F238E27FC236}">
                <a16:creationId xmlns:a16="http://schemas.microsoft.com/office/drawing/2014/main" id="{BBE02CEA-BEDF-BA4D-9E38-F6D6661B9279}"/>
              </a:ext>
            </a:extLst>
          </p:cNvPr>
          <p:cNvSpPr txBox="1"/>
          <p:nvPr/>
        </p:nvSpPr>
        <p:spPr>
          <a:xfrm>
            <a:off x="7317093" y="2689533"/>
            <a:ext cx="1284326" cy="400110"/>
          </a:xfrm>
          <a:prstGeom prst="rect">
            <a:avLst/>
          </a:prstGeom>
          <a:noFill/>
        </p:spPr>
        <p:txBody>
          <a:bodyPr wrap="none" rtlCol="0">
            <a:spAutoFit/>
          </a:bodyPr>
          <a:lstStyle/>
          <a:p>
            <a:r>
              <a:rPr lang="en-US" altLang="zh-CN" sz="2000" dirty="0"/>
              <a:t>Same</a:t>
            </a:r>
            <a:r>
              <a:rPr lang="zh-CN" altLang="en-US" sz="2000" dirty="0"/>
              <a:t> </a:t>
            </a:r>
            <a:r>
              <a:rPr lang="en-CN" sz="2000" dirty="0"/>
              <a:t>CNN</a:t>
            </a:r>
          </a:p>
        </p:txBody>
      </p:sp>
      <p:sp>
        <p:nvSpPr>
          <p:cNvPr id="67" name="Down Arrow 66">
            <a:extLst>
              <a:ext uri="{FF2B5EF4-FFF2-40B4-BE49-F238E27FC236}">
                <a16:creationId xmlns:a16="http://schemas.microsoft.com/office/drawing/2014/main" id="{7599AD3D-06E3-E54A-AEE9-F0D8F6FAE870}"/>
              </a:ext>
            </a:extLst>
          </p:cNvPr>
          <p:cNvSpPr/>
          <p:nvPr/>
        </p:nvSpPr>
        <p:spPr>
          <a:xfrm rot="16200000" flipH="1">
            <a:off x="7857164" y="1924954"/>
            <a:ext cx="239110" cy="1221381"/>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TextBox 67">
            <a:extLst>
              <a:ext uri="{FF2B5EF4-FFF2-40B4-BE49-F238E27FC236}">
                <a16:creationId xmlns:a16="http://schemas.microsoft.com/office/drawing/2014/main" id="{E5CD2261-4FC4-FC45-A4CF-C1D6AB51A708}"/>
              </a:ext>
            </a:extLst>
          </p:cNvPr>
          <p:cNvSpPr txBox="1"/>
          <p:nvPr/>
        </p:nvSpPr>
        <p:spPr>
          <a:xfrm>
            <a:off x="7317093" y="5688500"/>
            <a:ext cx="1284326" cy="400110"/>
          </a:xfrm>
          <a:prstGeom prst="rect">
            <a:avLst/>
          </a:prstGeom>
          <a:noFill/>
        </p:spPr>
        <p:txBody>
          <a:bodyPr wrap="none" rtlCol="0">
            <a:spAutoFit/>
          </a:bodyPr>
          <a:lstStyle/>
          <a:p>
            <a:r>
              <a:rPr lang="en-US" altLang="zh-CN" sz="2000" dirty="0"/>
              <a:t>Same </a:t>
            </a:r>
            <a:r>
              <a:rPr lang="en-CN" sz="2000" dirty="0"/>
              <a:t>CNN</a:t>
            </a:r>
          </a:p>
        </p:txBody>
      </p:sp>
      <p:sp>
        <p:nvSpPr>
          <p:cNvPr id="69" name="Down Arrow 68">
            <a:extLst>
              <a:ext uri="{FF2B5EF4-FFF2-40B4-BE49-F238E27FC236}">
                <a16:creationId xmlns:a16="http://schemas.microsoft.com/office/drawing/2014/main" id="{4804EE70-05EB-E749-A91C-8E3D2E18C014}"/>
              </a:ext>
            </a:extLst>
          </p:cNvPr>
          <p:cNvSpPr/>
          <p:nvPr/>
        </p:nvSpPr>
        <p:spPr>
          <a:xfrm rot="16200000" flipH="1">
            <a:off x="7857164" y="4923921"/>
            <a:ext cx="239110" cy="1221381"/>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0" name="Rectangle 69">
            <a:extLst>
              <a:ext uri="{FF2B5EF4-FFF2-40B4-BE49-F238E27FC236}">
                <a16:creationId xmlns:a16="http://schemas.microsoft.com/office/drawing/2014/main" id="{C4A79FEF-0E09-504F-B1F6-9F17312B6DD0}"/>
              </a:ext>
            </a:extLst>
          </p:cNvPr>
          <p:cNvSpPr>
            <a:spLocks noChangeAspect="1"/>
          </p:cNvSpPr>
          <p:nvPr/>
        </p:nvSpPr>
        <p:spPr>
          <a:xfrm>
            <a:off x="8675948" y="2336885"/>
            <a:ext cx="386255" cy="38328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IR</a:t>
            </a:r>
            <a:r>
              <a:rPr lang="en-US" altLang="zh-CN" b="1" baseline="-25000" dirty="0">
                <a:solidFill>
                  <a:schemeClr val="tx1"/>
                </a:solidFill>
              </a:rPr>
              <a:t>1</a:t>
            </a:r>
            <a:endParaRPr lang="en-CN" b="1" baseline="-25000" dirty="0">
              <a:solidFill>
                <a:schemeClr val="tx1"/>
              </a:solidFill>
            </a:endParaRPr>
          </a:p>
        </p:txBody>
      </p:sp>
      <p:sp>
        <p:nvSpPr>
          <p:cNvPr id="72" name="Rectangle 71">
            <a:extLst>
              <a:ext uri="{FF2B5EF4-FFF2-40B4-BE49-F238E27FC236}">
                <a16:creationId xmlns:a16="http://schemas.microsoft.com/office/drawing/2014/main" id="{862DF534-1BA2-0049-A6BB-14C14E019CC3}"/>
              </a:ext>
            </a:extLst>
          </p:cNvPr>
          <p:cNvSpPr>
            <a:spLocks noChangeAspect="1"/>
          </p:cNvSpPr>
          <p:nvPr/>
        </p:nvSpPr>
        <p:spPr>
          <a:xfrm>
            <a:off x="8694148" y="5305213"/>
            <a:ext cx="386255" cy="38328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IR</a:t>
            </a:r>
            <a:r>
              <a:rPr lang="en-US" altLang="zh-CN" b="1" baseline="-25000" dirty="0">
                <a:solidFill>
                  <a:schemeClr val="tx1"/>
                </a:solidFill>
              </a:rPr>
              <a:t>N</a:t>
            </a:r>
            <a:endParaRPr lang="en-CN" b="1" baseline="-25000" dirty="0">
              <a:solidFill>
                <a:schemeClr val="tx1"/>
              </a:solidFill>
            </a:endParaRPr>
          </a:p>
        </p:txBody>
      </p:sp>
      <p:sp>
        <p:nvSpPr>
          <p:cNvPr id="73" name="TextBox 72">
            <a:extLst>
              <a:ext uri="{FF2B5EF4-FFF2-40B4-BE49-F238E27FC236}">
                <a16:creationId xmlns:a16="http://schemas.microsoft.com/office/drawing/2014/main" id="{CEE03E56-5024-4B47-B753-B9C63F794B26}"/>
              </a:ext>
            </a:extLst>
          </p:cNvPr>
          <p:cNvSpPr txBox="1"/>
          <p:nvPr/>
        </p:nvSpPr>
        <p:spPr>
          <a:xfrm>
            <a:off x="5786948" y="3780449"/>
            <a:ext cx="623889" cy="461665"/>
          </a:xfrm>
          <a:prstGeom prst="rect">
            <a:avLst/>
          </a:prstGeom>
          <a:noFill/>
        </p:spPr>
        <p:txBody>
          <a:bodyPr wrap="none" rtlCol="0">
            <a:spAutoFit/>
          </a:bodyPr>
          <a:lstStyle/>
          <a:p>
            <a:r>
              <a:rPr lang="en-US" altLang="zh-CN" sz="2400" b="1" dirty="0"/>
              <a:t>……</a:t>
            </a:r>
            <a:endParaRPr lang="en-CN" sz="2400" b="1" dirty="0"/>
          </a:p>
        </p:txBody>
      </p:sp>
      <p:sp>
        <p:nvSpPr>
          <p:cNvPr id="74" name="TextBox 73">
            <a:extLst>
              <a:ext uri="{FF2B5EF4-FFF2-40B4-BE49-F238E27FC236}">
                <a16:creationId xmlns:a16="http://schemas.microsoft.com/office/drawing/2014/main" id="{5463DECB-0BFC-A74E-A327-C81B9745ECAC}"/>
              </a:ext>
            </a:extLst>
          </p:cNvPr>
          <p:cNvSpPr txBox="1"/>
          <p:nvPr/>
        </p:nvSpPr>
        <p:spPr>
          <a:xfrm>
            <a:off x="8575330" y="3822242"/>
            <a:ext cx="623889" cy="461665"/>
          </a:xfrm>
          <a:prstGeom prst="rect">
            <a:avLst/>
          </a:prstGeom>
          <a:noFill/>
        </p:spPr>
        <p:txBody>
          <a:bodyPr wrap="none" rtlCol="0">
            <a:spAutoFit/>
          </a:bodyPr>
          <a:lstStyle/>
          <a:p>
            <a:r>
              <a:rPr lang="en-US" altLang="zh-CN" sz="2400" b="1" dirty="0"/>
              <a:t>……</a:t>
            </a:r>
            <a:endParaRPr lang="en-CN" sz="2400" b="1" dirty="0"/>
          </a:p>
        </p:txBody>
      </p:sp>
      <p:sp>
        <p:nvSpPr>
          <p:cNvPr id="75" name="Left Brace 74">
            <a:extLst>
              <a:ext uri="{FF2B5EF4-FFF2-40B4-BE49-F238E27FC236}">
                <a16:creationId xmlns:a16="http://schemas.microsoft.com/office/drawing/2014/main" id="{02FF0DA6-644F-8B48-87FA-3DD95AC637F7}"/>
              </a:ext>
            </a:extLst>
          </p:cNvPr>
          <p:cNvSpPr/>
          <p:nvPr/>
        </p:nvSpPr>
        <p:spPr>
          <a:xfrm>
            <a:off x="4023298" y="2302016"/>
            <a:ext cx="491676" cy="376466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76" name="Left Brace 75">
            <a:extLst>
              <a:ext uri="{FF2B5EF4-FFF2-40B4-BE49-F238E27FC236}">
                <a16:creationId xmlns:a16="http://schemas.microsoft.com/office/drawing/2014/main" id="{DC2E2934-B9F5-1C4E-B5FC-CDD5FE6E2B5C}"/>
              </a:ext>
            </a:extLst>
          </p:cNvPr>
          <p:cNvSpPr/>
          <p:nvPr/>
        </p:nvSpPr>
        <p:spPr>
          <a:xfrm rot="10800000">
            <a:off x="9326335" y="2170744"/>
            <a:ext cx="491676" cy="376466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77" name="Rectangle 76">
            <a:extLst>
              <a:ext uri="{FF2B5EF4-FFF2-40B4-BE49-F238E27FC236}">
                <a16:creationId xmlns:a16="http://schemas.microsoft.com/office/drawing/2014/main" id="{088761A8-29E1-C24B-A812-DCB5B8AB87E0}"/>
              </a:ext>
            </a:extLst>
          </p:cNvPr>
          <p:cNvSpPr>
            <a:spLocks noChangeAspect="1"/>
          </p:cNvSpPr>
          <p:nvPr/>
        </p:nvSpPr>
        <p:spPr>
          <a:xfrm>
            <a:off x="9913323" y="3856947"/>
            <a:ext cx="614219" cy="383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solidFill>
                  <a:schemeClr val="bg1"/>
                </a:solidFill>
              </a:rPr>
              <a:t>Max</a:t>
            </a:r>
            <a:endParaRPr lang="en-CN" b="1" baseline="-25000" dirty="0">
              <a:solidFill>
                <a:schemeClr val="bg1"/>
              </a:solidFill>
            </a:endParaRPr>
          </a:p>
        </p:txBody>
      </p:sp>
      <p:cxnSp>
        <p:nvCxnSpPr>
          <p:cNvPr id="78" name="Straight Arrow Connector 77">
            <a:extLst>
              <a:ext uri="{FF2B5EF4-FFF2-40B4-BE49-F238E27FC236}">
                <a16:creationId xmlns:a16="http://schemas.microsoft.com/office/drawing/2014/main" id="{E1B8D1E8-CFA8-7148-9F37-5BFD814DA41B}"/>
              </a:ext>
            </a:extLst>
          </p:cNvPr>
          <p:cNvCxnSpPr>
            <a:cxnSpLocks/>
          </p:cNvCxnSpPr>
          <p:nvPr/>
        </p:nvCxnSpPr>
        <p:spPr>
          <a:xfrm flipV="1">
            <a:off x="1705849" y="4771001"/>
            <a:ext cx="709040" cy="51852"/>
          </a:xfrm>
          <a:prstGeom prst="straightConnector1">
            <a:avLst/>
          </a:prstGeom>
          <a:ln w="12700">
            <a:solidFill>
              <a:srgbClr val="D92D3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8D3A5B7-8C8C-A247-A6EF-0A8142E7F787}"/>
              </a:ext>
            </a:extLst>
          </p:cNvPr>
          <p:cNvCxnSpPr>
            <a:cxnSpLocks/>
          </p:cNvCxnSpPr>
          <p:nvPr/>
        </p:nvCxnSpPr>
        <p:spPr>
          <a:xfrm>
            <a:off x="1271711" y="3732452"/>
            <a:ext cx="680039" cy="4330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B7A045D-19FD-1447-BA5E-069FD59752B7}"/>
              </a:ext>
            </a:extLst>
          </p:cNvPr>
          <p:cNvSpPr txBox="1"/>
          <p:nvPr/>
        </p:nvSpPr>
        <p:spPr>
          <a:xfrm>
            <a:off x="54156" y="3423644"/>
            <a:ext cx="1316451" cy="369332"/>
          </a:xfrm>
          <a:prstGeom prst="rect">
            <a:avLst/>
          </a:prstGeom>
          <a:noFill/>
        </p:spPr>
        <p:txBody>
          <a:bodyPr wrap="none" rtlCol="0">
            <a:spAutoFit/>
          </a:bodyPr>
          <a:lstStyle/>
          <a:p>
            <a:r>
              <a:rPr lang="en-US" altLang="zh-CN" dirty="0"/>
              <a:t>Switch</a:t>
            </a:r>
            <a:r>
              <a:rPr lang="zh-CN" altLang="en-US" dirty="0"/>
              <a:t> </a:t>
            </a:r>
            <a:r>
              <a:rPr lang="en-US" altLang="zh-CN" dirty="0"/>
              <a:t>early</a:t>
            </a:r>
            <a:endParaRPr lang="en-CN" dirty="0"/>
          </a:p>
        </p:txBody>
      </p:sp>
      <p:cxnSp>
        <p:nvCxnSpPr>
          <p:cNvPr id="81" name="Straight Arrow Connector 80">
            <a:extLst>
              <a:ext uri="{FF2B5EF4-FFF2-40B4-BE49-F238E27FC236}">
                <a16:creationId xmlns:a16="http://schemas.microsoft.com/office/drawing/2014/main" id="{719669E1-035D-7642-BB8A-F75AFB33CA10}"/>
              </a:ext>
            </a:extLst>
          </p:cNvPr>
          <p:cNvCxnSpPr>
            <a:cxnSpLocks/>
          </p:cNvCxnSpPr>
          <p:nvPr/>
        </p:nvCxnSpPr>
        <p:spPr>
          <a:xfrm>
            <a:off x="1279662" y="3736535"/>
            <a:ext cx="344267" cy="10250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7ABF857-722E-4D4B-9BC4-1A36A5F0388D}"/>
              </a:ext>
            </a:extLst>
          </p:cNvPr>
          <p:cNvSpPr txBox="1"/>
          <p:nvPr/>
        </p:nvSpPr>
        <p:spPr>
          <a:xfrm>
            <a:off x="2792766" y="5274355"/>
            <a:ext cx="1204432" cy="369332"/>
          </a:xfrm>
          <a:prstGeom prst="rect">
            <a:avLst/>
          </a:prstGeom>
          <a:noFill/>
        </p:spPr>
        <p:txBody>
          <a:bodyPr wrap="none" rtlCol="0">
            <a:spAutoFit/>
          </a:bodyPr>
          <a:lstStyle/>
          <a:p>
            <a:r>
              <a:rPr lang="en-US" altLang="zh-CN" dirty="0"/>
              <a:t>Switch</a:t>
            </a:r>
            <a:r>
              <a:rPr lang="zh-CN" altLang="en-US" dirty="0"/>
              <a:t> </a:t>
            </a:r>
            <a:r>
              <a:rPr lang="en-US" altLang="zh-CN" dirty="0"/>
              <a:t>late</a:t>
            </a:r>
            <a:endParaRPr lang="en-CN" dirty="0"/>
          </a:p>
        </p:txBody>
      </p:sp>
      <p:cxnSp>
        <p:nvCxnSpPr>
          <p:cNvPr id="85" name="Straight Arrow Connector 84">
            <a:extLst>
              <a:ext uri="{FF2B5EF4-FFF2-40B4-BE49-F238E27FC236}">
                <a16:creationId xmlns:a16="http://schemas.microsoft.com/office/drawing/2014/main" id="{0734C68B-91B1-E34D-9925-3555AD769441}"/>
              </a:ext>
            </a:extLst>
          </p:cNvPr>
          <p:cNvCxnSpPr>
            <a:cxnSpLocks/>
            <a:stCxn id="84" idx="0"/>
          </p:cNvCxnSpPr>
          <p:nvPr/>
        </p:nvCxnSpPr>
        <p:spPr>
          <a:xfrm flipH="1" flipV="1">
            <a:off x="3329183" y="4945662"/>
            <a:ext cx="65799" cy="3286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0393A863-F15A-3B43-921B-DDCB9A668A55}"/>
              </a:ext>
            </a:extLst>
          </p:cNvPr>
          <p:cNvSpPr>
            <a:spLocks noChangeAspect="1"/>
          </p:cNvSpPr>
          <p:nvPr/>
        </p:nvSpPr>
        <p:spPr>
          <a:xfrm>
            <a:off x="11296428" y="3866257"/>
            <a:ext cx="386255" cy="38328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IR</a:t>
            </a:r>
            <a:endParaRPr lang="en-CN" b="1" baseline="-25000" dirty="0">
              <a:solidFill>
                <a:schemeClr val="tx1"/>
              </a:solidFill>
            </a:endParaRPr>
          </a:p>
        </p:txBody>
      </p:sp>
      <p:sp>
        <p:nvSpPr>
          <p:cNvPr id="90" name="Down Arrow 89">
            <a:extLst>
              <a:ext uri="{FF2B5EF4-FFF2-40B4-BE49-F238E27FC236}">
                <a16:creationId xmlns:a16="http://schemas.microsoft.com/office/drawing/2014/main" id="{D778E3C2-4F11-6F4C-B43E-D701613D06A5}"/>
              </a:ext>
            </a:extLst>
          </p:cNvPr>
          <p:cNvSpPr/>
          <p:nvPr/>
        </p:nvSpPr>
        <p:spPr>
          <a:xfrm rot="16200000" flipH="1">
            <a:off x="10789828" y="3755713"/>
            <a:ext cx="239110" cy="625628"/>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Rectangle 92">
            <a:extLst>
              <a:ext uri="{FF2B5EF4-FFF2-40B4-BE49-F238E27FC236}">
                <a16:creationId xmlns:a16="http://schemas.microsoft.com/office/drawing/2014/main" id="{BE35936A-7526-9A4F-8F26-ABD5347AE300}"/>
              </a:ext>
            </a:extLst>
          </p:cNvPr>
          <p:cNvSpPr/>
          <p:nvPr/>
        </p:nvSpPr>
        <p:spPr>
          <a:xfrm>
            <a:off x="0" y="4245825"/>
            <a:ext cx="12192000" cy="2612175"/>
          </a:xfrm>
          <a:prstGeom prst="rect">
            <a:avLst/>
          </a:prstGeom>
          <a:solidFill>
            <a:schemeClr val="bg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p>
        </p:txBody>
      </p:sp>
      <p:sp>
        <p:nvSpPr>
          <p:cNvPr id="94" name="TextBox 93">
            <a:extLst>
              <a:ext uri="{FF2B5EF4-FFF2-40B4-BE49-F238E27FC236}">
                <a16:creationId xmlns:a16="http://schemas.microsoft.com/office/drawing/2014/main" id="{31B4F147-357B-3240-99C6-A1B09A103CBD}"/>
              </a:ext>
            </a:extLst>
          </p:cNvPr>
          <p:cNvSpPr txBox="1"/>
          <p:nvPr/>
        </p:nvSpPr>
        <p:spPr>
          <a:xfrm>
            <a:off x="12798" y="5714789"/>
            <a:ext cx="12192000" cy="707886"/>
          </a:xfrm>
          <a:prstGeom prst="rect">
            <a:avLst/>
          </a:prstGeom>
          <a:noFill/>
        </p:spPr>
        <p:txBody>
          <a:bodyPr wrap="square" rtlCol="0">
            <a:spAutoFit/>
          </a:bodyPr>
          <a:lstStyle/>
          <a:p>
            <a:pPr algn="ctr"/>
            <a:r>
              <a:rPr lang="en-US" altLang="zh-CN" sz="4000" b="1" dirty="0">
                <a:solidFill>
                  <a:schemeClr val="accent1"/>
                </a:solidFill>
              </a:rPr>
              <a:t>Performs end-to-end training</a:t>
            </a:r>
            <a:endParaRPr lang="en-CN" sz="4000" b="1" dirty="0">
              <a:solidFill>
                <a:schemeClr val="accent1"/>
              </a:solidFill>
            </a:endParaRPr>
          </a:p>
        </p:txBody>
      </p:sp>
      <p:sp>
        <p:nvSpPr>
          <p:cNvPr id="95" name="Left-Right Arrow 94">
            <a:extLst>
              <a:ext uri="{FF2B5EF4-FFF2-40B4-BE49-F238E27FC236}">
                <a16:creationId xmlns:a16="http://schemas.microsoft.com/office/drawing/2014/main" id="{D2EB7096-BA0F-AD4D-99CE-55B3D7BC0F0D}"/>
              </a:ext>
            </a:extLst>
          </p:cNvPr>
          <p:cNvSpPr/>
          <p:nvPr/>
        </p:nvSpPr>
        <p:spPr>
          <a:xfrm>
            <a:off x="2008920" y="5119120"/>
            <a:ext cx="8518622" cy="569380"/>
          </a:xfrm>
          <a:prstGeom prst="leftRightArrow">
            <a:avLst>
              <a:gd name="adj1" fmla="val 50000"/>
              <a:gd name="adj2" fmla="val 709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355454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7B3E-0F31-B649-B031-8D1F41AEF8E1}"/>
              </a:ext>
            </a:extLst>
          </p:cNvPr>
          <p:cNvSpPr>
            <a:spLocks noGrp="1"/>
          </p:cNvSpPr>
          <p:nvPr>
            <p:ph type="title"/>
          </p:nvPr>
        </p:nvSpPr>
        <p:spPr/>
        <p:txBody>
          <a:bodyPr/>
          <a:lstStyle/>
          <a:p>
            <a:r>
              <a:rPr lang="en-US" altLang="zh-CN" dirty="0"/>
              <a:t>Timing</a:t>
            </a:r>
            <a:r>
              <a:rPr lang="zh-CN" altLang="en-US" dirty="0"/>
              <a:t> </a:t>
            </a:r>
            <a:r>
              <a:rPr lang="en-US" altLang="zh-CN" dirty="0"/>
              <a:t>Estimation</a:t>
            </a:r>
            <a:r>
              <a:rPr lang="zh-CN" altLang="en-US" dirty="0"/>
              <a:t> </a:t>
            </a:r>
            <a:r>
              <a:rPr lang="en-US" altLang="zh-CN" dirty="0"/>
              <a:t>on Netlist is</a:t>
            </a:r>
            <a:r>
              <a:rPr lang="zh-CN" altLang="en-US" dirty="0"/>
              <a:t> </a:t>
            </a:r>
            <a:r>
              <a:rPr lang="en-US" altLang="zh-CN" dirty="0"/>
              <a:t>Inaccurate</a:t>
            </a:r>
            <a:endParaRPr lang="en-CN" dirty="0"/>
          </a:p>
        </p:txBody>
      </p:sp>
      <p:sp>
        <p:nvSpPr>
          <p:cNvPr id="4" name="Slide Number Placeholder 3">
            <a:extLst>
              <a:ext uri="{FF2B5EF4-FFF2-40B4-BE49-F238E27FC236}">
                <a16:creationId xmlns:a16="http://schemas.microsoft.com/office/drawing/2014/main" id="{463D17EE-4108-7E44-B622-1220DCB1D16F}"/>
              </a:ext>
            </a:extLst>
          </p:cNvPr>
          <p:cNvSpPr>
            <a:spLocks noGrp="1"/>
          </p:cNvSpPr>
          <p:nvPr>
            <p:ph type="sldNum" sz="quarter" idx="10"/>
          </p:nvPr>
        </p:nvSpPr>
        <p:spPr/>
        <p:txBody>
          <a:bodyPr/>
          <a:lstStyle/>
          <a:p>
            <a:fld id="{A559C790-290C-A040-B331-07958D38869F}" type="slidenum">
              <a:rPr lang="en-CN" smtClean="0"/>
              <a:t>81</a:t>
            </a:fld>
            <a:endParaRPr lang="en-CN" dirty="0"/>
          </a:p>
        </p:txBody>
      </p:sp>
      <p:pic>
        <p:nvPicPr>
          <p:cNvPr id="231" name="Picture 230">
            <a:extLst>
              <a:ext uri="{FF2B5EF4-FFF2-40B4-BE49-F238E27FC236}">
                <a16:creationId xmlns:a16="http://schemas.microsoft.com/office/drawing/2014/main" id="{9B6F9D23-AA96-BF40-9405-26FDD013478B}"/>
              </a:ext>
            </a:extLst>
          </p:cNvPr>
          <p:cNvPicPr>
            <a:picLocks noChangeAspect="1"/>
          </p:cNvPicPr>
          <p:nvPr/>
        </p:nvPicPr>
        <p:blipFill>
          <a:blip r:embed="rId3">
            <a:alphaModFix/>
          </a:blip>
          <a:stretch>
            <a:fillRect/>
          </a:stretch>
        </p:blipFill>
        <p:spPr>
          <a:xfrm>
            <a:off x="135256" y="2315382"/>
            <a:ext cx="5124706" cy="2013458"/>
          </a:xfrm>
          <a:prstGeom prst="rect">
            <a:avLst/>
          </a:prstGeom>
        </p:spPr>
      </p:pic>
      <p:sp>
        <p:nvSpPr>
          <p:cNvPr id="298" name="Down Arrow 297">
            <a:extLst>
              <a:ext uri="{FF2B5EF4-FFF2-40B4-BE49-F238E27FC236}">
                <a16:creationId xmlns:a16="http://schemas.microsoft.com/office/drawing/2014/main" id="{6CBB45C8-C9CD-F64E-9D34-FB92A20208C0}"/>
              </a:ext>
            </a:extLst>
          </p:cNvPr>
          <p:cNvSpPr/>
          <p:nvPr/>
        </p:nvSpPr>
        <p:spPr>
          <a:xfrm rot="16200000" flipH="1">
            <a:off x="5891471" y="2887087"/>
            <a:ext cx="239110" cy="792773"/>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9" name="TextBox 298">
            <a:extLst>
              <a:ext uri="{FF2B5EF4-FFF2-40B4-BE49-F238E27FC236}">
                <a16:creationId xmlns:a16="http://schemas.microsoft.com/office/drawing/2014/main" id="{A89F0A25-B80B-ED48-8D15-809550822111}"/>
              </a:ext>
            </a:extLst>
          </p:cNvPr>
          <p:cNvSpPr txBox="1"/>
          <p:nvPr/>
        </p:nvSpPr>
        <p:spPr>
          <a:xfrm>
            <a:off x="5365232" y="3432268"/>
            <a:ext cx="1250214" cy="646331"/>
          </a:xfrm>
          <a:prstGeom prst="rect">
            <a:avLst/>
          </a:prstGeom>
          <a:noFill/>
        </p:spPr>
        <p:txBody>
          <a:bodyPr wrap="none" rtlCol="0">
            <a:spAutoFit/>
          </a:bodyPr>
          <a:lstStyle/>
          <a:p>
            <a:pPr algn="ctr"/>
            <a:r>
              <a:rPr lang="en-US" altLang="zh-CN" b="1" dirty="0"/>
              <a:t>Placement</a:t>
            </a:r>
          </a:p>
          <a:p>
            <a:pPr algn="ctr"/>
            <a:r>
              <a:rPr lang="en-US" altLang="zh-CN" b="1" dirty="0">
                <a:solidFill>
                  <a:srgbClr val="D92D32"/>
                </a:solidFill>
              </a:rPr>
              <a:t>Hours-days</a:t>
            </a:r>
            <a:endParaRPr lang="en-CN" b="1" dirty="0">
              <a:solidFill>
                <a:srgbClr val="D92D32"/>
              </a:solidFill>
            </a:endParaRPr>
          </a:p>
        </p:txBody>
      </p:sp>
      <p:sp>
        <p:nvSpPr>
          <p:cNvPr id="300" name="TextBox 299">
            <a:extLst>
              <a:ext uri="{FF2B5EF4-FFF2-40B4-BE49-F238E27FC236}">
                <a16:creationId xmlns:a16="http://schemas.microsoft.com/office/drawing/2014/main" id="{7BB67F6B-1E36-3549-A1DB-A5C4D10C939F}"/>
              </a:ext>
            </a:extLst>
          </p:cNvPr>
          <p:cNvSpPr txBox="1"/>
          <p:nvPr/>
        </p:nvSpPr>
        <p:spPr>
          <a:xfrm>
            <a:off x="2048343" y="1744300"/>
            <a:ext cx="1477264" cy="369332"/>
          </a:xfrm>
          <a:prstGeom prst="rect">
            <a:avLst/>
          </a:prstGeom>
          <a:noFill/>
        </p:spPr>
        <p:txBody>
          <a:bodyPr wrap="none" rtlCol="0">
            <a:spAutoFit/>
          </a:bodyPr>
          <a:lstStyle/>
          <a:p>
            <a:r>
              <a:rPr lang="en-US" altLang="zh-CN" b="1" dirty="0"/>
              <a:t>Circuit</a:t>
            </a:r>
            <a:r>
              <a:rPr lang="zh-CN" altLang="en-US" b="1" dirty="0"/>
              <a:t> </a:t>
            </a:r>
            <a:r>
              <a:rPr lang="en-US" altLang="zh-CN" b="1" dirty="0"/>
              <a:t>Netlist</a:t>
            </a:r>
            <a:endParaRPr lang="en-CN" b="1" dirty="0"/>
          </a:p>
        </p:txBody>
      </p:sp>
      <p:sp>
        <p:nvSpPr>
          <p:cNvPr id="301" name="TextBox 300">
            <a:extLst>
              <a:ext uri="{FF2B5EF4-FFF2-40B4-BE49-F238E27FC236}">
                <a16:creationId xmlns:a16="http://schemas.microsoft.com/office/drawing/2014/main" id="{BC47C50C-B9B0-A64F-8733-A633541267F0}"/>
              </a:ext>
            </a:extLst>
          </p:cNvPr>
          <p:cNvSpPr txBox="1"/>
          <p:nvPr/>
        </p:nvSpPr>
        <p:spPr>
          <a:xfrm>
            <a:off x="8561373" y="1170541"/>
            <a:ext cx="1490793" cy="369332"/>
          </a:xfrm>
          <a:prstGeom prst="rect">
            <a:avLst/>
          </a:prstGeom>
          <a:noFill/>
        </p:spPr>
        <p:txBody>
          <a:bodyPr wrap="none" rtlCol="0">
            <a:spAutoFit/>
          </a:bodyPr>
          <a:lstStyle/>
          <a:p>
            <a:r>
              <a:rPr lang="en-US" altLang="zh-CN" b="1" dirty="0"/>
              <a:t>Circuit</a:t>
            </a:r>
            <a:r>
              <a:rPr lang="zh-CN" altLang="en-US" b="1" dirty="0"/>
              <a:t> </a:t>
            </a:r>
            <a:r>
              <a:rPr lang="en-US" altLang="zh-CN" b="1" dirty="0"/>
              <a:t>Layout</a:t>
            </a:r>
            <a:endParaRPr lang="en-CN" b="1" dirty="0"/>
          </a:p>
        </p:txBody>
      </p:sp>
      <p:sp>
        <p:nvSpPr>
          <p:cNvPr id="304" name="TextBox 303">
            <a:extLst>
              <a:ext uri="{FF2B5EF4-FFF2-40B4-BE49-F238E27FC236}">
                <a16:creationId xmlns:a16="http://schemas.microsoft.com/office/drawing/2014/main" id="{979597CF-8C79-194B-A436-693F3B7E8E11}"/>
              </a:ext>
            </a:extLst>
          </p:cNvPr>
          <p:cNvSpPr txBox="1"/>
          <p:nvPr/>
        </p:nvSpPr>
        <p:spPr>
          <a:xfrm>
            <a:off x="616151" y="4554141"/>
            <a:ext cx="4102287" cy="800219"/>
          </a:xfrm>
          <a:prstGeom prst="rect">
            <a:avLst/>
          </a:prstGeom>
          <a:noFill/>
        </p:spPr>
        <p:txBody>
          <a:bodyPr wrap="square" rtlCol="0">
            <a:spAutoFit/>
          </a:bodyPr>
          <a:lstStyle/>
          <a:p>
            <a:pPr algn="ctr"/>
            <a:r>
              <a:rPr lang="en-CN" sz="2300" b="1" dirty="0">
                <a:solidFill>
                  <a:srgbClr val="D92D32"/>
                </a:solidFill>
              </a:rPr>
              <a:t>Inaccurate</a:t>
            </a:r>
            <a:r>
              <a:rPr lang="en-CN" sz="2300" dirty="0"/>
              <a:t> timing estimation due to </a:t>
            </a:r>
            <a:r>
              <a:rPr lang="en-CN" sz="2300" b="1" dirty="0">
                <a:solidFill>
                  <a:srgbClr val="D92D32"/>
                </a:solidFill>
              </a:rPr>
              <a:t>absence</a:t>
            </a:r>
            <a:r>
              <a:rPr lang="en-CN" sz="2300" dirty="0"/>
              <a:t> of wire length</a:t>
            </a:r>
          </a:p>
        </p:txBody>
      </p:sp>
      <p:sp>
        <p:nvSpPr>
          <p:cNvPr id="305" name="Curved Down Arrow 304">
            <a:extLst>
              <a:ext uri="{FF2B5EF4-FFF2-40B4-BE49-F238E27FC236}">
                <a16:creationId xmlns:a16="http://schemas.microsoft.com/office/drawing/2014/main" id="{9913BF81-D17F-DF42-A6F9-AAE109A8383E}"/>
              </a:ext>
            </a:extLst>
          </p:cNvPr>
          <p:cNvSpPr/>
          <p:nvPr/>
        </p:nvSpPr>
        <p:spPr>
          <a:xfrm flipH="1" flipV="1">
            <a:off x="4869164" y="4954251"/>
            <a:ext cx="2461625" cy="620846"/>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306" name="TextBox 305">
            <a:extLst>
              <a:ext uri="{FF2B5EF4-FFF2-40B4-BE49-F238E27FC236}">
                <a16:creationId xmlns:a16="http://schemas.microsoft.com/office/drawing/2014/main" id="{2772CC59-37EF-1C49-B29F-78D0F6307B56}"/>
              </a:ext>
            </a:extLst>
          </p:cNvPr>
          <p:cNvSpPr txBox="1"/>
          <p:nvPr/>
        </p:nvSpPr>
        <p:spPr>
          <a:xfrm>
            <a:off x="4959004" y="5602469"/>
            <a:ext cx="2156298" cy="800219"/>
          </a:xfrm>
          <a:prstGeom prst="rect">
            <a:avLst/>
          </a:prstGeom>
          <a:noFill/>
        </p:spPr>
        <p:txBody>
          <a:bodyPr wrap="square" rtlCol="0">
            <a:spAutoFit/>
          </a:bodyPr>
          <a:lstStyle/>
          <a:p>
            <a:pPr algn="ctr"/>
            <a:r>
              <a:rPr lang="en-CN" sz="2300" dirty="0">
                <a:solidFill>
                  <a:schemeClr val="tx1">
                    <a:lumMod val="85000"/>
                    <a:lumOff val="15000"/>
                  </a:schemeClr>
                </a:solidFill>
              </a:rPr>
              <a:t>Edit netlist if necessary </a:t>
            </a:r>
          </a:p>
        </p:txBody>
      </p:sp>
      <p:grpSp>
        <p:nvGrpSpPr>
          <p:cNvPr id="14" name="Group 13">
            <a:extLst>
              <a:ext uri="{FF2B5EF4-FFF2-40B4-BE49-F238E27FC236}">
                <a16:creationId xmlns:a16="http://schemas.microsoft.com/office/drawing/2014/main" id="{92F01686-8FD0-D34F-BA5F-7351F702B784}"/>
              </a:ext>
            </a:extLst>
          </p:cNvPr>
          <p:cNvGrpSpPr/>
          <p:nvPr/>
        </p:nvGrpSpPr>
        <p:grpSpPr>
          <a:xfrm>
            <a:off x="6930571" y="1633059"/>
            <a:ext cx="4474363" cy="3321192"/>
            <a:chOff x="6930571" y="1633059"/>
            <a:chExt cx="4474363" cy="3321192"/>
          </a:xfrm>
        </p:grpSpPr>
        <p:sp>
          <p:nvSpPr>
            <p:cNvPr id="232" name="Rectangle 231">
              <a:extLst>
                <a:ext uri="{FF2B5EF4-FFF2-40B4-BE49-F238E27FC236}">
                  <a16:creationId xmlns:a16="http://schemas.microsoft.com/office/drawing/2014/main" id="{3B8C47AA-866C-0147-9D94-598F69CF7433}"/>
                </a:ext>
              </a:extLst>
            </p:cNvPr>
            <p:cNvSpPr/>
            <p:nvPr/>
          </p:nvSpPr>
          <p:spPr>
            <a:xfrm>
              <a:off x="9888490" y="288403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3" name="Rectangle 232">
              <a:extLst>
                <a:ext uri="{FF2B5EF4-FFF2-40B4-BE49-F238E27FC236}">
                  <a16:creationId xmlns:a16="http://schemas.microsoft.com/office/drawing/2014/main" id="{305AE8C2-2DAE-2045-83A9-479A216FA474}"/>
                </a:ext>
              </a:extLst>
            </p:cNvPr>
            <p:cNvSpPr/>
            <p:nvPr/>
          </p:nvSpPr>
          <p:spPr>
            <a:xfrm>
              <a:off x="10936340" y="288848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4" name="Rectangle 233">
              <a:extLst>
                <a:ext uri="{FF2B5EF4-FFF2-40B4-BE49-F238E27FC236}">
                  <a16:creationId xmlns:a16="http://schemas.microsoft.com/office/drawing/2014/main" id="{616FCFAB-08F6-1F40-91D4-AC7B11491A1B}"/>
                </a:ext>
              </a:extLst>
            </p:cNvPr>
            <p:cNvSpPr/>
            <p:nvPr/>
          </p:nvSpPr>
          <p:spPr>
            <a:xfrm>
              <a:off x="10482161" y="288848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5" name="Rectangle 234">
              <a:extLst>
                <a:ext uri="{FF2B5EF4-FFF2-40B4-BE49-F238E27FC236}">
                  <a16:creationId xmlns:a16="http://schemas.microsoft.com/office/drawing/2014/main" id="{13E4D50F-56B2-2447-8B05-4E2E20127C3F}"/>
                </a:ext>
              </a:extLst>
            </p:cNvPr>
            <p:cNvSpPr/>
            <p:nvPr/>
          </p:nvSpPr>
          <p:spPr>
            <a:xfrm>
              <a:off x="7009865" y="1633059"/>
              <a:ext cx="4395069" cy="33211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6" name="Rectangle 235">
              <a:extLst>
                <a:ext uri="{FF2B5EF4-FFF2-40B4-BE49-F238E27FC236}">
                  <a16:creationId xmlns:a16="http://schemas.microsoft.com/office/drawing/2014/main" id="{927162E1-E201-1B48-B5C9-3C7EEE1DDEE2}"/>
                </a:ext>
              </a:extLst>
            </p:cNvPr>
            <p:cNvSpPr/>
            <p:nvPr/>
          </p:nvSpPr>
          <p:spPr>
            <a:xfrm>
              <a:off x="7472094" y="454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7" name="Rectangle 236">
              <a:extLst>
                <a:ext uri="{FF2B5EF4-FFF2-40B4-BE49-F238E27FC236}">
                  <a16:creationId xmlns:a16="http://schemas.microsoft.com/office/drawing/2014/main" id="{6A6054F5-5C65-524F-A77A-AD98F1419132}"/>
                </a:ext>
              </a:extLst>
            </p:cNvPr>
            <p:cNvSpPr/>
            <p:nvPr/>
          </p:nvSpPr>
          <p:spPr>
            <a:xfrm>
              <a:off x="8810498" y="175113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8" name="Rectangle 237">
              <a:extLst>
                <a:ext uri="{FF2B5EF4-FFF2-40B4-BE49-F238E27FC236}">
                  <a16:creationId xmlns:a16="http://schemas.microsoft.com/office/drawing/2014/main" id="{F802D540-9F8D-3141-BB24-140558427DDB}"/>
                </a:ext>
              </a:extLst>
            </p:cNvPr>
            <p:cNvSpPr/>
            <p:nvPr/>
          </p:nvSpPr>
          <p:spPr>
            <a:xfrm>
              <a:off x="10257975" y="45152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9" name="Rectangle 238">
              <a:extLst>
                <a:ext uri="{FF2B5EF4-FFF2-40B4-BE49-F238E27FC236}">
                  <a16:creationId xmlns:a16="http://schemas.microsoft.com/office/drawing/2014/main" id="{32CA3A52-C0D8-1F4A-A23B-C599AD6C7DE2}"/>
                </a:ext>
              </a:extLst>
            </p:cNvPr>
            <p:cNvSpPr/>
            <p:nvPr/>
          </p:nvSpPr>
          <p:spPr>
            <a:xfrm>
              <a:off x="9381721" y="2885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0" name="Rectangle 239">
              <a:extLst>
                <a:ext uri="{FF2B5EF4-FFF2-40B4-BE49-F238E27FC236}">
                  <a16:creationId xmlns:a16="http://schemas.microsoft.com/office/drawing/2014/main" id="{1F97B24A-BEE7-BA4A-9FBE-DE78EA24959D}"/>
                </a:ext>
              </a:extLst>
            </p:cNvPr>
            <p:cNvSpPr/>
            <p:nvPr/>
          </p:nvSpPr>
          <p:spPr>
            <a:xfrm>
              <a:off x="9130228"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1" name="Rectangle 240">
              <a:extLst>
                <a:ext uri="{FF2B5EF4-FFF2-40B4-BE49-F238E27FC236}">
                  <a16:creationId xmlns:a16="http://schemas.microsoft.com/office/drawing/2014/main" id="{12B30D90-84B0-5142-A8A1-BFF22EA8BCD3}"/>
                </a:ext>
              </a:extLst>
            </p:cNvPr>
            <p:cNvSpPr/>
            <p:nvPr/>
          </p:nvSpPr>
          <p:spPr>
            <a:xfrm>
              <a:off x="9759510"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4" name="Rectangle 243">
              <a:extLst>
                <a:ext uri="{FF2B5EF4-FFF2-40B4-BE49-F238E27FC236}">
                  <a16:creationId xmlns:a16="http://schemas.microsoft.com/office/drawing/2014/main" id="{7B222D38-B214-0D4B-8E89-3EAD18D0A14A}"/>
                </a:ext>
              </a:extLst>
            </p:cNvPr>
            <p:cNvSpPr/>
            <p:nvPr/>
          </p:nvSpPr>
          <p:spPr>
            <a:xfrm>
              <a:off x="8643042"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5" name="Rectangle 244">
              <a:extLst>
                <a:ext uri="{FF2B5EF4-FFF2-40B4-BE49-F238E27FC236}">
                  <a16:creationId xmlns:a16="http://schemas.microsoft.com/office/drawing/2014/main" id="{8C9A0CE5-EE29-3440-AF64-33FCAE8215E9}"/>
                </a:ext>
              </a:extLst>
            </p:cNvPr>
            <p:cNvSpPr/>
            <p:nvPr/>
          </p:nvSpPr>
          <p:spPr>
            <a:xfrm>
              <a:off x="7771278"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6" name="Rectangle 245">
              <a:extLst>
                <a:ext uri="{FF2B5EF4-FFF2-40B4-BE49-F238E27FC236}">
                  <a16:creationId xmlns:a16="http://schemas.microsoft.com/office/drawing/2014/main" id="{5247475A-F533-6744-934D-F222D2285229}"/>
                </a:ext>
              </a:extLst>
            </p:cNvPr>
            <p:cNvSpPr/>
            <p:nvPr/>
          </p:nvSpPr>
          <p:spPr>
            <a:xfrm>
              <a:off x="7317099"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7" name="Rectangle 246">
              <a:extLst>
                <a:ext uri="{FF2B5EF4-FFF2-40B4-BE49-F238E27FC236}">
                  <a16:creationId xmlns:a16="http://schemas.microsoft.com/office/drawing/2014/main" id="{A2A7FE61-0043-B64C-87F9-9434E1E6ACE5}"/>
                </a:ext>
              </a:extLst>
            </p:cNvPr>
            <p:cNvSpPr/>
            <p:nvPr/>
          </p:nvSpPr>
          <p:spPr>
            <a:xfrm>
              <a:off x="9844212" y="369532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8" name="Rectangle 247">
              <a:extLst>
                <a:ext uri="{FF2B5EF4-FFF2-40B4-BE49-F238E27FC236}">
                  <a16:creationId xmlns:a16="http://schemas.microsoft.com/office/drawing/2014/main" id="{B4E03C8E-6387-4A42-B9B9-5FA8AAB70549}"/>
                </a:ext>
              </a:extLst>
            </p:cNvPr>
            <p:cNvSpPr/>
            <p:nvPr/>
          </p:nvSpPr>
          <p:spPr>
            <a:xfrm>
              <a:off x="8972448" y="3695327"/>
              <a:ext cx="68061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9" name="Rectangle 248">
              <a:extLst>
                <a:ext uri="{FF2B5EF4-FFF2-40B4-BE49-F238E27FC236}">
                  <a16:creationId xmlns:a16="http://schemas.microsoft.com/office/drawing/2014/main" id="{7B5AA09E-5426-F646-8501-2010EE63B8AF}"/>
                </a:ext>
              </a:extLst>
            </p:cNvPr>
            <p:cNvSpPr/>
            <p:nvPr/>
          </p:nvSpPr>
          <p:spPr>
            <a:xfrm>
              <a:off x="8518269" y="369532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0" name="Rectangle 249">
              <a:extLst>
                <a:ext uri="{FF2B5EF4-FFF2-40B4-BE49-F238E27FC236}">
                  <a16:creationId xmlns:a16="http://schemas.microsoft.com/office/drawing/2014/main" id="{B44D859C-4C44-CD49-8A7F-9500313C0C04}"/>
                </a:ext>
              </a:extLst>
            </p:cNvPr>
            <p:cNvSpPr/>
            <p:nvPr/>
          </p:nvSpPr>
          <p:spPr>
            <a:xfrm>
              <a:off x="10291878"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1" name="Rectangle 250">
              <a:extLst>
                <a:ext uri="{FF2B5EF4-FFF2-40B4-BE49-F238E27FC236}">
                  <a16:creationId xmlns:a16="http://schemas.microsoft.com/office/drawing/2014/main" id="{792826BE-5795-5D41-95DD-9964074A20D5}"/>
                </a:ext>
              </a:extLst>
            </p:cNvPr>
            <p:cNvSpPr/>
            <p:nvPr/>
          </p:nvSpPr>
          <p:spPr>
            <a:xfrm>
              <a:off x="9420114"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2" name="Rectangle 251">
              <a:extLst>
                <a:ext uri="{FF2B5EF4-FFF2-40B4-BE49-F238E27FC236}">
                  <a16:creationId xmlns:a16="http://schemas.microsoft.com/office/drawing/2014/main" id="{248CFC41-C816-0348-9460-4AA73F5B70B4}"/>
                </a:ext>
              </a:extLst>
            </p:cNvPr>
            <p:cNvSpPr/>
            <p:nvPr/>
          </p:nvSpPr>
          <p:spPr>
            <a:xfrm>
              <a:off x="8965935"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3" name="Rectangle 252">
              <a:extLst>
                <a:ext uri="{FF2B5EF4-FFF2-40B4-BE49-F238E27FC236}">
                  <a16:creationId xmlns:a16="http://schemas.microsoft.com/office/drawing/2014/main" id="{330A1809-0062-BB41-ABBC-E70F11C242B9}"/>
                </a:ext>
              </a:extLst>
            </p:cNvPr>
            <p:cNvSpPr/>
            <p:nvPr/>
          </p:nvSpPr>
          <p:spPr>
            <a:xfrm>
              <a:off x="10892062" y="369977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4" name="Rectangle 253">
              <a:extLst>
                <a:ext uri="{FF2B5EF4-FFF2-40B4-BE49-F238E27FC236}">
                  <a16:creationId xmlns:a16="http://schemas.microsoft.com/office/drawing/2014/main" id="{FA1E4C42-B726-3142-AEB5-C6FC7D0687EC}"/>
                </a:ext>
              </a:extLst>
            </p:cNvPr>
            <p:cNvSpPr/>
            <p:nvPr/>
          </p:nvSpPr>
          <p:spPr>
            <a:xfrm>
              <a:off x="10437883" y="369977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5" name="Rectangle 254">
              <a:extLst>
                <a:ext uri="{FF2B5EF4-FFF2-40B4-BE49-F238E27FC236}">
                  <a16:creationId xmlns:a16="http://schemas.microsoft.com/office/drawing/2014/main" id="{9D8115B0-253D-AB41-8680-25B67EF2721B}"/>
                </a:ext>
              </a:extLst>
            </p:cNvPr>
            <p:cNvSpPr/>
            <p:nvPr/>
          </p:nvSpPr>
          <p:spPr>
            <a:xfrm>
              <a:off x="8679795" y="4092775"/>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6" name="Rectangle 255">
              <a:extLst>
                <a:ext uri="{FF2B5EF4-FFF2-40B4-BE49-F238E27FC236}">
                  <a16:creationId xmlns:a16="http://schemas.microsoft.com/office/drawing/2014/main" id="{073DD30D-3155-7F4D-91C6-EDDA7F8A6942}"/>
                </a:ext>
              </a:extLst>
            </p:cNvPr>
            <p:cNvSpPr/>
            <p:nvPr/>
          </p:nvSpPr>
          <p:spPr>
            <a:xfrm>
              <a:off x="8301668" y="330430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7" name="Rectangle 256">
              <a:extLst>
                <a:ext uri="{FF2B5EF4-FFF2-40B4-BE49-F238E27FC236}">
                  <a16:creationId xmlns:a16="http://schemas.microsoft.com/office/drawing/2014/main" id="{0E6E6EEE-4ACC-4E45-A708-494412DA066D}"/>
                </a:ext>
              </a:extLst>
            </p:cNvPr>
            <p:cNvSpPr/>
            <p:nvPr/>
          </p:nvSpPr>
          <p:spPr>
            <a:xfrm>
              <a:off x="8871354"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8" name="Rectangle 257">
              <a:extLst>
                <a:ext uri="{FF2B5EF4-FFF2-40B4-BE49-F238E27FC236}">
                  <a16:creationId xmlns:a16="http://schemas.microsoft.com/office/drawing/2014/main" id="{B836A564-EDFF-3049-BB42-A475CB230674}"/>
                </a:ext>
              </a:extLst>
            </p:cNvPr>
            <p:cNvSpPr/>
            <p:nvPr/>
          </p:nvSpPr>
          <p:spPr>
            <a:xfrm>
              <a:off x="7999590"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9" name="Rectangle 258">
              <a:extLst>
                <a:ext uri="{FF2B5EF4-FFF2-40B4-BE49-F238E27FC236}">
                  <a16:creationId xmlns:a16="http://schemas.microsoft.com/office/drawing/2014/main" id="{EBC7547F-286C-AD46-8B03-0D53E495AC90}"/>
                </a:ext>
              </a:extLst>
            </p:cNvPr>
            <p:cNvSpPr/>
            <p:nvPr/>
          </p:nvSpPr>
          <p:spPr>
            <a:xfrm>
              <a:off x="7545411"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0" name="Rectangle 259">
              <a:extLst>
                <a:ext uri="{FF2B5EF4-FFF2-40B4-BE49-F238E27FC236}">
                  <a16:creationId xmlns:a16="http://schemas.microsoft.com/office/drawing/2014/main" id="{979295D6-B39D-8846-B7FF-30CC8E450638}"/>
                </a:ext>
              </a:extLst>
            </p:cNvPr>
            <p:cNvSpPr/>
            <p:nvPr/>
          </p:nvSpPr>
          <p:spPr>
            <a:xfrm>
              <a:off x="9754164" y="4518426"/>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1" name="Rectangle 260">
              <a:extLst>
                <a:ext uri="{FF2B5EF4-FFF2-40B4-BE49-F238E27FC236}">
                  <a16:creationId xmlns:a16="http://schemas.microsoft.com/office/drawing/2014/main" id="{0A9DF9A6-4475-234D-B249-CC651E26A785}"/>
                </a:ext>
              </a:extLst>
            </p:cNvPr>
            <p:cNvSpPr/>
            <p:nvPr/>
          </p:nvSpPr>
          <p:spPr>
            <a:xfrm>
              <a:off x="9299985" y="4518426"/>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2" name="Rectangle 261">
              <a:extLst>
                <a:ext uri="{FF2B5EF4-FFF2-40B4-BE49-F238E27FC236}">
                  <a16:creationId xmlns:a16="http://schemas.microsoft.com/office/drawing/2014/main" id="{1832AC56-4744-C94B-A1F4-45DEAAC79D1F}"/>
                </a:ext>
              </a:extLst>
            </p:cNvPr>
            <p:cNvSpPr/>
            <p:nvPr/>
          </p:nvSpPr>
          <p:spPr>
            <a:xfrm>
              <a:off x="8819584" y="452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3" name="Rectangle 262">
              <a:extLst>
                <a:ext uri="{FF2B5EF4-FFF2-40B4-BE49-F238E27FC236}">
                  <a16:creationId xmlns:a16="http://schemas.microsoft.com/office/drawing/2014/main" id="{4C99F596-3AE2-664F-AC9C-2C574E11993A}"/>
                </a:ext>
              </a:extLst>
            </p:cNvPr>
            <p:cNvSpPr/>
            <p:nvPr/>
          </p:nvSpPr>
          <p:spPr>
            <a:xfrm>
              <a:off x="8365405" y="452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4" name="Rectangle 263">
              <a:extLst>
                <a:ext uri="{FF2B5EF4-FFF2-40B4-BE49-F238E27FC236}">
                  <a16:creationId xmlns:a16="http://schemas.microsoft.com/office/drawing/2014/main" id="{CA34B1ED-DD9D-E147-BBE2-FA407B73588C}"/>
                </a:ext>
              </a:extLst>
            </p:cNvPr>
            <p:cNvSpPr/>
            <p:nvPr/>
          </p:nvSpPr>
          <p:spPr>
            <a:xfrm>
              <a:off x="8048981" y="370015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5" name="Rectangle 264">
              <a:extLst>
                <a:ext uri="{FF2B5EF4-FFF2-40B4-BE49-F238E27FC236}">
                  <a16:creationId xmlns:a16="http://schemas.microsoft.com/office/drawing/2014/main" id="{D63DDCE5-D290-9D4F-8D2B-08545C3FA5ED}"/>
                </a:ext>
              </a:extLst>
            </p:cNvPr>
            <p:cNvSpPr/>
            <p:nvPr/>
          </p:nvSpPr>
          <p:spPr>
            <a:xfrm>
              <a:off x="7594802" y="370015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6" name="Rectangle 265">
              <a:extLst>
                <a:ext uri="{FF2B5EF4-FFF2-40B4-BE49-F238E27FC236}">
                  <a16:creationId xmlns:a16="http://schemas.microsoft.com/office/drawing/2014/main" id="{5321E447-7F89-AC4A-98CA-5B6217B93353}"/>
                </a:ext>
              </a:extLst>
            </p:cNvPr>
            <p:cNvSpPr/>
            <p:nvPr/>
          </p:nvSpPr>
          <p:spPr>
            <a:xfrm>
              <a:off x="8506047" y="2896344"/>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7" name="Rectangle 266">
              <a:extLst>
                <a:ext uri="{FF2B5EF4-FFF2-40B4-BE49-F238E27FC236}">
                  <a16:creationId xmlns:a16="http://schemas.microsoft.com/office/drawing/2014/main" id="{EA32402F-0462-6D40-B16F-3470D752026D}"/>
                </a:ext>
              </a:extLst>
            </p:cNvPr>
            <p:cNvSpPr/>
            <p:nvPr/>
          </p:nvSpPr>
          <p:spPr>
            <a:xfrm>
              <a:off x="7302233" y="369138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8" name="Rectangle 267">
              <a:extLst>
                <a:ext uri="{FF2B5EF4-FFF2-40B4-BE49-F238E27FC236}">
                  <a16:creationId xmlns:a16="http://schemas.microsoft.com/office/drawing/2014/main" id="{798EB003-E689-864B-A17E-920B393E52B2}"/>
                </a:ext>
              </a:extLst>
            </p:cNvPr>
            <p:cNvSpPr/>
            <p:nvPr/>
          </p:nvSpPr>
          <p:spPr>
            <a:xfrm>
              <a:off x="9667669" y="251359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9" name="Rectangle 268">
              <a:extLst>
                <a:ext uri="{FF2B5EF4-FFF2-40B4-BE49-F238E27FC236}">
                  <a16:creationId xmlns:a16="http://schemas.microsoft.com/office/drawing/2014/main" id="{2C5002F3-D49B-B34F-ACC9-3227DF9F2AF9}"/>
                </a:ext>
              </a:extLst>
            </p:cNvPr>
            <p:cNvSpPr/>
            <p:nvPr/>
          </p:nvSpPr>
          <p:spPr>
            <a:xfrm>
              <a:off x="8795905" y="2513593"/>
              <a:ext cx="63117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0" name="Rectangle 269">
              <a:extLst>
                <a:ext uri="{FF2B5EF4-FFF2-40B4-BE49-F238E27FC236}">
                  <a16:creationId xmlns:a16="http://schemas.microsoft.com/office/drawing/2014/main" id="{655FDC7D-A87D-6D45-ADD2-2A27AB7F3915}"/>
                </a:ext>
              </a:extLst>
            </p:cNvPr>
            <p:cNvSpPr/>
            <p:nvPr/>
          </p:nvSpPr>
          <p:spPr>
            <a:xfrm>
              <a:off x="8341726" y="251359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1" name="Rectangle 270">
              <a:extLst>
                <a:ext uri="{FF2B5EF4-FFF2-40B4-BE49-F238E27FC236}">
                  <a16:creationId xmlns:a16="http://schemas.microsoft.com/office/drawing/2014/main" id="{F445F9FA-65D0-C548-8CE1-9B5F66A4EE79}"/>
                </a:ext>
              </a:extLst>
            </p:cNvPr>
            <p:cNvSpPr/>
            <p:nvPr/>
          </p:nvSpPr>
          <p:spPr>
            <a:xfrm>
              <a:off x="10715519" y="2518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2" name="Rectangle 271">
              <a:extLst>
                <a:ext uri="{FF2B5EF4-FFF2-40B4-BE49-F238E27FC236}">
                  <a16:creationId xmlns:a16="http://schemas.microsoft.com/office/drawing/2014/main" id="{AA8C50BE-38B9-5A4C-A257-064B38DCC2A8}"/>
                </a:ext>
              </a:extLst>
            </p:cNvPr>
            <p:cNvSpPr/>
            <p:nvPr/>
          </p:nvSpPr>
          <p:spPr>
            <a:xfrm>
              <a:off x="10261340" y="2518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3" name="Rectangle 272">
              <a:extLst>
                <a:ext uri="{FF2B5EF4-FFF2-40B4-BE49-F238E27FC236}">
                  <a16:creationId xmlns:a16="http://schemas.microsoft.com/office/drawing/2014/main" id="{F41C9D5B-A656-CF45-8AF3-17C7F0806752}"/>
                </a:ext>
              </a:extLst>
            </p:cNvPr>
            <p:cNvSpPr/>
            <p:nvPr/>
          </p:nvSpPr>
          <p:spPr>
            <a:xfrm>
              <a:off x="7872438" y="251841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4" name="Rectangle 273">
              <a:extLst>
                <a:ext uri="{FF2B5EF4-FFF2-40B4-BE49-F238E27FC236}">
                  <a16:creationId xmlns:a16="http://schemas.microsoft.com/office/drawing/2014/main" id="{80808BB2-2F76-D84B-99B6-EBC7DA6FA62B}"/>
                </a:ext>
              </a:extLst>
            </p:cNvPr>
            <p:cNvSpPr/>
            <p:nvPr/>
          </p:nvSpPr>
          <p:spPr>
            <a:xfrm>
              <a:off x="7418259" y="251841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5" name="Rectangle 274">
              <a:extLst>
                <a:ext uri="{FF2B5EF4-FFF2-40B4-BE49-F238E27FC236}">
                  <a16:creationId xmlns:a16="http://schemas.microsoft.com/office/drawing/2014/main" id="{97B8BC5E-41C2-BC47-B891-03D3753EA828}"/>
                </a:ext>
              </a:extLst>
            </p:cNvPr>
            <p:cNvSpPr/>
            <p:nvPr/>
          </p:nvSpPr>
          <p:spPr>
            <a:xfrm>
              <a:off x="7125690" y="2509654"/>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6" name="Rectangle 275">
              <a:extLst>
                <a:ext uri="{FF2B5EF4-FFF2-40B4-BE49-F238E27FC236}">
                  <a16:creationId xmlns:a16="http://schemas.microsoft.com/office/drawing/2014/main" id="{4A243C1A-5E5E-2041-8EA9-069F23DAE65F}"/>
                </a:ext>
              </a:extLst>
            </p:cNvPr>
            <p:cNvSpPr/>
            <p:nvPr/>
          </p:nvSpPr>
          <p:spPr>
            <a:xfrm>
              <a:off x="10261340" y="3283473"/>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7" name="Rectangle 276">
              <a:extLst>
                <a:ext uri="{FF2B5EF4-FFF2-40B4-BE49-F238E27FC236}">
                  <a16:creationId xmlns:a16="http://schemas.microsoft.com/office/drawing/2014/main" id="{2A9AA8D8-BF21-6B45-9255-ACB7A0C51B3A}"/>
                </a:ext>
              </a:extLst>
            </p:cNvPr>
            <p:cNvSpPr/>
            <p:nvPr/>
          </p:nvSpPr>
          <p:spPr>
            <a:xfrm>
              <a:off x="9196900" y="212708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8" name="Rectangle 277">
              <a:extLst>
                <a:ext uri="{FF2B5EF4-FFF2-40B4-BE49-F238E27FC236}">
                  <a16:creationId xmlns:a16="http://schemas.microsoft.com/office/drawing/2014/main" id="{32899324-6AE1-6D4F-81DC-3549050F4A49}"/>
                </a:ext>
              </a:extLst>
            </p:cNvPr>
            <p:cNvSpPr/>
            <p:nvPr/>
          </p:nvSpPr>
          <p:spPr>
            <a:xfrm>
              <a:off x="10244750" y="213153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9" name="Rectangle 278">
              <a:extLst>
                <a:ext uri="{FF2B5EF4-FFF2-40B4-BE49-F238E27FC236}">
                  <a16:creationId xmlns:a16="http://schemas.microsoft.com/office/drawing/2014/main" id="{7D8E4A80-98C2-C540-8E74-09470FE9E532}"/>
                </a:ext>
              </a:extLst>
            </p:cNvPr>
            <p:cNvSpPr/>
            <p:nvPr/>
          </p:nvSpPr>
          <p:spPr>
            <a:xfrm>
              <a:off x="9790571" y="213153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0" name="Rectangle 279">
              <a:extLst>
                <a:ext uri="{FF2B5EF4-FFF2-40B4-BE49-F238E27FC236}">
                  <a16:creationId xmlns:a16="http://schemas.microsoft.com/office/drawing/2014/main" id="{E1A6324D-D767-B64E-97CA-5C191AD411AA}"/>
                </a:ext>
              </a:extLst>
            </p:cNvPr>
            <p:cNvSpPr/>
            <p:nvPr/>
          </p:nvSpPr>
          <p:spPr>
            <a:xfrm>
              <a:off x="8119665" y="410974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1" name="Rectangle 280">
              <a:extLst>
                <a:ext uri="{FF2B5EF4-FFF2-40B4-BE49-F238E27FC236}">
                  <a16:creationId xmlns:a16="http://schemas.microsoft.com/office/drawing/2014/main" id="{83B11838-B4BA-8745-B37E-FBE009C9CD52}"/>
                </a:ext>
              </a:extLst>
            </p:cNvPr>
            <p:cNvSpPr/>
            <p:nvPr/>
          </p:nvSpPr>
          <p:spPr>
            <a:xfrm>
              <a:off x="7650377" y="411456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2" name="Rectangle 281">
              <a:extLst>
                <a:ext uri="{FF2B5EF4-FFF2-40B4-BE49-F238E27FC236}">
                  <a16:creationId xmlns:a16="http://schemas.microsoft.com/office/drawing/2014/main" id="{3FF5A3C5-39BE-7646-9A0F-5EF27E4775BF}"/>
                </a:ext>
              </a:extLst>
            </p:cNvPr>
            <p:cNvSpPr/>
            <p:nvPr/>
          </p:nvSpPr>
          <p:spPr>
            <a:xfrm>
              <a:off x="7196198" y="411456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7" name="Rectangle 286">
              <a:extLst>
                <a:ext uri="{FF2B5EF4-FFF2-40B4-BE49-F238E27FC236}">
                  <a16:creationId xmlns:a16="http://schemas.microsoft.com/office/drawing/2014/main" id="{18A190D0-D372-3C43-AA26-BB9551E6543E}"/>
                </a:ext>
              </a:extLst>
            </p:cNvPr>
            <p:cNvSpPr/>
            <p:nvPr/>
          </p:nvSpPr>
          <p:spPr>
            <a:xfrm>
              <a:off x="8634125" y="212664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8" name="Rectangle 287">
              <a:extLst>
                <a:ext uri="{FF2B5EF4-FFF2-40B4-BE49-F238E27FC236}">
                  <a16:creationId xmlns:a16="http://schemas.microsoft.com/office/drawing/2014/main" id="{7699B810-13E0-B948-B4B9-4C585F63A7B5}"/>
                </a:ext>
              </a:extLst>
            </p:cNvPr>
            <p:cNvSpPr/>
            <p:nvPr/>
          </p:nvSpPr>
          <p:spPr>
            <a:xfrm>
              <a:off x="8164837" y="213147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9" name="Rectangle 288">
              <a:extLst>
                <a:ext uri="{FF2B5EF4-FFF2-40B4-BE49-F238E27FC236}">
                  <a16:creationId xmlns:a16="http://schemas.microsoft.com/office/drawing/2014/main" id="{C14BE258-A671-4648-B8FA-BBCD3E80D0BD}"/>
                </a:ext>
              </a:extLst>
            </p:cNvPr>
            <p:cNvSpPr/>
            <p:nvPr/>
          </p:nvSpPr>
          <p:spPr>
            <a:xfrm>
              <a:off x="7710658" y="213147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0" name="Rectangle 289">
              <a:extLst>
                <a:ext uri="{FF2B5EF4-FFF2-40B4-BE49-F238E27FC236}">
                  <a16:creationId xmlns:a16="http://schemas.microsoft.com/office/drawing/2014/main" id="{6BE624F8-06AE-D746-8CB7-C42EBF426486}"/>
                </a:ext>
              </a:extLst>
            </p:cNvPr>
            <p:cNvSpPr/>
            <p:nvPr/>
          </p:nvSpPr>
          <p:spPr>
            <a:xfrm>
              <a:off x="7418089" y="212270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1" name="Rectangle 290">
              <a:extLst>
                <a:ext uri="{FF2B5EF4-FFF2-40B4-BE49-F238E27FC236}">
                  <a16:creationId xmlns:a16="http://schemas.microsoft.com/office/drawing/2014/main" id="{7E30634A-1251-8B47-A13A-1429E53F0F29}"/>
                </a:ext>
              </a:extLst>
            </p:cNvPr>
            <p:cNvSpPr/>
            <p:nvPr/>
          </p:nvSpPr>
          <p:spPr>
            <a:xfrm>
              <a:off x="9888490" y="174816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2" name="Rectangle 291">
              <a:extLst>
                <a:ext uri="{FF2B5EF4-FFF2-40B4-BE49-F238E27FC236}">
                  <a16:creationId xmlns:a16="http://schemas.microsoft.com/office/drawing/2014/main" id="{2ACA03A7-E3A1-4A43-B962-2CDC5911D56E}"/>
                </a:ext>
              </a:extLst>
            </p:cNvPr>
            <p:cNvSpPr/>
            <p:nvPr/>
          </p:nvSpPr>
          <p:spPr>
            <a:xfrm>
              <a:off x="10936340" y="175261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3" name="Rectangle 292">
              <a:extLst>
                <a:ext uri="{FF2B5EF4-FFF2-40B4-BE49-F238E27FC236}">
                  <a16:creationId xmlns:a16="http://schemas.microsoft.com/office/drawing/2014/main" id="{FF6669AC-8791-254C-809D-A2AC23BB996C}"/>
                </a:ext>
              </a:extLst>
            </p:cNvPr>
            <p:cNvSpPr/>
            <p:nvPr/>
          </p:nvSpPr>
          <p:spPr>
            <a:xfrm>
              <a:off x="10482161" y="175261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4" name="Rectangle 293">
              <a:extLst>
                <a:ext uri="{FF2B5EF4-FFF2-40B4-BE49-F238E27FC236}">
                  <a16:creationId xmlns:a16="http://schemas.microsoft.com/office/drawing/2014/main" id="{1D896392-8097-F14F-BB12-C2FDED340A1F}"/>
                </a:ext>
              </a:extLst>
            </p:cNvPr>
            <p:cNvSpPr/>
            <p:nvPr/>
          </p:nvSpPr>
          <p:spPr>
            <a:xfrm>
              <a:off x="10737113" y="2131471"/>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5" name="Rectangle 294">
              <a:extLst>
                <a:ext uri="{FF2B5EF4-FFF2-40B4-BE49-F238E27FC236}">
                  <a16:creationId xmlns:a16="http://schemas.microsoft.com/office/drawing/2014/main" id="{10546A6C-2604-B54E-83F3-B7710806B7E0}"/>
                </a:ext>
              </a:extLst>
            </p:cNvPr>
            <p:cNvSpPr/>
            <p:nvPr/>
          </p:nvSpPr>
          <p:spPr>
            <a:xfrm>
              <a:off x="10564529" y="3286575"/>
              <a:ext cx="68061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6" name="Rectangle 295">
              <a:extLst>
                <a:ext uri="{FF2B5EF4-FFF2-40B4-BE49-F238E27FC236}">
                  <a16:creationId xmlns:a16="http://schemas.microsoft.com/office/drawing/2014/main" id="{F9744A91-3BAF-2F49-B869-8BFA1FB053C5}"/>
                </a:ext>
              </a:extLst>
            </p:cNvPr>
            <p:cNvSpPr/>
            <p:nvPr/>
          </p:nvSpPr>
          <p:spPr>
            <a:xfrm>
              <a:off x="9924974" y="409509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7" name="Rectangle 296">
              <a:extLst>
                <a:ext uri="{FF2B5EF4-FFF2-40B4-BE49-F238E27FC236}">
                  <a16:creationId xmlns:a16="http://schemas.microsoft.com/office/drawing/2014/main" id="{177E535B-BA99-264F-B429-01202D7E642A}"/>
                </a:ext>
              </a:extLst>
            </p:cNvPr>
            <p:cNvSpPr/>
            <p:nvPr/>
          </p:nvSpPr>
          <p:spPr>
            <a:xfrm>
              <a:off x="9349349" y="1744300"/>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2571CAFD-09B0-4F49-A5D3-C5A1E5341145}"/>
                </a:ext>
              </a:extLst>
            </p:cNvPr>
            <p:cNvSpPr txBox="1"/>
            <p:nvPr/>
          </p:nvSpPr>
          <p:spPr>
            <a:xfrm>
              <a:off x="6930571" y="2409371"/>
              <a:ext cx="184731" cy="369332"/>
            </a:xfrm>
            <a:prstGeom prst="rect">
              <a:avLst/>
            </a:prstGeom>
            <a:noFill/>
          </p:spPr>
          <p:txBody>
            <a:bodyPr wrap="none" rtlCol="0">
              <a:spAutoFit/>
            </a:bodyPr>
            <a:lstStyle/>
            <a:p>
              <a:endParaRPr lang="en-CN" dirty="0"/>
            </a:p>
          </p:txBody>
        </p:sp>
      </p:grpSp>
      <p:sp>
        <p:nvSpPr>
          <p:cNvPr id="307" name="TextBox 306">
            <a:extLst>
              <a:ext uri="{FF2B5EF4-FFF2-40B4-BE49-F238E27FC236}">
                <a16:creationId xmlns:a16="http://schemas.microsoft.com/office/drawing/2014/main" id="{A3262EB8-11B2-9E44-94CB-242CE4E783D7}"/>
              </a:ext>
            </a:extLst>
          </p:cNvPr>
          <p:cNvSpPr txBox="1"/>
          <p:nvPr/>
        </p:nvSpPr>
        <p:spPr>
          <a:xfrm>
            <a:off x="7255625" y="5114582"/>
            <a:ext cx="4102287" cy="446276"/>
          </a:xfrm>
          <a:prstGeom prst="rect">
            <a:avLst/>
          </a:prstGeom>
          <a:noFill/>
        </p:spPr>
        <p:txBody>
          <a:bodyPr wrap="square" rtlCol="0">
            <a:spAutoFit/>
          </a:bodyPr>
          <a:lstStyle/>
          <a:p>
            <a:pPr algn="ctr"/>
            <a:r>
              <a:rPr lang="en-CN" sz="2300" b="1" dirty="0">
                <a:solidFill>
                  <a:srgbClr val="00B050"/>
                </a:solidFill>
              </a:rPr>
              <a:t>Better</a:t>
            </a:r>
            <a:r>
              <a:rPr lang="en-CN" sz="2300" b="1" dirty="0">
                <a:solidFill>
                  <a:srgbClr val="D92D32"/>
                </a:solidFill>
              </a:rPr>
              <a:t> </a:t>
            </a:r>
            <a:r>
              <a:rPr lang="en-CN" sz="2300" dirty="0"/>
              <a:t>timing estimation</a:t>
            </a:r>
          </a:p>
        </p:txBody>
      </p:sp>
    </p:spTree>
    <p:extLst>
      <p:ext uri="{BB962C8B-B14F-4D97-AF65-F5344CB8AC3E}">
        <p14:creationId xmlns:p14="http://schemas.microsoft.com/office/powerpoint/2010/main" val="4084891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7B3E-0F31-B649-B031-8D1F41AEF8E1}"/>
              </a:ext>
            </a:extLst>
          </p:cNvPr>
          <p:cNvSpPr>
            <a:spLocks noGrp="1"/>
          </p:cNvSpPr>
          <p:nvPr>
            <p:ph type="title"/>
          </p:nvPr>
        </p:nvSpPr>
        <p:spPr/>
        <p:txBody>
          <a:bodyPr/>
          <a:lstStyle/>
          <a:p>
            <a:r>
              <a:rPr lang="en-US" altLang="zh-CN" dirty="0"/>
              <a:t>Example: Timing</a:t>
            </a:r>
            <a:r>
              <a:rPr lang="zh-CN" altLang="en-US" dirty="0"/>
              <a:t> </a:t>
            </a:r>
            <a:r>
              <a:rPr lang="en-US" altLang="zh-CN" dirty="0"/>
              <a:t>Estimation</a:t>
            </a:r>
            <a:r>
              <a:rPr lang="zh-CN" altLang="en-US" dirty="0"/>
              <a:t> </a:t>
            </a:r>
            <a:r>
              <a:rPr lang="en-US" altLang="zh-CN" dirty="0"/>
              <a:t>before</a:t>
            </a:r>
            <a:r>
              <a:rPr lang="zh-CN" altLang="en-US" dirty="0"/>
              <a:t> </a:t>
            </a:r>
            <a:r>
              <a:rPr lang="en-US" altLang="zh-CN" dirty="0"/>
              <a:t>Placement</a:t>
            </a:r>
            <a:endParaRPr lang="en-CN" dirty="0"/>
          </a:p>
        </p:txBody>
      </p:sp>
      <p:sp>
        <p:nvSpPr>
          <p:cNvPr id="4" name="Slide Number Placeholder 3">
            <a:extLst>
              <a:ext uri="{FF2B5EF4-FFF2-40B4-BE49-F238E27FC236}">
                <a16:creationId xmlns:a16="http://schemas.microsoft.com/office/drawing/2014/main" id="{463D17EE-4108-7E44-B622-1220DCB1D16F}"/>
              </a:ext>
            </a:extLst>
          </p:cNvPr>
          <p:cNvSpPr>
            <a:spLocks noGrp="1"/>
          </p:cNvSpPr>
          <p:nvPr>
            <p:ph type="sldNum" sz="quarter" idx="10"/>
          </p:nvPr>
        </p:nvSpPr>
        <p:spPr/>
        <p:txBody>
          <a:bodyPr/>
          <a:lstStyle/>
          <a:p>
            <a:fld id="{A559C790-290C-A040-B331-07958D38869F}" type="slidenum">
              <a:rPr lang="en-CN" smtClean="0"/>
              <a:t>82</a:t>
            </a:fld>
            <a:endParaRPr lang="en-CN"/>
          </a:p>
        </p:txBody>
      </p:sp>
      <p:grpSp>
        <p:nvGrpSpPr>
          <p:cNvPr id="16" name="Group 15">
            <a:extLst>
              <a:ext uri="{FF2B5EF4-FFF2-40B4-BE49-F238E27FC236}">
                <a16:creationId xmlns:a16="http://schemas.microsoft.com/office/drawing/2014/main" id="{FB5CE485-0535-2A45-8824-3F2597966284}"/>
              </a:ext>
            </a:extLst>
          </p:cNvPr>
          <p:cNvGrpSpPr/>
          <p:nvPr/>
        </p:nvGrpSpPr>
        <p:grpSpPr>
          <a:xfrm>
            <a:off x="7009865" y="1633059"/>
            <a:ext cx="4395069" cy="3321192"/>
            <a:chOff x="7009865" y="1633059"/>
            <a:chExt cx="4395069" cy="3321192"/>
          </a:xfrm>
        </p:grpSpPr>
        <p:sp>
          <p:nvSpPr>
            <p:cNvPr id="123" name="Rectangle 122">
              <a:extLst>
                <a:ext uri="{FF2B5EF4-FFF2-40B4-BE49-F238E27FC236}">
                  <a16:creationId xmlns:a16="http://schemas.microsoft.com/office/drawing/2014/main" id="{2E2C2EA1-79BE-A94D-BDD5-9F4CFE21BC9D}"/>
                </a:ext>
              </a:extLst>
            </p:cNvPr>
            <p:cNvSpPr/>
            <p:nvPr/>
          </p:nvSpPr>
          <p:spPr>
            <a:xfrm>
              <a:off x="9888490" y="288403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4" name="Rectangle 123">
              <a:extLst>
                <a:ext uri="{FF2B5EF4-FFF2-40B4-BE49-F238E27FC236}">
                  <a16:creationId xmlns:a16="http://schemas.microsoft.com/office/drawing/2014/main" id="{C3173EF9-FA17-B342-9C31-496F1DD8204E}"/>
                </a:ext>
              </a:extLst>
            </p:cNvPr>
            <p:cNvSpPr/>
            <p:nvPr/>
          </p:nvSpPr>
          <p:spPr>
            <a:xfrm>
              <a:off x="10936340" y="288848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5" name="Rectangle 124">
              <a:extLst>
                <a:ext uri="{FF2B5EF4-FFF2-40B4-BE49-F238E27FC236}">
                  <a16:creationId xmlns:a16="http://schemas.microsoft.com/office/drawing/2014/main" id="{8FADFF5C-2815-B74C-8E1E-92E34DDC60D3}"/>
                </a:ext>
              </a:extLst>
            </p:cNvPr>
            <p:cNvSpPr/>
            <p:nvPr/>
          </p:nvSpPr>
          <p:spPr>
            <a:xfrm>
              <a:off x="10482161" y="2888488"/>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6FBF1328-E519-A345-87A3-EF683A2FA192}"/>
                </a:ext>
              </a:extLst>
            </p:cNvPr>
            <p:cNvSpPr/>
            <p:nvPr/>
          </p:nvSpPr>
          <p:spPr>
            <a:xfrm>
              <a:off x="7009865" y="1633059"/>
              <a:ext cx="4395069" cy="33211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5035E20B-961F-4345-9C17-9A0F0B478AA1}"/>
                </a:ext>
              </a:extLst>
            </p:cNvPr>
            <p:cNvSpPr/>
            <p:nvPr/>
          </p:nvSpPr>
          <p:spPr>
            <a:xfrm>
              <a:off x="7472094" y="4543337"/>
              <a:ext cx="353085" cy="31008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D53C5FA0-B69F-8C41-AF13-2F3EFDF99DDD}"/>
                </a:ext>
              </a:extLst>
            </p:cNvPr>
            <p:cNvSpPr/>
            <p:nvPr/>
          </p:nvSpPr>
          <p:spPr>
            <a:xfrm>
              <a:off x="8810498" y="1751138"/>
              <a:ext cx="353085" cy="31008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90662C65-46FC-1C41-96F9-20818AA3A0D8}"/>
                </a:ext>
              </a:extLst>
            </p:cNvPr>
            <p:cNvSpPr/>
            <p:nvPr/>
          </p:nvSpPr>
          <p:spPr>
            <a:xfrm>
              <a:off x="10257975" y="4515243"/>
              <a:ext cx="353085" cy="31008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Rectangle 48">
              <a:extLst>
                <a:ext uri="{FF2B5EF4-FFF2-40B4-BE49-F238E27FC236}">
                  <a16:creationId xmlns:a16="http://schemas.microsoft.com/office/drawing/2014/main" id="{BB23FB32-B61B-1C44-8E1D-FB913385777E}"/>
                </a:ext>
              </a:extLst>
            </p:cNvPr>
            <p:cNvSpPr/>
            <p:nvPr/>
          </p:nvSpPr>
          <p:spPr>
            <a:xfrm>
              <a:off x="9381721" y="2885043"/>
              <a:ext cx="353085" cy="310084"/>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89523510-7C8A-C344-96B2-2890B676CC98}"/>
                </a:ext>
              </a:extLst>
            </p:cNvPr>
            <p:cNvSpPr/>
            <p:nvPr/>
          </p:nvSpPr>
          <p:spPr>
            <a:xfrm>
              <a:off x="9130228" y="3295275"/>
              <a:ext cx="353085" cy="310084"/>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FF482A8E-8B9D-8E40-807F-FFCCFDC86FBB}"/>
                </a:ext>
              </a:extLst>
            </p:cNvPr>
            <p:cNvSpPr/>
            <p:nvPr/>
          </p:nvSpPr>
          <p:spPr>
            <a:xfrm>
              <a:off x="9759510" y="3295275"/>
              <a:ext cx="353085" cy="310084"/>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4" name="Straight Connector 63">
              <a:extLst>
                <a:ext uri="{FF2B5EF4-FFF2-40B4-BE49-F238E27FC236}">
                  <a16:creationId xmlns:a16="http://schemas.microsoft.com/office/drawing/2014/main" id="{7135287C-13B8-9244-9578-76D2DECF3916}"/>
                </a:ext>
              </a:extLst>
            </p:cNvPr>
            <p:cNvCxnSpPr>
              <a:cxnSpLocks/>
            </p:cNvCxnSpPr>
            <p:nvPr/>
          </p:nvCxnSpPr>
          <p:spPr>
            <a:xfrm flipV="1">
              <a:off x="9398429" y="3456539"/>
              <a:ext cx="46494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D12E59-3D92-2143-B6A1-4198736A6425}"/>
                </a:ext>
              </a:extLst>
            </p:cNvPr>
            <p:cNvCxnSpPr>
              <a:cxnSpLocks/>
            </p:cNvCxnSpPr>
            <p:nvPr/>
          </p:nvCxnSpPr>
          <p:spPr>
            <a:xfrm flipV="1">
              <a:off x="9618216" y="3049742"/>
              <a:ext cx="0" cy="4143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5B740D4-E9FA-384B-BDBE-BBCFFEAA4F51}"/>
                </a:ext>
              </a:extLst>
            </p:cNvPr>
            <p:cNvSpPr/>
            <p:nvPr/>
          </p:nvSpPr>
          <p:spPr>
            <a:xfrm>
              <a:off x="8643042"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6" name="Rectangle 75">
              <a:extLst>
                <a:ext uri="{FF2B5EF4-FFF2-40B4-BE49-F238E27FC236}">
                  <a16:creationId xmlns:a16="http://schemas.microsoft.com/office/drawing/2014/main" id="{FE175B24-0F1D-6740-8DE5-450793E3DB7C}"/>
                </a:ext>
              </a:extLst>
            </p:cNvPr>
            <p:cNvSpPr/>
            <p:nvPr/>
          </p:nvSpPr>
          <p:spPr>
            <a:xfrm>
              <a:off x="7771278"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7" name="Rectangle 76">
              <a:extLst>
                <a:ext uri="{FF2B5EF4-FFF2-40B4-BE49-F238E27FC236}">
                  <a16:creationId xmlns:a16="http://schemas.microsoft.com/office/drawing/2014/main" id="{26989870-D353-BC44-AD3B-59BA4C9BB38B}"/>
                </a:ext>
              </a:extLst>
            </p:cNvPr>
            <p:cNvSpPr/>
            <p:nvPr/>
          </p:nvSpPr>
          <p:spPr>
            <a:xfrm>
              <a:off x="7317099" y="329527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8" name="Rectangle 77">
              <a:extLst>
                <a:ext uri="{FF2B5EF4-FFF2-40B4-BE49-F238E27FC236}">
                  <a16:creationId xmlns:a16="http://schemas.microsoft.com/office/drawing/2014/main" id="{758CB4C8-3F1F-2A40-82E6-84BE737D99C8}"/>
                </a:ext>
              </a:extLst>
            </p:cNvPr>
            <p:cNvSpPr/>
            <p:nvPr/>
          </p:nvSpPr>
          <p:spPr>
            <a:xfrm>
              <a:off x="9844212" y="369532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9" name="Rectangle 78">
              <a:extLst>
                <a:ext uri="{FF2B5EF4-FFF2-40B4-BE49-F238E27FC236}">
                  <a16:creationId xmlns:a16="http://schemas.microsoft.com/office/drawing/2014/main" id="{9596626D-4A7A-CC4B-9286-FD5349989FEE}"/>
                </a:ext>
              </a:extLst>
            </p:cNvPr>
            <p:cNvSpPr/>
            <p:nvPr/>
          </p:nvSpPr>
          <p:spPr>
            <a:xfrm>
              <a:off x="8972448" y="3695327"/>
              <a:ext cx="68061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0" name="Rectangle 79">
              <a:extLst>
                <a:ext uri="{FF2B5EF4-FFF2-40B4-BE49-F238E27FC236}">
                  <a16:creationId xmlns:a16="http://schemas.microsoft.com/office/drawing/2014/main" id="{E22B5288-9EDA-C94C-9320-BAD4BBAFD8FB}"/>
                </a:ext>
              </a:extLst>
            </p:cNvPr>
            <p:cNvSpPr/>
            <p:nvPr/>
          </p:nvSpPr>
          <p:spPr>
            <a:xfrm>
              <a:off x="8518269" y="369532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1" name="Rectangle 80">
              <a:extLst>
                <a:ext uri="{FF2B5EF4-FFF2-40B4-BE49-F238E27FC236}">
                  <a16:creationId xmlns:a16="http://schemas.microsoft.com/office/drawing/2014/main" id="{C4D593C1-5C78-DE4A-B18C-71A9A7715739}"/>
                </a:ext>
              </a:extLst>
            </p:cNvPr>
            <p:cNvSpPr/>
            <p:nvPr/>
          </p:nvSpPr>
          <p:spPr>
            <a:xfrm>
              <a:off x="10291878"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Rectangle 81">
              <a:extLst>
                <a:ext uri="{FF2B5EF4-FFF2-40B4-BE49-F238E27FC236}">
                  <a16:creationId xmlns:a16="http://schemas.microsoft.com/office/drawing/2014/main" id="{ACBD9681-E0A6-4241-A1E2-2BDC0E34E780}"/>
                </a:ext>
              </a:extLst>
            </p:cNvPr>
            <p:cNvSpPr/>
            <p:nvPr/>
          </p:nvSpPr>
          <p:spPr>
            <a:xfrm>
              <a:off x="9420114"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3" name="Rectangle 82">
              <a:extLst>
                <a:ext uri="{FF2B5EF4-FFF2-40B4-BE49-F238E27FC236}">
                  <a16:creationId xmlns:a16="http://schemas.microsoft.com/office/drawing/2014/main" id="{3BD76F80-502C-A84E-B3FD-204A4C287789}"/>
                </a:ext>
              </a:extLst>
            </p:cNvPr>
            <p:cNvSpPr/>
            <p:nvPr/>
          </p:nvSpPr>
          <p:spPr>
            <a:xfrm>
              <a:off x="8965935" y="4096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5" name="Rectangle 84">
              <a:extLst>
                <a:ext uri="{FF2B5EF4-FFF2-40B4-BE49-F238E27FC236}">
                  <a16:creationId xmlns:a16="http://schemas.microsoft.com/office/drawing/2014/main" id="{D7B7C839-EDC4-2149-8E1F-AD8E54AD1B03}"/>
                </a:ext>
              </a:extLst>
            </p:cNvPr>
            <p:cNvSpPr/>
            <p:nvPr/>
          </p:nvSpPr>
          <p:spPr>
            <a:xfrm>
              <a:off x="10892062" y="369977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6" name="Rectangle 85">
              <a:extLst>
                <a:ext uri="{FF2B5EF4-FFF2-40B4-BE49-F238E27FC236}">
                  <a16:creationId xmlns:a16="http://schemas.microsoft.com/office/drawing/2014/main" id="{ABDE6F25-E4DA-D24B-90F8-94C458F76705}"/>
                </a:ext>
              </a:extLst>
            </p:cNvPr>
            <p:cNvSpPr/>
            <p:nvPr/>
          </p:nvSpPr>
          <p:spPr>
            <a:xfrm>
              <a:off x="10437883" y="369977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7" name="Rectangle 86">
              <a:extLst>
                <a:ext uri="{FF2B5EF4-FFF2-40B4-BE49-F238E27FC236}">
                  <a16:creationId xmlns:a16="http://schemas.microsoft.com/office/drawing/2014/main" id="{1C9F1EB5-C821-5348-9B58-2FD4B6C3E85B}"/>
                </a:ext>
              </a:extLst>
            </p:cNvPr>
            <p:cNvSpPr/>
            <p:nvPr/>
          </p:nvSpPr>
          <p:spPr>
            <a:xfrm>
              <a:off x="8679795" y="4092775"/>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8" name="Rectangle 87">
              <a:extLst>
                <a:ext uri="{FF2B5EF4-FFF2-40B4-BE49-F238E27FC236}">
                  <a16:creationId xmlns:a16="http://schemas.microsoft.com/office/drawing/2014/main" id="{CB156416-1BD6-6140-8482-D7C5C12F4E38}"/>
                </a:ext>
              </a:extLst>
            </p:cNvPr>
            <p:cNvSpPr/>
            <p:nvPr/>
          </p:nvSpPr>
          <p:spPr>
            <a:xfrm>
              <a:off x="8301668" y="330430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9" name="Rectangle 88">
              <a:extLst>
                <a:ext uri="{FF2B5EF4-FFF2-40B4-BE49-F238E27FC236}">
                  <a16:creationId xmlns:a16="http://schemas.microsoft.com/office/drawing/2014/main" id="{ACA46C0D-34C9-5D4D-B7EE-48A76C0266E4}"/>
                </a:ext>
              </a:extLst>
            </p:cNvPr>
            <p:cNvSpPr/>
            <p:nvPr/>
          </p:nvSpPr>
          <p:spPr>
            <a:xfrm>
              <a:off x="8871354"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0" name="Rectangle 89">
              <a:extLst>
                <a:ext uri="{FF2B5EF4-FFF2-40B4-BE49-F238E27FC236}">
                  <a16:creationId xmlns:a16="http://schemas.microsoft.com/office/drawing/2014/main" id="{A1C9748D-9243-CA43-9A34-88EFE61484DD}"/>
                </a:ext>
              </a:extLst>
            </p:cNvPr>
            <p:cNvSpPr/>
            <p:nvPr/>
          </p:nvSpPr>
          <p:spPr>
            <a:xfrm>
              <a:off x="7999590"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1" name="Rectangle 90">
              <a:extLst>
                <a:ext uri="{FF2B5EF4-FFF2-40B4-BE49-F238E27FC236}">
                  <a16:creationId xmlns:a16="http://schemas.microsoft.com/office/drawing/2014/main" id="{BB646221-1ED5-2249-BBA3-562D0E68B447}"/>
                </a:ext>
              </a:extLst>
            </p:cNvPr>
            <p:cNvSpPr/>
            <p:nvPr/>
          </p:nvSpPr>
          <p:spPr>
            <a:xfrm>
              <a:off x="7545411" y="2899162"/>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2" name="Rectangle 91">
              <a:extLst>
                <a:ext uri="{FF2B5EF4-FFF2-40B4-BE49-F238E27FC236}">
                  <a16:creationId xmlns:a16="http://schemas.microsoft.com/office/drawing/2014/main" id="{252EB3DF-5628-A849-A663-E498EEBC541C}"/>
                </a:ext>
              </a:extLst>
            </p:cNvPr>
            <p:cNvSpPr/>
            <p:nvPr/>
          </p:nvSpPr>
          <p:spPr>
            <a:xfrm>
              <a:off x="9754164" y="4518426"/>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Rectangle 92">
              <a:extLst>
                <a:ext uri="{FF2B5EF4-FFF2-40B4-BE49-F238E27FC236}">
                  <a16:creationId xmlns:a16="http://schemas.microsoft.com/office/drawing/2014/main" id="{40D6CE2C-A5BF-A542-9FAA-974081F5BBE1}"/>
                </a:ext>
              </a:extLst>
            </p:cNvPr>
            <p:cNvSpPr/>
            <p:nvPr/>
          </p:nvSpPr>
          <p:spPr>
            <a:xfrm>
              <a:off x="9299985" y="4518426"/>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4" name="Rectangle 93">
              <a:extLst>
                <a:ext uri="{FF2B5EF4-FFF2-40B4-BE49-F238E27FC236}">
                  <a16:creationId xmlns:a16="http://schemas.microsoft.com/office/drawing/2014/main" id="{75CDE670-6E29-6B4B-BE42-A658F61E9037}"/>
                </a:ext>
              </a:extLst>
            </p:cNvPr>
            <p:cNvSpPr/>
            <p:nvPr/>
          </p:nvSpPr>
          <p:spPr>
            <a:xfrm>
              <a:off x="8819584" y="452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5" name="Rectangle 94">
              <a:extLst>
                <a:ext uri="{FF2B5EF4-FFF2-40B4-BE49-F238E27FC236}">
                  <a16:creationId xmlns:a16="http://schemas.microsoft.com/office/drawing/2014/main" id="{348F92B0-14BE-2E40-82E2-8D047F6C7F76}"/>
                </a:ext>
              </a:extLst>
            </p:cNvPr>
            <p:cNvSpPr/>
            <p:nvPr/>
          </p:nvSpPr>
          <p:spPr>
            <a:xfrm>
              <a:off x="8365405" y="452333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6" name="Rectangle 95">
              <a:extLst>
                <a:ext uri="{FF2B5EF4-FFF2-40B4-BE49-F238E27FC236}">
                  <a16:creationId xmlns:a16="http://schemas.microsoft.com/office/drawing/2014/main" id="{F333F120-D9F3-3A4C-A9FF-7AD7FE998D86}"/>
                </a:ext>
              </a:extLst>
            </p:cNvPr>
            <p:cNvSpPr/>
            <p:nvPr/>
          </p:nvSpPr>
          <p:spPr>
            <a:xfrm>
              <a:off x="8048981" y="370015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7" name="Rectangle 96">
              <a:extLst>
                <a:ext uri="{FF2B5EF4-FFF2-40B4-BE49-F238E27FC236}">
                  <a16:creationId xmlns:a16="http://schemas.microsoft.com/office/drawing/2014/main" id="{E3E0B351-E4C6-714A-8E60-58E5DF1C2B48}"/>
                </a:ext>
              </a:extLst>
            </p:cNvPr>
            <p:cNvSpPr/>
            <p:nvPr/>
          </p:nvSpPr>
          <p:spPr>
            <a:xfrm>
              <a:off x="7594802" y="370015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8" name="Rectangle 97">
              <a:extLst>
                <a:ext uri="{FF2B5EF4-FFF2-40B4-BE49-F238E27FC236}">
                  <a16:creationId xmlns:a16="http://schemas.microsoft.com/office/drawing/2014/main" id="{BFE44A79-5EDB-004F-AB26-1A372062888F}"/>
                </a:ext>
              </a:extLst>
            </p:cNvPr>
            <p:cNvSpPr/>
            <p:nvPr/>
          </p:nvSpPr>
          <p:spPr>
            <a:xfrm>
              <a:off x="8506047" y="2896344"/>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9" name="Rectangle 98">
              <a:extLst>
                <a:ext uri="{FF2B5EF4-FFF2-40B4-BE49-F238E27FC236}">
                  <a16:creationId xmlns:a16="http://schemas.microsoft.com/office/drawing/2014/main" id="{D92F9129-E2BC-8641-889C-F741819F2189}"/>
                </a:ext>
              </a:extLst>
            </p:cNvPr>
            <p:cNvSpPr/>
            <p:nvPr/>
          </p:nvSpPr>
          <p:spPr>
            <a:xfrm>
              <a:off x="7302233" y="369138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0" name="Rectangle 99">
              <a:extLst>
                <a:ext uri="{FF2B5EF4-FFF2-40B4-BE49-F238E27FC236}">
                  <a16:creationId xmlns:a16="http://schemas.microsoft.com/office/drawing/2014/main" id="{7A338E8B-1B1C-F946-884B-3591F5F1BB5B}"/>
                </a:ext>
              </a:extLst>
            </p:cNvPr>
            <p:cNvSpPr/>
            <p:nvPr/>
          </p:nvSpPr>
          <p:spPr>
            <a:xfrm>
              <a:off x="9667669" y="251359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1" name="Rectangle 100">
              <a:extLst>
                <a:ext uri="{FF2B5EF4-FFF2-40B4-BE49-F238E27FC236}">
                  <a16:creationId xmlns:a16="http://schemas.microsoft.com/office/drawing/2014/main" id="{04690A91-C402-0843-8A25-75DC0D0B056D}"/>
                </a:ext>
              </a:extLst>
            </p:cNvPr>
            <p:cNvSpPr/>
            <p:nvPr/>
          </p:nvSpPr>
          <p:spPr>
            <a:xfrm>
              <a:off x="8795905" y="2513593"/>
              <a:ext cx="63117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2" name="Rectangle 101">
              <a:extLst>
                <a:ext uri="{FF2B5EF4-FFF2-40B4-BE49-F238E27FC236}">
                  <a16:creationId xmlns:a16="http://schemas.microsoft.com/office/drawing/2014/main" id="{71AE1B5F-AEA8-5146-86E8-BAD93BDE970F}"/>
                </a:ext>
              </a:extLst>
            </p:cNvPr>
            <p:cNvSpPr/>
            <p:nvPr/>
          </p:nvSpPr>
          <p:spPr>
            <a:xfrm>
              <a:off x="8341726" y="251359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3" name="Rectangle 102">
              <a:extLst>
                <a:ext uri="{FF2B5EF4-FFF2-40B4-BE49-F238E27FC236}">
                  <a16:creationId xmlns:a16="http://schemas.microsoft.com/office/drawing/2014/main" id="{60AAB36E-5CEF-7141-808D-4A369E27D001}"/>
                </a:ext>
              </a:extLst>
            </p:cNvPr>
            <p:cNvSpPr/>
            <p:nvPr/>
          </p:nvSpPr>
          <p:spPr>
            <a:xfrm>
              <a:off x="10715519" y="2518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4" name="Rectangle 103">
              <a:extLst>
                <a:ext uri="{FF2B5EF4-FFF2-40B4-BE49-F238E27FC236}">
                  <a16:creationId xmlns:a16="http://schemas.microsoft.com/office/drawing/2014/main" id="{5007C4F1-2394-9B49-A94D-8F6809257C7B}"/>
                </a:ext>
              </a:extLst>
            </p:cNvPr>
            <p:cNvSpPr/>
            <p:nvPr/>
          </p:nvSpPr>
          <p:spPr>
            <a:xfrm>
              <a:off x="10261340" y="251804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5" name="Rectangle 104">
              <a:extLst>
                <a:ext uri="{FF2B5EF4-FFF2-40B4-BE49-F238E27FC236}">
                  <a16:creationId xmlns:a16="http://schemas.microsoft.com/office/drawing/2014/main" id="{BC00A6D9-B1FC-B44B-8745-9FBBEAE9A2F2}"/>
                </a:ext>
              </a:extLst>
            </p:cNvPr>
            <p:cNvSpPr/>
            <p:nvPr/>
          </p:nvSpPr>
          <p:spPr>
            <a:xfrm>
              <a:off x="7872438" y="251841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6" name="Rectangle 105">
              <a:extLst>
                <a:ext uri="{FF2B5EF4-FFF2-40B4-BE49-F238E27FC236}">
                  <a16:creationId xmlns:a16="http://schemas.microsoft.com/office/drawing/2014/main" id="{076BFEBE-89DF-C94A-8CD4-ED097CC9309D}"/>
                </a:ext>
              </a:extLst>
            </p:cNvPr>
            <p:cNvSpPr/>
            <p:nvPr/>
          </p:nvSpPr>
          <p:spPr>
            <a:xfrm>
              <a:off x="7418259" y="251841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7" name="Rectangle 106">
              <a:extLst>
                <a:ext uri="{FF2B5EF4-FFF2-40B4-BE49-F238E27FC236}">
                  <a16:creationId xmlns:a16="http://schemas.microsoft.com/office/drawing/2014/main" id="{7E8AF3BA-1F7F-0D48-B835-5C625A83C9CD}"/>
                </a:ext>
              </a:extLst>
            </p:cNvPr>
            <p:cNvSpPr/>
            <p:nvPr/>
          </p:nvSpPr>
          <p:spPr>
            <a:xfrm>
              <a:off x="7125690" y="2509654"/>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8" name="Rectangle 107">
              <a:extLst>
                <a:ext uri="{FF2B5EF4-FFF2-40B4-BE49-F238E27FC236}">
                  <a16:creationId xmlns:a16="http://schemas.microsoft.com/office/drawing/2014/main" id="{0E73FDCC-90C1-BE44-9E8C-0AAAB5C117A3}"/>
                </a:ext>
              </a:extLst>
            </p:cNvPr>
            <p:cNvSpPr/>
            <p:nvPr/>
          </p:nvSpPr>
          <p:spPr>
            <a:xfrm>
              <a:off x="10261340" y="3283473"/>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9" name="Rectangle 108">
              <a:extLst>
                <a:ext uri="{FF2B5EF4-FFF2-40B4-BE49-F238E27FC236}">
                  <a16:creationId xmlns:a16="http://schemas.microsoft.com/office/drawing/2014/main" id="{9CBA2921-85A5-2144-AFA9-2EFFBA0F70C1}"/>
                </a:ext>
              </a:extLst>
            </p:cNvPr>
            <p:cNvSpPr/>
            <p:nvPr/>
          </p:nvSpPr>
          <p:spPr>
            <a:xfrm>
              <a:off x="9196900" y="212708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0" name="Rectangle 109">
              <a:extLst>
                <a:ext uri="{FF2B5EF4-FFF2-40B4-BE49-F238E27FC236}">
                  <a16:creationId xmlns:a16="http://schemas.microsoft.com/office/drawing/2014/main" id="{2034B084-14D8-EF43-A49C-C207B7D31D0C}"/>
                </a:ext>
              </a:extLst>
            </p:cNvPr>
            <p:cNvSpPr/>
            <p:nvPr/>
          </p:nvSpPr>
          <p:spPr>
            <a:xfrm>
              <a:off x="10244750" y="213153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1" name="Rectangle 110">
              <a:extLst>
                <a:ext uri="{FF2B5EF4-FFF2-40B4-BE49-F238E27FC236}">
                  <a16:creationId xmlns:a16="http://schemas.microsoft.com/office/drawing/2014/main" id="{85EB597F-E3B8-914A-8D48-3E8A0C1C78B9}"/>
                </a:ext>
              </a:extLst>
            </p:cNvPr>
            <p:cNvSpPr/>
            <p:nvPr/>
          </p:nvSpPr>
          <p:spPr>
            <a:xfrm>
              <a:off x="9790571" y="213153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2" name="Rectangle 111">
              <a:extLst>
                <a:ext uri="{FF2B5EF4-FFF2-40B4-BE49-F238E27FC236}">
                  <a16:creationId xmlns:a16="http://schemas.microsoft.com/office/drawing/2014/main" id="{82BDAC95-8CE2-2046-9C55-0D8722017705}"/>
                </a:ext>
              </a:extLst>
            </p:cNvPr>
            <p:cNvSpPr/>
            <p:nvPr/>
          </p:nvSpPr>
          <p:spPr>
            <a:xfrm>
              <a:off x="8119665" y="4109745"/>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3" name="Rectangle 112">
              <a:extLst>
                <a:ext uri="{FF2B5EF4-FFF2-40B4-BE49-F238E27FC236}">
                  <a16:creationId xmlns:a16="http://schemas.microsoft.com/office/drawing/2014/main" id="{320E25EC-B2CE-3444-A3B3-5C080D4F0943}"/>
                </a:ext>
              </a:extLst>
            </p:cNvPr>
            <p:cNvSpPr/>
            <p:nvPr/>
          </p:nvSpPr>
          <p:spPr>
            <a:xfrm>
              <a:off x="7650377" y="411456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4" name="Rectangle 113">
              <a:extLst>
                <a:ext uri="{FF2B5EF4-FFF2-40B4-BE49-F238E27FC236}">
                  <a16:creationId xmlns:a16="http://schemas.microsoft.com/office/drawing/2014/main" id="{43A491C5-5FCD-864A-B7E6-7A79C0BA265B}"/>
                </a:ext>
              </a:extLst>
            </p:cNvPr>
            <p:cNvSpPr/>
            <p:nvPr/>
          </p:nvSpPr>
          <p:spPr>
            <a:xfrm>
              <a:off x="7196198" y="4114569"/>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6" name="Straight Connector 55">
              <a:extLst>
                <a:ext uri="{FF2B5EF4-FFF2-40B4-BE49-F238E27FC236}">
                  <a16:creationId xmlns:a16="http://schemas.microsoft.com/office/drawing/2014/main" id="{0E20D6AE-A79D-6E4E-881F-BCFB517902D9}"/>
                </a:ext>
              </a:extLst>
            </p:cNvPr>
            <p:cNvCxnSpPr>
              <a:cxnSpLocks/>
            </p:cNvCxnSpPr>
            <p:nvPr/>
          </p:nvCxnSpPr>
          <p:spPr>
            <a:xfrm flipV="1">
              <a:off x="8197039" y="2638539"/>
              <a:ext cx="0" cy="20610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3FB65A-B17E-F84C-8062-453830252259}"/>
                </a:ext>
              </a:extLst>
            </p:cNvPr>
            <p:cNvCxnSpPr>
              <a:cxnSpLocks/>
            </p:cNvCxnSpPr>
            <p:nvPr/>
          </p:nvCxnSpPr>
          <p:spPr>
            <a:xfrm>
              <a:off x="7690804" y="4680596"/>
              <a:ext cx="2717285" cy="1778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E14022-ABD7-7F4C-AB98-C099B05969CA}"/>
                </a:ext>
              </a:extLst>
            </p:cNvPr>
            <p:cNvCxnSpPr>
              <a:cxnSpLocks/>
            </p:cNvCxnSpPr>
            <p:nvPr/>
          </p:nvCxnSpPr>
          <p:spPr>
            <a:xfrm flipH="1">
              <a:off x="9069485" y="1919085"/>
              <a:ext cx="0" cy="71822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B6784A8-D755-5040-BDB5-B2A209358694}"/>
                </a:ext>
              </a:extLst>
            </p:cNvPr>
            <p:cNvCxnSpPr>
              <a:cxnSpLocks/>
            </p:cNvCxnSpPr>
            <p:nvPr/>
          </p:nvCxnSpPr>
          <p:spPr>
            <a:xfrm flipH="1">
              <a:off x="8186988" y="2637314"/>
              <a:ext cx="88999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440A71CD-3803-EF4E-8672-CD8E8FAA0B98}"/>
                </a:ext>
              </a:extLst>
            </p:cNvPr>
            <p:cNvSpPr/>
            <p:nvPr/>
          </p:nvSpPr>
          <p:spPr>
            <a:xfrm>
              <a:off x="8634125" y="2126647"/>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7" name="Rectangle 116">
              <a:extLst>
                <a:ext uri="{FF2B5EF4-FFF2-40B4-BE49-F238E27FC236}">
                  <a16:creationId xmlns:a16="http://schemas.microsoft.com/office/drawing/2014/main" id="{2FA74609-94D7-BF41-B9F6-7F75C90FF574}"/>
                </a:ext>
              </a:extLst>
            </p:cNvPr>
            <p:cNvSpPr/>
            <p:nvPr/>
          </p:nvSpPr>
          <p:spPr>
            <a:xfrm>
              <a:off x="8164837" y="213147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8" name="Rectangle 117">
              <a:extLst>
                <a:ext uri="{FF2B5EF4-FFF2-40B4-BE49-F238E27FC236}">
                  <a16:creationId xmlns:a16="http://schemas.microsoft.com/office/drawing/2014/main" id="{98D05899-6BC9-3A42-8136-FE5549873AA6}"/>
                </a:ext>
              </a:extLst>
            </p:cNvPr>
            <p:cNvSpPr/>
            <p:nvPr/>
          </p:nvSpPr>
          <p:spPr>
            <a:xfrm>
              <a:off x="7710658" y="2131471"/>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9" name="Rectangle 118">
              <a:extLst>
                <a:ext uri="{FF2B5EF4-FFF2-40B4-BE49-F238E27FC236}">
                  <a16:creationId xmlns:a16="http://schemas.microsoft.com/office/drawing/2014/main" id="{31903356-3219-FC4D-A53F-D1814FC440A6}"/>
                </a:ext>
              </a:extLst>
            </p:cNvPr>
            <p:cNvSpPr/>
            <p:nvPr/>
          </p:nvSpPr>
          <p:spPr>
            <a:xfrm>
              <a:off x="7418089" y="212270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0" name="Rectangle 119">
              <a:extLst>
                <a:ext uri="{FF2B5EF4-FFF2-40B4-BE49-F238E27FC236}">
                  <a16:creationId xmlns:a16="http://schemas.microsoft.com/office/drawing/2014/main" id="{7853FA40-332B-EB46-BB6B-1E03888B4859}"/>
                </a:ext>
              </a:extLst>
            </p:cNvPr>
            <p:cNvSpPr/>
            <p:nvPr/>
          </p:nvSpPr>
          <p:spPr>
            <a:xfrm>
              <a:off x="9888490" y="174816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1" name="Rectangle 120">
              <a:extLst>
                <a:ext uri="{FF2B5EF4-FFF2-40B4-BE49-F238E27FC236}">
                  <a16:creationId xmlns:a16="http://schemas.microsoft.com/office/drawing/2014/main" id="{E5A14D23-D09C-2644-9FDB-B18DC91869E5}"/>
                </a:ext>
              </a:extLst>
            </p:cNvPr>
            <p:cNvSpPr/>
            <p:nvPr/>
          </p:nvSpPr>
          <p:spPr>
            <a:xfrm>
              <a:off x="10936340" y="175261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2" name="Rectangle 121">
              <a:extLst>
                <a:ext uri="{FF2B5EF4-FFF2-40B4-BE49-F238E27FC236}">
                  <a16:creationId xmlns:a16="http://schemas.microsoft.com/office/drawing/2014/main" id="{4BE2E415-80DC-A844-B75B-D69FE0500327}"/>
                </a:ext>
              </a:extLst>
            </p:cNvPr>
            <p:cNvSpPr/>
            <p:nvPr/>
          </p:nvSpPr>
          <p:spPr>
            <a:xfrm>
              <a:off x="10482161" y="1752613"/>
              <a:ext cx="353085"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6" name="Rectangle 125">
              <a:extLst>
                <a:ext uri="{FF2B5EF4-FFF2-40B4-BE49-F238E27FC236}">
                  <a16:creationId xmlns:a16="http://schemas.microsoft.com/office/drawing/2014/main" id="{40FA49A6-8AB7-5F4C-9A10-011A5E247934}"/>
                </a:ext>
              </a:extLst>
            </p:cNvPr>
            <p:cNvSpPr/>
            <p:nvPr/>
          </p:nvSpPr>
          <p:spPr>
            <a:xfrm>
              <a:off x="10737113" y="2131471"/>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7" name="Rectangle 126">
              <a:extLst>
                <a:ext uri="{FF2B5EF4-FFF2-40B4-BE49-F238E27FC236}">
                  <a16:creationId xmlns:a16="http://schemas.microsoft.com/office/drawing/2014/main" id="{59E3E607-B491-4E4F-945A-D768A691967B}"/>
                </a:ext>
              </a:extLst>
            </p:cNvPr>
            <p:cNvSpPr/>
            <p:nvPr/>
          </p:nvSpPr>
          <p:spPr>
            <a:xfrm>
              <a:off x="10564529" y="3286575"/>
              <a:ext cx="680618"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8" name="Rectangle 127">
              <a:extLst>
                <a:ext uri="{FF2B5EF4-FFF2-40B4-BE49-F238E27FC236}">
                  <a16:creationId xmlns:a16="http://schemas.microsoft.com/office/drawing/2014/main" id="{77C47E9B-EBA3-E341-BD52-4FA9F30B3367}"/>
                </a:ext>
              </a:extLst>
            </p:cNvPr>
            <p:cNvSpPr/>
            <p:nvPr/>
          </p:nvSpPr>
          <p:spPr>
            <a:xfrm>
              <a:off x="9924974" y="4095098"/>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1" name="Rectangle 140">
              <a:extLst>
                <a:ext uri="{FF2B5EF4-FFF2-40B4-BE49-F238E27FC236}">
                  <a16:creationId xmlns:a16="http://schemas.microsoft.com/office/drawing/2014/main" id="{B776DFC5-A3B7-9D4E-AB35-189871E5DAAB}"/>
                </a:ext>
              </a:extLst>
            </p:cNvPr>
            <p:cNvSpPr/>
            <p:nvPr/>
          </p:nvSpPr>
          <p:spPr>
            <a:xfrm>
              <a:off x="9349349" y="1744300"/>
              <a:ext cx="191559" cy="310084"/>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43" name="TextBox 142">
            <a:extLst>
              <a:ext uri="{FF2B5EF4-FFF2-40B4-BE49-F238E27FC236}">
                <a16:creationId xmlns:a16="http://schemas.microsoft.com/office/drawing/2014/main" id="{89429CE9-9F65-AB42-9EB6-04A99C3CF891}"/>
              </a:ext>
            </a:extLst>
          </p:cNvPr>
          <p:cNvSpPr txBox="1"/>
          <p:nvPr/>
        </p:nvSpPr>
        <p:spPr>
          <a:xfrm>
            <a:off x="7047238" y="5161243"/>
            <a:ext cx="1961878" cy="477054"/>
          </a:xfrm>
          <a:prstGeom prst="rect">
            <a:avLst/>
          </a:prstGeom>
          <a:noFill/>
        </p:spPr>
        <p:txBody>
          <a:bodyPr wrap="square" rtlCol="0">
            <a:spAutoFit/>
          </a:bodyPr>
          <a:lstStyle/>
          <a:p>
            <a:r>
              <a:rPr lang="en-US" altLang="zh-CN" sz="2100" dirty="0"/>
              <a:t>Net-length</a:t>
            </a:r>
            <a:r>
              <a:rPr lang="zh-CN" altLang="en-US" sz="2100" dirty="0">
                <a:solidFill>
                  <a:schemeClr val="accent2"/>
                </a:solidFill>
              </a:rPr>
              <a:t> </a:t>
            </a:r>
            <a:r>
              <a:rPr lang="en-US" altLang="zh-CN" sz="2500" b="1" dirty="0">
                <a:solidFill>
                  <a:schemeClr val="accent2"/>
                </a:solidFill>
              </a:rPr>
              <a:t>a</a:t>
            </a:r>
            <a:endParaRPr lang="en-CN" sz="2500" b="1" dirty="0">
              <a:solidFill>
                <a:schemeClr val="accent2"/>
              </a:solidFill>
            </a:endParaRPr>
          </a:p>
        </p:txBody>
      </p:sp>
      <p:sp>
        <p:nvSpPr>
          <p:cNvPr id="144" name="TextBox 143">
            <a:extLst>
              <a:ext uri="{FF2B5EF4-FFF2-40B4-BE49-F238E27FC236}">
                <a16:creationId xmlns:a16="http://schemas.microsoft.com/office/drawing/2014/main" id="{E176AF5A-6636-974A-A3CF-CFCB4666A543}"/>
              </a:ext>
            </a:extLst>
          </p:cNvPr>
          <p:cNvSpPr txBox="1"/>
          <p:nvPr/>
        </p:nvSpPr>
        <p:spPr>
          <a:xfrm>
            <a:off x="9487481" y="5161243"/>
            <a:ext cx="1961878" cy="477054"/>
          </a:xfrm>
          <a:prstGeom prst="rect">
            <a:avLst/>
          </a:prstGeom>
          <a:noFill/>
        </p:spPr>
        <p:txBody>
          <a:bodyPr wrap="square" rtlCol="0">
            <a:spAutoFit/>
          </a:bodyPr>
          <a:lstStyle/>
          <a:p>
            <a:r>
              <a:rPr lang="en-US" altLang="zh-CN" sz="2100" dirty="0"/>
              <a:t>Net-length</a:t>
            </a:r>
            <a:r>
              <a:rPr lang="zh-CN" altLang="en-US" sz="2100" dirty="0">
                <a:solidFill>
                  <a:schemeClr val="accent2"/>
                </a:solidFill>
              </a:rPr>
              <a:t> </a:t>
            </a:r>
            <a:r>
              <a:rPr lang="en-US" altLang="zh-CN" sz="2500" b="1" dirty="0">
                <a:solidFill>
                  <a:schemeClr val="accent6"/>
                </a:solidFill>
              </a:rPr>
              <a:t>b</a:t>
            </a:r>
            <a:endParaRPr lang="en-CN" sz="2500" b="1" dirty="0">
              <a:solidFill>
                <a:schemeClr val="accent6"/>
              </a:solidFill>
            </a:endParaRPr>
          </a:p>
        </p:txBody>
      </p:sp>
      <p:sp>
        <p:nvSpPr>
          <p:cNvPr id="145" name="TextBox 144">
            <a:extLst>
              <a:ext uri="{FF2B5EF4-FFF2-40B4-BE49-F238E27FC236}">
                <a16:creationId xmlns:a16="http://schemas.microsoft.com/office/drawing/2014/main" id="{3E8A3247-1108-1C41-AD28-FC79174910FE}"/>
              </a:ext>
            </a:extLst>
          </p:cNvPr>
          <p:cNvSpPr txBox="1"/>
          <p:nvPr/>
        </p:nvSpPr>
        <p:spPr>
          <a:xfrm>
            <a:off x="8768551" y="5095784"/>
            <a:ext cx="613170" cy="615553"/>
          </a:xfrm>
          <a:prstGeom prst="rect">
            <a:avLst/>
          </a:prstGeom>
          <a:noFill/>
        </p:spPr>
        <p:txBody>
          <a:bodyPr wrap="square" rtlCol="0">
            <a:spAutoFit/>
          </a:bodyPr>
          <a:lstStyle/>
          <a:p>
            <a:r>
              <a:rPr lang="en-US" altLang="zh-CN" sz="3400" dirty="0"/>
              <a:t>&gt;&gt;</a:t>
            </a:r>
            <a:endParaRPr lang="en-CN" sz="3400" dirty="0"/>
          </a:p>
        </p:txBody>
      </p:sp>
      <p:sp>
        <p:nvSpPr>
          <p:cNvPr id="149" name="TextBox 148">
            <a:extLst>
              <a:ext uri="{FF2B5EF4-FFF2-40B4-BE49-F238E27FC236}">
                <a16:creationId xmlns:a16="http://schemas.microsoft.com/office/drawing/2014/main" id="{A99AD0F3-0157-BF4F-9FC6-DB97BFBDD4AC}"/>
              </a:ext>
            </a:extLst>
          </p:cNvPr>
          <p:cNvSpPr txBox="1"/>
          <p:nvPr/>
        </p:nvSpPr>
        <p:spPr>
          <a:xfrm>
            <a:off x="7616121" y="5661569"/>
            <a:ext cx="1159453" cy="477054"/>
          </a:xfrm>
          <a:prstGeom prst="rect">
            <a:avLst/>
          </a:prstGeom>
          <a:noFill/>
        </p:spPr>
        <p:txBody>
          <a:bodyPr wrap="square" rtlCol="0">
            <a:spAutoFit/>
          </a:bodyPr>
          <a:lstStyle/>
          <a:p>
            <a:r>
              <a:rPr lang="en-US" altLang="zh-CN" sz="2100" dirty="0"/>
              <a:t>Delay</a:t>
            </a:r>
            <a:r>
              <a:rPr lang="zh-CN" altLang="en-US" sz="2100" dirty="0">
                <a:solidFill>
                  <a:schemeClr val="accent2"/>
                </a:solidFill>
              </a:rPr>
              <a:t> </a:t>
            </a:r>
            <a:r>
              <a:rPr lang="en-US" altLang="zh-CN" sz="2500" b="1" dirty="0">
                <a:solidFill>
                  <a:schemeClr val="accent2"/>
                </a:solidFill>
              </a:rPr>
              <a:t>a</a:t>
            </a:r>
            <a:endParaRPr lang="en-CN" sz="2500" b="1" dirty="0">
              <a:solidFill>
                <a:schemeClr val="accent2"/>
              </a:solidFill>
            </a:endParaRPr>
          </a:p>
        </p:txBody>
      </p:sp>
      <p:sp>
        <p:nvSpPr>
          <p:cNvPr id="150" name="TextBox 149">
            <a:extLst>
              <a:ext uri="{FF2B5EF4-FFF2-40B4-BE49-F238E27FC236}">
                <a16:creationId xmlns:a16="http://schemas.microsoft.com/office/drawing/2014/main" id="{1D268FB5-2CE0-0A49-9A57-90CCC2D7F805}"/>
              </a:ext>
            </a:extLst>
          </p:cNvPr>
          <p:cNvSpPr txBox="1"/>
          <p:nvPr/>
        </p:nvSpPr>
        <p:spPr>
          <a:xfrm>
            <a:off x="9501222" y="5662867"/>
            <a:ext cx="1289746" cy="477054"/>
          </a:xfrm>
          <a:prstGeom prst="rect">
            <a:avLst/>
          </a:prstGeom>
          <a:noFill/>
        </p:spPr>
        <p:txBody>
          <a:bodyPr wrap="square" rtlCol="0">
            <a:spAutoFit/>
          </a:bodyPr>
          <a:lstStyle/>
          <a:p>
            <a:r>
              <a:rPr lang="en-US" altLang="zh-CN" sz="2100" dirty="0"/>
              <a:t>Delay</a:t>
            </a:r>
            <a:r>
              <a:rPr lang="zh-CN" altLang="en-US" sz="2100" dirty="0">
                <a:solidFill>
                  <a:schemeClr val="accent2"/>
                </a:solidFill>
              </a:rPr>
              <a:t> </a:t>
            </a:r>
            <a:r>
              <a:rPr lang="en-US" altLang="zh-CN" sz="2500" b="1" dirty="0">
                <a:solidFill>
                  <a:schemeClr val="accent6"/>
                </a:solidFill>
              </a:rPr>
              <a:t>b</a:t>
            </a:r>
            <a:endParaRPr lang="en-CN" sz="2500" b="1" dirty="0">
              <a:solidFill>
                <a:schemeClr val="accent6"/>
              </a:solidFill>
            </a:endParaRPr>
          </a:p>
        </p:txBody>
      </p:sp>
      <p:sp>
        <p:nvSpPr>
          <p:cNvPr id="151" name="TextBox 150">
            <a:extLst>
              <a:ext uri="{FF2B5EF4-FFF2-40B4-BE49-F238E27FC236}">
                <a16:creationId xmlns:a16="http://schemas.microsoft.com/office/drawing/2014/main" id="{65E3C371-7209-534A-A97C-69C6366141CD}"/>
              </a:ext>
            </a:extLst>
          </p:cNvPr>
          <p:cNvSpPr txBox="1"/>
          <p:nvPr/>
        </p:nvSpPr>
        <p:spPr>
          <a:xfrm>
            <a:off x="8782292" y="5597408"/>
            <a:ext cx="613170" cy="615553"/>
          </a:xfrm>
          <a:prstGeom prst="rect">
            <a:avLst/>
          </a:prstGeom>
          <a:noFill/>
        </p:spPr>
        <p:txBody>
          <a:bodyPr wrap="square" rtlCol="0">
            <a:spAutoFit/>
          </a:bodyPr>
          <a:lstStyle/>
          <a:p>
            <a:r>
              <a:rPr lang="en-US" altLang="zh-CN" sz="3400" dirty="0"/>
              <a:t>&gt;&gt;</a:t>
            </a:r>
            <a:endParaRPr lang="en-CN" sz="3400" dirty="0"/>
          </a:p>
        </p:txBody>
      </p:sp>
      <p:sp>
        <p:nvSpPr>
          <p:cNvPr id="115" name="TextBox 114">
            <a:extLst>
              <a:ext uri="{FF2B5EF4-FFF2-40B4-BE49-F238E27FC236}">
                <a16:creationId xmlns:a16="http://schemas.microsoft.com/office/drawing/2014/main" id="{1BF1E9A0-A91E-FC47-BDBA-553F66E53C4B}"/>
              </a:ext>
            </a:extLst>
          </p:cNvPr>
          <p:cNvSpPr txBox="1"/>
          <p:nvPr/>
        </p:nvSpPr>
        <p:spPr>
          <a:xfrm>
            <a:off x="416398" y="4295952"/>
            <a:ext cx="1348899" cy="369332"/>
          </a:xfrm>
          <a:prstGeom prst="rect">
            <a:avLst/>
          </a:prstGeom>
          <a:noFill/>
        </p:spPr>
        <p:txBody>
          <a:bodyPr wrap="square" rtlCol="0">
            <a:spAutoFit/>
          </a:bodyPr>
          <a:lstStyle/>
          <a:p>
            <a:r>
              <a:rPr lang="en-US" altLang="zh-CN" dirty="0"/>
              <a:t>Net-length?</a:t>
            </a:r>
            <a:endParaRPr lang="en-CN"/>
          </a:p>
        </p:txBody>
      </p:sp>
      <p:sp>
        <p:nvSpPr>
          <p:cNvPr id="129" name="TextBox 128">
            <a:extLst>
              <a:ext uri="{FF2B5EF4-FFF2-40B4-BE49-F238E27FC236}">
                <a16:creationId xmlns:a16="http://schemas.microsoft.com/office/drawing/2014/main" id="{E9C9D4CD-3487-D04B-8F59-D5B9E6E6411D}"/>
              </a:ext>
            </a:extLst>
          </p:cNvPr>
          <p:cNvSpPr txBox="1"/>
          <p:nvPr/>
        </p:nvSpPr>
        <p:spPr>
          <a:xfrm>
            <a:off x="3131816" y="4295952"/>
            <a:ext cx="1408094" cy="369332"/>
          </a:xfrm>
          <a:prstGeom prst="rect">
            <a:avLst/>
          </a:prstGeom>
          <a:noFill/>
        </p:spPr>
        <p:txBody>
          <a:bodyPr wrap="square" rtlCol="0">
            <a:spAutoFit/>
          </a:bodyPr>
          <a:lstStyle/>
          <a:p>
            <a:r>
              <a:rPr lang="en-US" altLang="zh-CN" dirty="0"/>
              <a:t>Net-length?</a:t>
            </a:r>
            <a:endParaRPr lang="en-CN" dirty="0"/>
          </a:p>
        </p:txBody>
      </p:sp>
      <p:sp>
        <p:nvSpPr>
          <p:cNvPr id="132" name="TextBox 131">
            <a:extLst>
              <a:ext uri="{FF2B5EF4-FFF2-40B4-BE49-F238E27FC236}">
                <a16:creationId xmlns:a16="http://schemas.microsoft.com/office/drawing/2014/main" id="{D1817452-83F9-E14A-A6EF-812578E5C650}"/>
              </a:ext>
            </a:extLst>
          </p:cNvPr>
          <p:cNvSpPr txBox="1"/>
          <p:nvPr/>
        </p:nvSpPr>
        <p:spPr>
          <a:xfrm>
            <a:off x="959880" y="4948872"/>
            <a:ext cx="3285698" cy="830997"/>
          </a:xfrm>
          <a:prstGeom prst="rect">
            <a:avLst/>
          </a:prstGeom>
          <a:noFill/>
        </p:spPr>
        <p:txBody>
          <a:bodyPr wrap="square" rtlCol="0">
            <a:spAutoFit/>
          </a:bodyPr>
          <a:lstStyle/>
          <a:p>
            <a:r>
              <a:rPr lang="en-US" altLang="zh-CN" sz="2400" dirty="0"/>
              <a:t>Traditional tools: </a:t>
            </a:r>
            <a:r>
              <a:rPr lang="en-US" altLang="zh-CN" sz="2400" b="1" dirty="0">
                <a:solidFill>
                  <a:srgbClr val="D92D32"/>
                </a:solidFill>
              </a:rPr>
              <a:t>Same!</a:t>
            </a:r>
          </a:p>
          <a:p>
            <a:r>
              <a:rPr lang="en-US" altLang="zh-CN" sz="2400" dirty="0"/>
              <a:t>Previous works: </a:t>
            </a:r>
            <a:r>
              <a:rPr lang="en-US" altLang="zh-CN" sz="2400" b="1" dirty="0">
                <a:solidFill>
                  <a:srgbClr val="D92D32"/>
                </a:solidFill>
              </a:rPr>
              <a:t>Similar!</a:t>
            </a:r>
            <a:endParaRPr lang="en-CN" sz="2400" b="1" dirty="0">
              <a:solidFill>
                <a:srgbClr val="D92D32"/>
              </a:solidFill>
            </a:endParaRPr>
          </a:p>
        </p:txBody>
      </p:sp>
      <p:sp>
        <p:nvSpPr>
          <p:cNvPr id="148" name="TextBox 147">
            <a:extLst>
              <a:ext uri="{FF2B5EF4-FFF2-40B4-BE49-F238E27FC236}">
                <a16:creationId xmlns:a16="http://schemas.microsoft.com/office/drawing/2014/main" id="{0A5E90F6-979D-3747-8F9F-0D64FB3E42E9}"/>
              </a:ext>
            </a:extLst>
          </p:cNvPr>
          <p:cNvSpPr txBox="1"/>
          <p:nvPr/>
        </p:nvSpPr>
        <p:spPr>
          <a:xfrm>
            <a:off x="2048343" y="1744300"/>
            <a:ext cx="1477264" cy="369332"/>
          </a:xfrm>
          <a:prstGeom prst="rect">
            <a:avLst/>
          </a:prstGeom>
          <a:noFill/>
        </p:spPr>
        <p:txBody>
          <a:bodyPr wrap="none" rtlCol="0">
            <a:spAutoFit/>
          </a:bodyPr>
          <a:lstStyle/>
          <a:p>
            <a:r>
              <a:rPr lang="en-US" altLang="zh-CN" b="1" dirty="0"/>
              <a:t>Circuit</a:t>
            </a:r>
            <a:r>
              <a:rPr lang="zh-CN" altLang="en-US" b="1" dirty="0"/>
              <a:t> </a:t>
            </a:r>
            <a:r>
              <a:rPr lang="en-US" altLang="zh-CN" b="1" dirty="0"/>
              <a:t>Netlist</a:t>
            </a:r>
            <a:endParaRPr lang="en-CN" b="1" dirty="0"/>
          </a:p>
        </p:txBody>
      </p:sp>
      <p:sp>
        <p:nvSpPr>
          <p:cNvPr id="152" name="TextBox 151">
            <a:extLst>
              <a:ext uri="{FF2B5EF4-FFF2-40B4-BE49-F238E27FC236}">
                <a16:creationId xmlns:a16="http://schemas.microsoft.com/office/drawing/2014/main" id="{A666E3CC-1EE6-C940-94D1-46BF5433608C}"/>
              </a:ext>
            </a:extLst>
          </p:cNvPr>
          <p:cNvSpPr txBox="1"/>
          <p:nvPr/>
        </p:nvSpPr>
        <p:spPr>
          <a:xfrm>
            <a:off x="5365232" y="3432268"/>
            <a:ext cx="1250214" cy="646331"/>
          </a:xfrm>
          <a:prstGeom prst="rect">
            <a:avLst/>
          </a:prstGeom>
          <a:noFill/>
        </p:spPr>
        <p:txBody>
          <a:bodyPr wrap="none" rtlCol="0">
            <a:spAutoFit/>
          </a:bodyPr>
          <a:lstStyle/>
          <a:p>
            <a:pPr algn="ctr"/>
            <a:r>
              <a:rPr lang="en-US" altLang="zh-CN" b="1" dirty="0"/>
              <a:t>Placement</a:t>
            </a:r>
          </a:p>
          <a:p>
            <a:pPr algn="ctr"/>
            <a:r>
              <a:rPr lang="en-US" altLang="zh-CN" b="1" dirty="0">
                <a:solidFill>
                  <a:srgbClr val="D92D32"/>
                </a:solidFill>
              </a:rPr>
              <a:t>Hours-days</a:t>
            </a:r>
            <a:endParaRPr lang="en-CN" b="1" dirty="0">
              <a:solidFill>
                <a:srgbClr val="D92D32"/>
              </a:solidFill>
            </a:endParaRPr>
          </a:p>
        </p:txBody>
      </p:sp>
      <p:sp>
        <p:nvSpPr>
          <p:cNvPr id="153" name="TextBox 152">
            <a:extLst>
              <a:ext uri="{FF2B5EF4-FFF2-40B4-BE49-F238E27FC236}">
                <a16:creationId xmlns:a16="http://schemas.microsoft.com/office/drawing/2014/main" id="{F96C2B9F-F7D5-2648-A2F0-1510D91C8923}"/>
              </a:ext>
            </a:extLst>
          </p:cNvPr>
          <p:cNvSpPr txBox="1"/>
          <p:nvPr/>
        </p:nvSpPr>
        <p:spPr>
          <a:xfrm>
            <a:off x="8561373" y="1170541"/>
            <a:ext cx="1490793" cy="369332"/>
          </a:xfrm>
          <a:prstGeom prst="rect">
            <a:avLst/>
          </a:prstGeom>
          <a:noFill/>
        </p:spPr>
        <p:txBody>
          <a:bodyPr wrap="none" rtlCol="0">
            <a:spAutoFit/>
          </a:bodyPr>
          <a:lstStyle/>
          <a:p>
            <a:r>
              <a:rPr lang="en-US" altLang="zh-CN" b="1" dirty="0"/>
              <a:t>Circuit</a:t>
            </a:r>
            <a:r>
              <a:rPr lang="zh-CN" altLang="en-US" b="1" dirty="0"/>
              <a:t> </a:t>
            </a:r>
            <a:r>
              <a:rPr lang="en-US" altLang="zh-CN" b="1" dirty="0"/>
              <a:t>Layout</a:t>
            </a:r>
            <a:endParaRPr lang="en-CN" b="1" dirty="0"/>
          </a:p>
        </p:txBody>
      </p:sp>
      <p:pic>
        <p:nvPicPr>
          <p:cNvPr id="155" name="Picture 154">
            <a:extLst>
              <a:ext uri="{FF2B5EF4-FFF2-40B4-BE49-F238E27FC236}">
                <a16:creationId xmlns:a16="http://schemas.microsoft.com/office/drawing/2014/main" id="{D70FB54F-AD4D-774A-BCF0-45EC6D963975}"/>
              </a:ext>
            </a:extLst>
          </p:cNvPr>
          <p:cNvPicPr>
            <a:picLocks noChangeAspect="1"/>
          </p:cNvPicPr>
          <p:nvPr/>
        </p:nvPicPr>
        <p:blipFill>
          <a:blip r:embed="rId3">
            <a:alphaModFix/>
          </a:blip>
          <a:stretch>
            <a:fillRect/>
          </a:stretch>
        </p:blipFill>
        <p:spPr>
          <a:xfrm>
            <a:off x="135256" y="2315382"/>
            <a:ext cx="5124706" cy="2013458"/>
          </a:xfrm>
          <a:prstGeom prst="rect">
            <a:avLst/>
          </a:prstGeom>
        </p:spPr>
      </p:pic>
      <p:sp>
        <p:nvSpPr>
          <p:cNvPr id="156" name="Oval 155">
            <a:extLst>
              <a:ext uri="{FF2B5EF4-FFF2-40B4-BE49-F238E27FC236}">
                <a16:creationId xmlns:a16="http://schemas.microsoft.com/office/drawing/2014/main" id="{8CB17CF0-ED97-4D4C-BFDA-8C7B5BF5F0B5}"/>
              </a:ext>
            </a:extLst>
          </p:cNvPr>
          <p:cNvSpPr>
            <a:spLocks noChangeAspect="1"/>
          </p:cNvSpPr>
          <p:nvPr/>
        </p:nvSpPr>
        <p:spPr>
          <a:xfrm rot="5400000">
            <a:off x="3259217" y="3023167"/>
            <a:ext cx="1195766" cy="1199595"/>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Oval 156">
            <a:extLst>
              <a:ext uri="{FF2B5EF4-FFF2-40B4-BE49-F238E27FC236}">
                <a16:creationId xmlns:a16="http://schemas.microsoft.com/office/drawing/2014/main" id="{790238D1-F8BA-2745-80D0-F8F915A8E61C}"/>
              </a:ext>
            </a:extLst>
          </p:cNvPr>
          <p:cNvSpPr>
            <a:spLocks noChangeAspect="1"/>
          </p:cNvSpPr>
          <p:nvPr/>
        </p:nvSpPr>
        <p:spPr>
          <a:xfrm rot="5400000">
            <a:off x="480714" y="2905315"/>
            <a:ext cx="1195766" cy="119959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TextBox 157">
            <a:extLst>
              <a:ext uri="{FF2B5EF4-FFF2-40B4-BE49-F238E27FC236}">
                <a16:creationId xmlns:a16="http://schemas.microsoft.com/office/drawing/2014/main" id="{3CB51FF8-5A5C-7D42-887D-0F1B20453924}"/>
              </a:ext>
            </a:extLst>
          </p:cNvPr>
          <p:cNvSpPr txBox="1"/>
          <p:nvPr/>
        </p:nvSpPr>
        <p:spPr>
          <a:xfrm>
            <a:off x="959392" y="3202977"/>
            <a:ext cx="362600" cy="523220"/>
          </a:xfrm>
          <a:prstGeom prst="rect">
            <a:avLst/>
          </a:prstGeom>
          <a:noFill/>
        </p:spPr>
        <p:txBody>
          <a:bodyPr wrap="none" rtlCol="0">
            <a:spAutoFit/>
          </a:bodyPr>
          <a:lstStyle/>
          <a:p>
            <a:r>
              <a:rPr lang="en-US" altLang="zh-CN" sz="2800" b="1" dirty="0">
                <a:solidFill>
                  <a:schemeClr val="accent2"/>
                </a:solidFill>
              </a:rPr>
              <a:t>a</a:t>
            </a:r>
            <a:endParaRPr lang="en-US" sz="2800" b="1" dirty="0">
              <a:solidFill>
                <a:schemeClr val="accent2"/>
              </a:solidFill>
            </a:endParaRPr>
          </a:p>
        </p:txBody>
      </p:sp>
      <p:sp>
        <p:nvSpPr>
          <p:cNvPr id="159" name="TextBox 158">
            <a:extLst>
              <a:ext uri="{FF2B5EF4-FFF2-40B4-BE49-F238E27FC236}">
                <a16:creationId xmlns:a16="http://schemas.microsoft.com/office/drawing/2014/main" id="{70F75939-4CEB-1744-9499-F6C885943A98}"/>
              </a:ext>
            </a:extLst>
          </p:cNvPr>
          <p:cNvSpPr txBox="1"/>
          <p:nvPr/>
        </p:nvSpPr>
        <p:spPr>
          <a:xfrm>
            <a:off x="3729131" y="3364605"/>
            <a:ext cx="377026" cy="523220"/>
          </a:xfrm>
          <a:prstGeom prst="rect">
            <a:avLst/>
          </a:prstGeom>
          <a:noFill/>
        </p:spPr>
        <p:txBody>
          <a:bodyPr wrap="none" rtlCol="0">
            <a:spAutoFit/>
          </a:bodyPr>
          <a:lstStyle/>
          <a:p>
            <a:r>
              <a:rPr lang="en-US" altLang="zh-CN" sz="2800" b="1" dirty="0">
                <a:solidFill>
                  <a:schemeClr val="accent6"/>
                </a:solidFill>
              </a:rPr>
              <a:t>b</a:t>
            </a:r>
            <a:endParaRPr lang="en-US" sz="2800" b="1" dirty="0">
              <a:solidFill>
                <a:schemeClr val="accent6"/>
              </a:solidFill>
            </a:endParaRPr>
          </a:p>
        </p:txBody>
      </p:sp>
      <p:sp>
        <p:nvSpPr>
          <p:cNvPr id="160" name="Down Arrow 159">
            <a:extLst>
              <a:ext uri="{FF2B5EF4-FFF2-40B4-BE49-F238E27FC236}">
                <a16:creationId xmlns:a16="http://schemas.microsoft.com/office/drawing/2014/main" id="{CA0D08BF-D5E3-A047-AF2C-AB0A43D87BB7}"/>
              </a:ext>
            </a:extLst>
          </p:cNvPr>
          <p:cNvSpPr/>
          <p:nvPr/>
        </p:nvSpPr>
        <p:spPr>
          <a:xfrm rot="16200000" flipH="1">
            <a:off x="5891471" y="2887087"/>
            <a:ext cx="239110" cy="792773"/>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6627315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7B3E-0F31-B649-B031-8D1F41AEF8E1}"/>
              </a:ext>
            </a:extLst>
          </p:cNvPr>
          <p:cNvSpPr>
            <a:spLocks noGrp="1"/>
          </p:cNvSpPr>
          <p:nvPr>
            <p:ph type="title"/>
          </p:nvPr>
        </p:nvSpPr>
        <p:spPr/>
        <p:txBody>
          <a:bodyPr/>
          <a:lstStyle/>
          <a:p>
            <a:r>
              <a:rPr lang="en-CN" altLang="zh-CN" dirty="0"/>
              <a:t>Our Solution to Capture Global Information</a:t>
            </a:r>
            <a:endParaRPr lang="en-CN" dirty="0"/>
          </a:p>
        </p:txBody>
      </p:sp>
      <p:sp>
        <p:nvSpPr>
          <p:cNvPr id="4" name="Slide Number Placeholder 3">
            <a:extLst>
              <a:ext uri="{FF2B5EF4-FFF2-40B4-BE49-F238E27FC236}">
                <a16:creationId xmlns:a16="http://schemas.microsoft.com/office/drawing/2014/main" id="{463D17EE-4108-7E44-B622-1220DCB1D16F}"/>
              </a:ext>
            </a:extLst>
          </p:cNvPr>
          <p:cNvSpPr>
            <a:spLocks noGrp="1"/>
          </p:cNvSpPr>
          <p:nvPr>
            <p:ph type="sldNum" sz="quarter" idx="10"/>
          </p:nvPr>
        </p:nvSpPr>
        <p:spPr/>
        <p:txBody>
          <a:bodyPr/>
          <a:lstStyle/>
          <a:p>
            <a:fld id="{A559C790-290C-A040-B331-07958D38869F}" type="slidenum">
              <a:rPr lang="en-CN" smtClean="0"/>
              <a:t>83</a:t>
            </a:fld>
            <a:endParaRPr lang="en-CN"/>
          </a:p>
        </p:txBody>
      </p:sp>
      <p:pic>
        <p:nvPicPr>
          <p:cNvPr id="11" name="Picture 10" descr="Diagram&#10;&#10;Description automatically generated">
            <a:extLst>
              <a:ext uri="{FF2B5EF4-FFF2-40B4-BE49-F238E27FC236}">
                <a16:creationId xmlns:a16="http://schemas.microsoft.com/office/drawing/2014/main" id="{7B59D94E-78F9-2849-9B54-F1912D1E1F68}"/>
              </a:ext>
            </a:extLst>
          </p:cNvPr>
          <p:cNvPicPr>
            <a:picLocks noChangeAspect="1"/>
          </p:cNvPicPr>
          <p:nvPr/>
        </p:nvPicPr>
        <p:blipFill>
          <a:blip r:embed="rId3"/>
          <a:stretch>
            <a:fillRect/>
          </a:stretch>
        </p:blipFill>
        <p:spPr>
          <a:xfrm>
            <a:off x="130363" y="1408386"/>
            <a:ext cx="5057867" cy="1987668"/>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8F9F2208-D705-D243-BE57-1CFA2B032DD6}"/>
              </a:ext>
            </a:extLst>
          </p:cNvPr>
          <p:cNvPicPr>
            <a:picLocks noChangeAspect="1"/>
          </p:cNvPicPr>
          <p:nvPr/>
        </p:nvPicPr>
        <p:blipFill>
          <a:blip r:embed="rId4"/>
          <a:stretch>
            <a:fillRect/>
          </a:stretch>
        </p:blipFill>
        <p:spPr>
          <a:xfrm>
            <a:off x="6556179" y="1513307"/>
            <a:ext cx="5544926" cy="2054010"/>
          </a:xfrm>
          <a:prstGeom prst="rect">
            <a:avLst/>
          </a:prstGeom>
        </p:spPr>
      </p:pic>
      <p:grpSp>
        <p:nvGrpSpPr>
          <p:cNvPr id="10" name="Group 9">
            <a:extLst>
              <a:ext uri="{FF2B5EF4-FFF2-40B4-BE49-F238E27FC236}">
                <a16:creationId xmlns:a16="http://schemas.microsoft.com/office/drawing/2014/main" id="{1F5E73FC-925D-3E4B-8007-7EBCFFEC023C}"/>
              </a:ext>
            </a:extLst>
          </p:cNvPr>
          <p:cNvGrpSpPr/>
          <p:nvPr/>
        </p:nvGrpSpPr>
        <p:grpSpPr>
          <a:xfrm>
            <a:off x="6051703" y="4297387"/>
            <a:ext cx="5962318" cy="646331"/>
            <a:chOff x="6051703" y="4413000"/>
            <a:chExt cx="5962318" cy="646331"/>
          </a:xfrm>
        </p:grpSpPr>
        <p:sp>
          <p:nvSpPr>
            <p:cNvPr id="7" name="TextBox 6">
              <a:extLst>
                <a:ext uri="{FF2B5EF4-FFF2-40B4-BE49-F238E27FC236}">
                  <a16:creationId xmlns:a16="http://schemas.microsoft.com/office/drawing/2014/main" id="{DD6BD5B4-E2A7-114D-B3AD-029C5D32BE49}"/>
                </a:ext>
              </a:extLst>
            </p:cNvPr>
            <p:cNvSpPr txBox="1"/>
            <p:nvPr/>
          </p:nvSpPr>
          <p:spPr>
            <a:xfrm>
              <a:off x="6051703" y="4538394"/>
              <a:ext cx="3285698" cy="461665"/>
            </a:xfrm>
            <a:prstGeom prst="rect">
              <a:avLst/>
            </a:prstGeom>
            <a:noFill/>
          </p:spPr>
          <p:txBody>
            <a:bodyPr wrap="square" rtlCol="0">
              <a:spAutoFit/>
            </a:bodyPr>
            <a:lstStyle/>
            <a:p>
              <a:r>
                <a:rPr lang="en-US" altLang="zh-CN" sz="2400" b="1" dirty="0">
                  <a:solidFill>
                    <a:srgbClr val="00B050"/>
                  </a:solidFill>
                </a:rPr>
                <a:t>Recognize</a:t>
              </a:r>
              <a:r>
                <a:rPr lang="en-US" altLang="zh-CN" sz="2400" dirty="0"/>
                <a:t> net-length</a:t>
              </a:r>
              <a:endParaRPr lang="en-CN" sz="2400"/>
            </a:p>
          </p:txBody>
        </p:sp>
        <p:grpSp>
          <p:nvGrpSpPr>
            <p:cNvPr id="14" name="Group 13">
              <a:extLst>
                <a:ext uri="{FF2B5EF4-FFF2-40B4-BE49-F238E27FC236}">
                  <a16:creationId xmlns:a16="http://schemas.microsoft.com/office/drawing/2014/main" id="{77D62ED2-82EE-AC44-866A-1D9A288C0A50}"/>
                </a:ext>
              </a:extLst>
            </p:cNvPr>
            <p:cNvGrpSpPr/>
            <p:nvPr/>
          </p:nvGrpSpPr>
          <p:grpSpPr>
            <a:xfrm>
              <a:off x="8891176" y="4413000"/>
              <a:ext cx="504000" cy="646331"/>
              <a:chOff x="9203697" y="4174514"/>
              <a:chExt cx="504000" cy="646331"/>
            </a:xfrm>
          </p:grpSpPr>
          <p:sp>
            <p:nvSpPr>
              <p:cNvPr id="17" name="Oval 16">
                <a:extLst>
                  <a:ext uri="{FF2B5EF4-FFF2-40B4-BE49-F238E27FC236}">
                    <a16:creationId xmlns:a16="http://schemas.microsoft.com/office/drawing/2014/main" id="{7B85109A-8204-CA46-8545-3EF2C42ECA41}"/>
                  </a:ext>
                </a:extLst>
              </p:cNvPr>
              <p:cNvSpPr>
                <a:spLocks noChangeAspect="1"/>
              </p:cNvSpPr>
              <p:nvPr/>
            </p:nvSpPr>
            <p:spPr>
              <a:xfrm rot="5400000">
                <a:off x="9204501" y="4290803"/>
                <a:ext cx="502391" cy="504000"/>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Box 17">
                <a:extLst>
                  <a:ext uri="{FF2B5EF4-FFF2-40B4-BE49-F238E27FC236}">
                    <a16:creationId xmlns:a16="http://schemas.microsoft.com/office/drawing/2014/main" id="{58C4EBB3-0B46-A245-96E9-7CD9FFF6EE93}"/>
                  </a:ext>
                </a:extLst>
              </p:cNvPr>
              <p:cNvSpPr txBox="1"/>
              <p:nvPr/>
            </p:nvSpPr>
            <p:spPr>
              <a:xfrm>
                <a:off x="9264180" y="4174514"/>
                <a:ext cx="412292" cy="646331"/>
              </a:xfrm>
              <a:prstGeom prst="rect">
                <a:avLst/>
              </a:prstGeom>
              <a:noFill/>
            </p:spPr>
            <p:txBody>
              <a:bodyPr wrap="none" rtlCol="0">
                <a:spAutoFit/>
              </a:bodyPr>
              <a:lstStyle/>
              <a:p>
                <a:r>
                  <a:rPr lang="en-US" altLang="zh-CN" sz="3600" b="1" dirty="0">
                    <a:solidFill>
                      <a:schemeClr val="accent2"/>
                    </a:solidFill>
                  </a:rPr>
                  <a:t>a</a:t>
                </a:r>
                <a:endParaRPr lang="en-US" sz="3600" b="1" dirty="0">
                  <a:solidFill>
                    <a:schemeClr val="accent2"/>
                  </a:solidFill>
                </a:endParaRPr>
              </a:p>
            </p:txBody>
          </p:sp>
        </p:grpSp>
        <p:sp>
          <p:nvSpPr>
            <p:cNvPr id="20" name="TextBox 19">
              <a:extLst>
                <a:ext uri="{FF2B5EF4-FFF2-40B4-BE49-F238E27FC236}">
                  <a16:creationId xmlns:a16="http://schemas.microsoft.com/office/drawing/2014/main" id="{A79673F4-1D09-3748-AD26-C4BE196673BA}"/>
                </a:ext>
              </a:extLst>
            </p:cNvPr>
            <p:cNvSpPr txBox="1"/>
            <p:nvPr/>
          </p:nvSpPr>
          <p:spPr>
            <a:xfrm>
              <a:off x="10016545" y="4508651"/>
              <a:ext cx="1522734" cy="461665"/>
            </a:xfrm>
            <a:prstGeom prst="rect">
              <a:avLst/>
            </a:prstGeom>
            <a:noFill/>
          </p:spPr>
          <p:txBody>
            <a:bodyPr wrap="square" rtlCol="0">
              <a:spAutoFit/>
            </a:bodyPr>
            <a:lstStyle/>
            <a:p>
              <a:r>
                <a:rPr lang="en-US" altLang="zh-CN" sz="2400" dirty="0"/>
                <a:t>net-length</a:t>
              </a:r>
              <a:endParaRPr lang="en-CN" sz="2400" dirty="0"/>
            </a:p>
          </p:txBody>
        </p:sp>
        <p:grpSp>
          <p:nvGrpSpPr>
            <p:cNvPr id="21" name="Group 20">
              <a:extLst>
                <a:ext uri="{FF2B5EF4-FFF2-40B4-BE49-F238E27FC236}">
                  <a16:creationId xmlns:a16="http://schemas.microsoft.com/office/drawing/2014/main" id="{9C91CF1C-FDDA-FC49-B0AD-313CB89A5B0F}"/>
                </a:ext>
              </a:extLst>
            </p:cNvPr>
            <p:cNvGrpSpPr/>
            <p:nvPr/>
          </p:nvGrpSpPr>
          <p:grpSpPr>
            <a:xfrm>
              <a:off x="11510021" y="4413000"/>
              <a:ext cx="504000" cy="646331"/>
              <a:chOff x="9203697" y="4205007"/>
              <a:chExt cx="504000" cy="646331"/>
            </a:xfrm>
          </p:grpSpPr>
          <p:sp>
            <p:nvSpPr>
              <p:cNvPr id="22" name="Oval 21">
                <a:extLst>
                  <a:ext uri="{FF2B5EF4-FFF2-40B4-BE49-F238E27FC236}">
                    <a16:creationId xmlns:a16="http://schemas.microsoft.com/office/drawing/2014/main" id="{42E59822-D66F-D346-987D-28E5F8155892}"/>
                  </a:ext>
                </a:extLst>
              </p:cNvPr>
              <p:cNvSpPr>
                <a:spLocks noChangeAspect="1"/>
              </p:cNvSpPr>
              <p:nvPr/>
            </p:nvSpPr>
            <p:spPr>
              <a:xfrm rot="5400000">
                <a:off x="9204501" y="4290803"/>
                <a:ext cx="502391" cy="504000"/>
              </a:xfrm>
              <a:prstGeom prst="ellipse">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TextBox 22">
                <a:extLst>
                  <a:ext uri="{FF2B5EF4-FFF2-40B4-BE49-F238E27FC236}">
                    <a16:creationId xmlns:a16="http://schemas.microsoft.com/office/drawing/2014/main" id="{63CFB67B-8A54-AA42-8309-C2596BFF5A17}"/>
                  </a:ext>
                </a:extLst>
              </p:cNvPr>
              <p:cNvSpPr txBox="1"/>
              <p:nvPr/>
            </p:nvSpPr>
            <p:spPr>
              <a:xfrm>
                <a:off x="9256866" y="4205007"/>
                <a:ext cx="433132" cy="646331"/>
              </a:xfrm>
              <a:prstGeom prst="rect">
                <a:avLst/>
              </a:prstGeom>
              <a:noFill/>
              <a:ln>
                <a:noFill/>
              </a:ln>
            </p:spPr>
            <p:txBody>
              <a:bodyPr wrap="none" rtlCol="0">
                <a:spAutoFit/>
              </a:bodyPr>
              <a:lstStyle/>
              <a:p>
                <a:r>
                  <a:rPr lang="en-US" altLang="zh-CN" sz="3600" b="1" dirty="0">
                    <a:solidFill>
                      <a:schemeClr val="accent6"/>
                    </a:solidFill>
                  </a:rPr>
                  <a:t>b</a:t>
                </a:r>
                <a:endParaRPr lang="en-US" sz="3600" b="1" dirty="0">
                  <a:solidFill>
                    <a:schemeClr val="accent6"/>
                  </a:solidFill>
                </a:endParaRPr>
              </a:p>
            </p:txBody>
          </p:sp>
        </p:grpSp>
        <p:sp>
          <p:nvSpPr>
            <p:cNvPr id="24" name="TextBox 23">
              <a:extLst>
                <a:ext uri="{FF2B5EF4-FFF2-40B4-BE49-F238E27FC236}">
                  <a16:creationId xmlns:a16="http://schemas.microsoft.com/office/drawing/2014/main" id="{77FD99F9-A124-9349-BB53-C82A381285AB}"/>
                </a:ext>
              </a:extLst>
            </p:cNvPr>
            <p:cNvSpPr txBox="1"/>
            <p:nvPr/>
          </p:nvSpPr>
          <p:spPr>
            <a:xfrm>
              <a:off x="9491628" y="4443778"/>
              <a:ext cx="613170" cy="615553"/>
            </a:xfrm>
            <a:prstGeom prst="rect">
              <a:avLst/>
            </a:prstGeom>
            <a:noFill/>
          </p:spPr>
          <p:txBody>
            <a:bodyPr wrap="square" rtlCol="0">
              <a:spAutoFit/>
            </a:bodyPr>
            <a:lstStyle/>
            <a:p>
              <a:r>
                <a:rPr lang="en-US" altLang="zh-CN" sz="3400" dirty="0"/>
                <a:t>&gt;&gt;</a:t>
              </a:r>
              <a:endParaRPr lang="en-CN" sz="3400" dirty="0"/>
            </a:p>
          </p:txBody>
        </p:sp>
      </p:grpSp>
      <p:sp>
        <p:nvSpPr>
          <p:cNvPr id="33" name="Down Arrow 32">
            <a:extLst>
              <a:ext uri="{FF2B5EF4-FFF2-40B4-BE49-F238E27FC236}">
                <a16:creationId xmlns:a16="http://schemas.microsoft.com/office/drawing/2014/main" id="{444E983A-D183-0F4F-8AC2-DFE5E54417AF}"/>
              </a:ext>
            </a:extLst>
          </p:cNvPr>
          <p:cNvSpPr/>
          <p:nvPr/>
        </p:nvSpPr>
        <p:spPr>
          <a:xfrm flipH="1">
            <a:off x="2460195" y="3379537"/>
            <a:ext cx="239110" cy="792773"/>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Down Arrow 33">
            <a:extLst>
              <a:ext uri="{FF2B5EF4-FFF2-40B4-BE49-F238E27FC236}">
                <a16:creationId xmlns:a16="http://schemas.microsoft.com/office/drawing/2014/main" id="{E92A710D-B5CC-544E-B3C3-794A09427D80}"/>
              </a:ext>
            </a:extLst>
          </p:cNvPr>
          <p:cNvSpPr/>
          <p:nvPr/>
        </p:nvSpPr>
        <p:spPr>
          <a:xfrm flipH="1">
            <a:off x="9334731" y="3659578"/>
            <a:ext cx="239110" cy="661115"/>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TextBox 35">
            <a:extLst>
              <a:ext uri="{FF2B5EF4-FFF2-40B4-BE49-F238E27FC236}">
                <a16:creationId xmlns:a16="http://schemas.microsoft.com/office/drawing/2014/main" id="{269326F4-07FB-D143-8633-FC1855FF398D}"/>
              </a:ext>
            </a:extLst>
          </p:cNvPr>
          <p:cNvSpPr txBox="1"/>
          <p:nvPr/>
        </p:nvSpPr>
        <p:spPr>
          <a:xfrm>
            <a:off x="973755" y="3516513"/>
            <a:ext cx="1400640" cy="400110"/>
          </a:xfrm>
          <a:prstGeom prst="rect">
            <a:avLst/>
          </a:prstGeom>
          <a:noFill/>
        </p:spPr>
        <p:txBody>
          <a:bodyPr wrap="none" rtlCol="0">
            <a:spAutoFit/>
          </a:bodyPr>
          <a:lstStyle/>
          <a:p>
            <a:r>
              <a:rPr lang="en-US" altLang="zh-CN" sz="2000" dirty="0"/>
              <a:t>Partitioning</a:t>
            </a:r>
            <a:endParaRPr lang="en-CN" sz="2000" dirty="0"/>
          </a:p>
        </p:txBody>
      </p:sp>
      <p:sp>
        <p:nvSpPr>
          <p:cNvPr id="46" name="TextBox 45">
            <a:extLst>
              <a:ext uri="{FF2B5EF4-FFF2-40B4-BE49-F238E27FC236}">
                <a16:creationId xmlns:a16="http://schemas.microsoft.com/office/drawing/2014/main" id="{54BF7C5F-B8F8-7A41-9087-9171332B2284}"/>
              </a:ext>
            </a:extLst>
          </p:cNvPr>
          <p:cNvSpPr txBox="1"/>
          <p:nvPr/>
        </p:nvSpPr>
        <p:spPr>
          <a:xfrm>
            <a:off x="5996919" y="5858031"/>
            <a:ext cx="6257544" cy="461665"/>
          </a:xfrm>
          <a:prstGeom prst="rect">
            <a:avLst/>
          </a:prstGeom>
          <a:noFill/>
        </p:spPr>
        <p:txBody>
          <a:bodyPr wrap="square" rtlCol="0">
            <a:spAutoFit/>
          </a:bodyPr>
          <a:lstStyle/>
          <a:p>
            <a:r>
              <a:rPr lang="en-US" altLang="zh-CN" sz="2400" b="1" dirty="0">
                <a:solidFill>
                  <a:srgbClr val="00B050"/>
                </a:solidFill>
              </a:rPr>
              <a:t>Reduces 50% error </a:t>
            </a:r>
            <a:r>
              <a:rPr lang="en-US" altLang="zh-CN" sz="2400" dirty="0"/>
              <a:t>in commercial</a:t>
            </a:r>
            <a:r>
              <a:rPr lang="zh-CN" altLang="en-US" sz="2400"/>
              <a:t> </a:t>
            </a:r>
            <a:r>
              <a:rPr lang="en-US" altLang="zh-CN" sz="2400" dirty="0"/>
              <a:t>timing engine </a:t>
            </a:r>
            <a:endParaRPr lang="en-CN" sz="2400"/>
          </a:p>
        </p:txBody>
      </p:sp>
      <p:sp>
        <p:nvSpPr>
          <p:cNvPr id="48" name="Down Arrow 47">
            <a:extLst>
              <a:ext uri="{FF2B5EF4-FFF2-40B4-BE49-F238E27FC236}">
                <a16:creationId xmlns:a16="http://schemas.microsoft.com/office/drawing/2014/main" id="{854498D9-01A4-AE45-B0F1-24528FFE8EA9}"/>
              </a:ext>
            </a:extLst>
          </p:cNvPr>
          <p:cNvSpPr/>
          <p:nvPr/>
        </p:nvSpPr>
        <p:spPr>
          <a:xfrm flipH="1">
            <a:off x="9327474" y="5219352"/>
            <a:ext cx="239110" cy="661115"/>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149005E2-052A-3446-8394-A5A457724D7F}"/>
              </a:ext>
            </a:extLst>
          </p:cNvPr>
          <p:cNvSpPr txBox="1"/>
          <p:nvPr/>
        </p:nvSpPr>
        <p:spPr>
          <a:xfrm>
            <a:off x="9588302" y="5305076"/>
            <a:ext cx="1974888" cy="415498"/>
          </a:xfrm>
          <a:prstGeom prst="rect">
            <a:avLst/>
          </a:prstGeom>
          <a:noFill/>
        </p:spPr>
        <p:txBody>
          <a:bodyPr wrap="square" rtlCol="0">
            <a:spAutoFit/>
          </a:bodyPr>
          <a:lstStyle/>
          <a:p>
            <a:r>
              <a:rPr lang="en-US" altLang="zh-CN" sz="2100" dirty="0"/>
              <a:t>Timing model</a:t>
            </a:r>
            <a:r>
              <a:rPr lang="zh-CN" altLang="en-US" sz="2100" dirty="0"/>
              <a:t> </a:t>
            </a:r>
            <a:endParaRPr lang="en-CN" sz="2100" b="1" dirty="0"/>
          </a:p>
        </p:txBody>
      </p:sp>
      <p:sp>
        <p:nvSpPr>
          <p:cNvPr id="38" name="TextBox 37">
            <a:extLst>
              <a:ext uri="{FF2B5EF4-FFF2-40B4-BE49-F238E27FC236}">
                <a16:creationId xmlns:a16="http://schemas.microsoft.com/office/drawing/2014/main" id="{11C316A2-7CBD-1C4A-B729-B086FCACBDC7}"/>
              </a:ext>
            </a:extLst>
          </p:cNvPr>
          <p:cNvSpPr txBox="1"/>
          <p:nvPr/>
        </p:nvSpPr>
        <p:spPr>
          <a:xfrm>
            <a:off x="9595558" y="3772888"/>
            <a:ext cx="2173297" cy="415498"/>
          </a:xfrm>
          <a:prstGeom prst="rect">
            <a:avLst/>
          </a:prstGeom>
          <a:noFill/>
        </p:spPr>
        <p:txBody>
          <a:bodyPr wrap="square" rtlCol="0">
            <a:spAutoFit/>
          </a:bodyPr>
          <a:lstStyle/>
          <a:p>
            <a:r>
              <a:rPr lang="en-US" altLang="zh-CN" sz="2100" dirty="0"/>
              <a:t>Customized</a:t>
            </a:r>
            <a:r>
              <a:rPr lang="zh-CN" altLang="en-US" sz="2100" dirty="0"/>
              <a:t> </a:t>
            </a:r>
            <a:r>
              <a:rPr lang="en-US" altLang="zh-CN" sz="2100" dirty="0"/>
              <a:t>GNN</a:t>
            </a:r>
            <a:endParaRPr lang="en-CN" sz="2100" b="1" dirty="0"/>
          </a:p>
        </p:txBody>
      </p:sp>
      <p:sp>
        <p:nvSpPr>
          <p:cNvPr id="40" name="TextBox 39">
            <a:extLst>
              <a:ext uri="{FF2B5EF4-FFF2-40B4-BE49-F238E27FC236}">
                <a16:creationId xmlns:a16="http://schemas.microsoft.com/office/drawing/2014/main" id="{F0721996-9AB9-014A-B3BD-656CE536214E}"/>
              </a:ext>
            </a:extLst>
          </p:cNvPr>
          <p:cNvSpPr txBox="1"/>
          <p:nvPr/>
        </p:nvSpPr>
        <p:spPr>
          <a:xfrm>
            <a:off x="5096833" y="1838637"/>
            <a:ext cx="1532571" cy="707886"/>
          </a:xfrm>
          <a:prstGeom prst="rect">
            <a:avLst/>
          </a:prstGeom>
          <a:noFill/>
        </p:spPr>
        <p:txBody>
          <a:bodyPr wrap="square" rtlCol="0">
            <a:spAutoFit/>
          </a:bodyPr>
          <a:lstStyle/>
          <a:p>
            <a:pPr algn="ctr"/>
            <a:r>
              <a:rPr lang="en-US" altLang="zh-CN" sz="2000" dirty="0"/>
              <a:t>Process as Graph</a:t>
            </a:r>
            <a:endParaRPr lang="en-CN" sz="2000" dirty="0"/>
          </a:p>
        </p:txBody>
      </p:sp>
      <p:sp>
        <p:nvSpPr>
          <p:cNvPr id="42" name="Down Arrow 41">
            <a:extLst>
              <a:ext uri="{FF2B5EF4-FFF2-40B4-BE49-F238E27FC236}">
                <a16:creationId xmlns:a16="http://schemas.microsoft.com/office/drawing/2014/main" id="{532197A9-4649-F848-8EE0-797F2051A7FD}"/>
              </a:ext>
            </a:extLst>
          </p:cNvPr>
          <p:cNvSpPr/>
          <p:nvPr/>
        </p:nvSpPr>
        <p:spPr>
          <a:xfrm rot="16200000" flipH="1">
            <a:off x="5790208" y="2205072"/>
            <a:ext cx="239110" cy="915245"/>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9" name="Group 8">
            <a:extLst>
              <a:ext uri="{FF2B5EF4-FFF2-40B4-BE49-F238E27FC236}">
                <a16:creationId xmlns:a16="http://schemas.microsoft.com/office/drawing/2014/main" id="{F08E7AE1-1BC0-A243-85F4-C1365CD10C4A}"/>
              </a:ext>
            </a:extLst>
          </p:cNvPr>
          <p:cNvGrpSpPr/>
          <p:nvPr/>
        </p:nvGrpSpPr>
        <p:grpSpPr>
          <a:xfrm>
            <a:off x="61861" y="4138284"/>
            <a:ext cx="5174689" cy="2270604"/>
            <a:chOff x="61861" y="4138284"/>
            <a:chExt cx="5174689" cy="2270604"/>
          </a:xfrm>
        </p:grpSpPr>
        <p:pic>
          <p:nvPicPr>
            <p:cNvPr id="8" name="Picture 7" descr="Diagram&#10;&#10;Description automatically generated">
              <a:extLst>
                <a:ext uri="{FF2B5EF4-FFF2-40B4-BE49-F238E27FC236}">
                  <a16:creationId xmlns:a16="http://schemas.microsoft.com/office/drawing/2014/main" id="{BF0B95FA-B024-BC43-85C1-5D9F4E44E921}"/>
                </a:ext>
              </a:extLst>
            </p:cNvPr>
            <p:cNvPicPr>
              <a:picLocks noChangeAspect="1"/>
            </p:cNvPicPr>
            <p:nvPr/>
          </p:nvPicPr>
          <p:blipFill>
            <a:blip r:embed="rId5"/>
            <a:stretch>
              <a:fillRect/>
            </a:stretch>
          </p:blipFill>
          <p:spPr>
            <a:xfrm>
              <a:off x="61861" y="4155793"/>
              <a:ext cx="5174689" cy="2253095"/>
            </a:xfrm>
            <a:prstGeom prst="rect">
              <a:avLst/>
            </a:prstGeom>
          </p:spPr>
        </p:pic>
        <p:sp>
          <p:nvSpPr>
            <p:cNvPr id="44" name="TextBox 43">
              <a:extLst>
                <a:ext uri="{FF2B5EF4-FFF2-40B4-BE49-F238E27FC236}">
                  <a16:creationId xmlns:a16="http://schemas.microsoft.com/office/drawing/2014/main" id="{2C7A9AFB-F413-5E40-BBA3-08CCD4575E79}"/>
                </a:ext>
              </a:extLst>
            </p:cNvPr>
            <p:cNvSpPr txBox="1"/>
            <p:nvPr/>
          </p:nvSpPr>
          <p:spPr>
            <a:xfrm>
              <a:off x="1166054" y="4350686"/>
              <a:ext cx="405880" cy="400110"/>
            </a:xfrm>
            <a:prstGeom prst="rect">
              <a:avLst/>
            </a:prstGeom>
            <a:noFill/>
          </p:spPr>
          <p:txBody>
            <a:bodyPr wrap="none" rtlCol="0">
              <a:spAutoFit/>
            </a:bodyPr>
            <a:lstStyle/>
            <a:p>
              <a:r>
                <a:rPr lang="en-US" altLang="zh-CN" sz="2000" dirty="0"/>
                <a:t>p</a:t>
              </a:r>
              <a:r>
                <a:rPr lang="en-US" altLang="zh-CN" sz="2000" baseline="-25000" dirty="0"/>
                <a:t>1</a:t>
              </a:r>
              <a:endParaRPr lang="en-CN" sz="2000" baseline="-25000" dirty="0"/>
            </a:p>
          </p:txBody>
        </p:sp>
        <p:sp>
          <p:nvSpPr>
            <p:cNvPr id="45" name="TextBox 44">
              <a:extLst>
                <a:ext uri="{FF2B5EF4-FFF2-40B4-BE49-F238E27FC236}">
                  <a16:creationId xmlns:a16="http://schemas.microsoft.com/office/drawing/2014/main" id="{B272B889-AB5B-384D-B63F-D4DA14EF0BDC}"/>
                </a:ext>
              </a:extLst>
            </p:cNvPr>
            <p:cNvSpPr txBox="1"/>
            <p:nvPr/>
          </p:nvSpPr>
          <p:spPr>
            <a:xfrm>
              <a:off x="1093482" y="5979090"/>
              <a:ext cx="405880" cy="400110"/>
            </a:xfrm>
            <a:prstGeom prst="rect">
              <a:avLst/>
            </a:prstGeom>
            <a:noFill/>
          </p:spPr>
          <p:txBody>
            <a:bodyPr wrap="none" rtlCol="0">
              <a:spAutoFit/>
            </a:bodyPr>
            <a:lstStyle/>
            <a:p>
              <a:r>
                <a:rPr lang="en-US" altLang="zh-CN" sz="2000" dirty="0"/>
                <a:t>p</a:t>
              </a:r>
              <a:r>
                <a:rPr lang="en-US" altLang="zh-CN" sz="2000" baseline="-25000" dirty="0"/>
                <a:t>2</a:t>
              </a:r>
              <a:endParaRPr lang="en-CN" sz="2000" baseline="-25000" dirty="0"/>
            </a:p>
          </p:txBody>
        </p:sp>
        <p:sp>
          <p:nvSpPr>
            <p:cNvPr id="47" name="TextBox 46">
              <a:extLst>
                <a:ext uri="{FF2B5EF4-FFF2-40B4-BE49-F238E27FC236}">
                  <a16:creationId xmlns:a16="http://schemas.microsoft.com/office/drawing/2014/main" id="{53BE2527-7614-E343-B411-20A91AE848DF}"/>
                </a:ext>
              </a:extLst>
            </p:cNvPr>
            <p:cNvSpPr txBox="1"/>
            <p:nvPr/>
          </p:nvSpPr>
          <p:spPr>
            <a:xfrm>
              <a:off x="3730134" y="4138284"/>
              <a:ext cx="405880" cy="400110"/>
            </a:xfrm>
            <a:prstGeom prst="rect">
              <a:avLst/>
            </a:prstGeom>
            <a:noFill/>
          </p:spPr>
          <p:txBody>
            <a:bodyPr wrap="none" rtlCol="0">
              <a:spAutoFit/>
            </a:bodyPr>
            <a:lstStyle/>
            <a:p>
              <a:r>
                <a:rPr lang="en-US" altLang="zh-CN" sz="2000" dirty="0"/>
                <a:t>p</a:t>
              </a:r>
              <a:r>
                <a:rPr lang="en-US" altLang="zh-CN" sz="2000" baseline="-25000" dirty="0"/>
                <a:t>3</a:t>
              </a:r>
              <a:endParaRPr lang="en-CN" sz="2000" baseline="-25000" dirty="0"/>
            </a:p>
          </p:txBody>
        </p:sp>
      </p:grpSp>
      <p:sp>
        <p:nvSpPr>
          <p:cNvPr id="49" name="TextBox 48">
            <a:extLst>
              <a:ext uri="{FF2B5EF4-FFF2-40B4-BE49-F238E27FC236}">
                <a16:creationId xmlns:a16="http://schemas.microsoft.com/office/drawing/2014/main" id="{E36F97AF-E62B-A84F-ADD1-7CE02AA515FF}"/>
              </a:ext>
            </a:extLst>
          </p:cNvPr>
          <p:cNvSpPr txBox="1"/>
          <p:nvPr/>
        </p:nvSpPr>
        <p:spPr>
          <a:xfrm>
            <a:off x="4377192" y="3683424"/>
            <a:ext cx="1532571" cy="400110"/>
          </a:xfrm>
          <a:prstGeom prst="rect">
            <a:avLst/>
          </a:prstGeom>
          <a:noFill/>
        </p:spPr>
        <p:txBody>
          <a:bodyPr wrap="square" rtlCol="0">
            <a:spAutoFit/>
          </a:bodyPr>
          <a:lstStyle/>
          <a:p>
            <a:pPr algn="ctr"/>
            <a:r>
              <a:rPr lang="en-US" altLang="zh-CN" sz="2000" dirty="0"/>
              <a:t>Extra Info</a:t>
            </a:r>
            <a:endParaRPr lang="en-CN" sz="2000" dirty="0"/>
          </a:p>
        </p:txBody>
      </p:sp>
      <p:sp>
        <p:nvSpPr>
          <p:cNvPr id="43" name="Down Arrow 42">
            <a:extLst>
              <a:ext uri="{FF2B5EF4-FFF2-40B4-BE49-F238E27FC236}">
                <a16:creationId xmlns:a16="http://schemas.microsoft.com/office/drawing/2014/main" id="{E24330CD-D203-114C-B775-82CCC53E6A00}"/>
              </a:ext>
            </a:extLst>
          </p:cNvPr>
          <p:cNvSpPr/>
          <p:nvPr/>
        </p:nvSpPr>
        <p:spPr>
          <a:xfrm rot="14173570" flipH="1">
            <a:off x="5859157" y="2894161"/>
            <a:ext cx="239110" cy="1944100"/>
          </a:xfrm>
          <a:prstGeom prst="downArrow">
            <a:avLst>
              <a:gd name="adj1" fmla="val 50000"/>
              <a:gd name="adj2" fmla="val 128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722913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9FA5-79C4-5640-B322-52CA2496DE82}"/>
              </a:ext>
            </a:extLst>
          </p:cNvPr>
          <p:cNvSpPr>
            <a:spLocks noGrp="1"/>
          </p:cNvSpPr>
          <p:nvPr>
            <p:ph type="title"/>
          </p:nvPr>
        </p:nvSpPr>
        <p:spPr/>
        <p:txBody>
          <a:bodyPr/>
          <a:lstStyle/>
          <a:p>
            <a:r>
              <a:rPr lang="en-US" altLang="zh-CN" dirty="0"/>
              <a:t>Why ML/Intelligence Helps Circuit Design?</a:t>
            </a:r>
            <a:endParaRPr lang="en-CN" dirty="0"/>
          </a:p>
        </p:txBody>
      </p:sp>
      <p:sp>
        <p:nvSpPr>
          <p:cNvPr id="4" name="Slide Number Placeholder 3">
            <a:extLst>
              <a:ext uri="{FF2B5EF4-FFF2-40B4-BE49-F238E27FC236}">
                <a16:creationId xmlns:a16="http://schemas.microsoft.com/office/drawing/2014/main" id="{73F69C31-D419-5A40-A37A-CFF6152A60FE}"/>
              </a:ext>
            </a:extLst>
          </p:cNvPr>
          <p:cNvSpPr>
            <a:spLocks noGrp="1"/>
          </p:cNvSpPr>
          <p:nvPr>
            <p:ph type="sldNum" sz="quarter" idx="10"/>
          </p:nvPr>
        </p:nvSpPr>
        <p:spPr/>
        <p:txBody>
          <a:bodyPr/>
          <a:lstStyle/>
          <a:p>
            <a:fld id="{A559C790-290C-A040-B331-07958D38869F}" type="slidenum">
              <a:rPr lang="en-CN" smtClean="0"/>
              <a:t>9</a:t>
            </a:fld>
            <a:endParaRPr lang="en-CN"/>
          </a:p>
        </p:txBody>
      </p:sp>
      <p:pic>
        <p:nvPicPr>
          <p:cNvPr id="10" name="Picture 9" descr="Diagram, engineering drawing&#10;&#10;Description automatically generated">
            <a:extLst>
              <a:ext uri="{FF2B5EF4-FFF2-40B4-BE49-F238E27FC236}">
                <a16:creationId xmlns:a16="http://schemas.microsoft.com/office/drawing/2014/main" id="{CC08DC18-24B3-1A48-8F8C-5A3BBEEB41CD}"/>
              </a:ext>
            </a:extLst>
          </p:cNvPr>
          <p:cNvPicPr>
            <a:picLocks noChangeAspect="1"/>
          </p:cNvPicPr>
          <p:nvPr/>
        </p:nvPicPr>
        <p:blipFill rotWithShape="1">
          <a:blip r:embed="rId3"/>
          <a:srcRect l="54341" r="841"/>
          <a:stretch/>
        </p:blipFill>
        <p:spPr>
          <a:xfrm>
            <a:off x="4054035" y="1220810"/>
            <a:ext cx="1750742" cy="1681607"/>
          </a:xfrm>
          <a:prstGeom prst="rect">
            <a:avLst/>
          </a:prstGeom>
        </p:spPr>
      </p:pic>
      <p:pic>
        <p:nvPicPr>
          <p:cNvPr id="11" name="Picture 10" descr="Diagram, engineering drawing&#10;&#10;Description automatically generated">
            <a:extLst>
              <a:ext uri="{FF2B5EF4-FFF2-40B4-BE49-F238E27FC236}">
                <a16:creationId xmlns:a16="http://schemas.microsoft.com/office/drawing/2014/main" id="{C0A8CAEB-2073-5244-96C4-3C7DE58869B3}"/>
              </a:ext>
            </a:extLst>
          </p:cNvPr>
          <p:cNvPicPr>
            <a:picLocks noChangeAspect="1"/>
          </p:cNvPicPr>
          <p:nvPr/>
        </p:nvPicPr>
        <p:blipFill rotWithShape="1">
          <a:blip r:embed="rId3"/>
          <a:srcRect r="54711"/>
          <a:stretch/>
        </p:blipFill>
        <p:spPr>
          <a:xfrm>
            <a:off x="4074408" y="3574789"/>
            <a:ext cx="1769139" cy="1681607"/>
          </a:xfrm>
          <a:prstGeom prst="rect">
            <a:avLst/>
          </a:prstGeom>
        </p:spPr>
      </p:pic>
      <p:sp>
        <p:nvSpPr>
          <p:cNvPr id="12" name="TextBox 11">
            <a:extLst>
              <a:ext uri="{FF2B5EF4-FFF2-40B4-BE49-F238E27FC236}">
                <a16:creationId xmlns:a16="http://schemas.microsoft.com/office/drawing/2014/main" id="{4D0E8B38-B4FF-6440-B3C3-08A5B3869EC9}"/>
              </a:ext>
            </a:extLst>
          </p:cNvPr>
          <p:cNvSpPr txBox="1"/>
          <p:nvPr/>
        </p:nvSpPr>
        <p:spPr>
          <a:xfrm>
            <a:off x="4618178" y="2874040"/>
            <a:ext cx="681597" cy="523220"/>
          </a:xfrm>
          <a:prstGeom prst="rect">
            <a:avLst/>
          </a:prstGeom>
          <a:noFill/>
        </p:spPr>
        <p:txBody>
          <a:bodyPr wrap="none" rtlCol="0">
            <a:spAutoFit/>
          </a:bodyPr>
          <a:lstStyle/>
          <a:p>
            <a:r>
              <a:rPr lang="en-CN" sz="2800" dirty="0"/>
              <a:t>……</a:t>
            </a:r>
          </a:p>
        </p:txBody>
      </p:sp>
      <p:sp>
        <p:nvSpPr>
          <p:cNvPr id="15" name="TextBox 14">
            <a:extLst>
              <a:ext uri="{FF2B5EF4-FFF2-40B4-BE49-F238E27FC236}">
                <a16:creationId xmlns:a16="http://schemas.microsoft.com/office/drawing/2014/main" id="{F08902F0-03EC-114C-BFEC-BCE30BE9C5A4}"/>
              </a:ext>
            </a:extLst>
          </p:cNvPr>
          <p:cNvSpPr txBox="1"/>
          <p:nvPr/>
        </p:nvSpPr>
        <p:spPr>
          <a:xfrm>
            <a:off x="7243060" y="1814661"/>
            <a:ext cx="2640002" cy="369332"/>
          </a:xfrm>
          <a:prstGeom prst="rect">
            <a:avLst/>
          </a:prstGeom>
          <a:noFill/>
        </p:spPr>
        <p:txBody>
          <a:bodyPr wrap="square" rtlCol="0">
            <a:spAutoFit/>
          </a:bodyPr>
          <a:lstStyle/>
          <a:p>
            <a:r>
              <a:rPr lang="en-CN" b="1" dirty="0"/>
              <a:t>Various metrics (bad)</a:t>
            </a:r>
          </a:p>
        </p:txBody>
      </p:sp>
      <p:sp>
        <p:nvSpPr>
          <p:cNvPr id="16" name="TextBox 15">
            <a:extLst>
              <a:ext uri="{FF2B5EF4-FFF2-40B4-BE49-F238E27FC236}">
                <a16:creationId xmlns:a16="http://schemas.microsoft.com/office/drawing/2014/main" id="{A2F1B5B9-E97D-8344-95F7-405CC94C7D8A}"/>
              </a:ext>
            </a:extLst>
          </p:cNvPr>
          <p:cNvSpPr txBox="1"/>
          <p:nvPr/>
        </p:nvSpPr>
        <p:spPr>
          <a:xfrm>
            <a:off x="7254234" y="4236633"/>
            <a:ext cx="2458479" cy="369332"/>
          </a:xfrm>
          <a:prstGeom prst="rect">
            <a:avLst/>
          </a:prstGeom>
          <a:noFill/>
        </p:spPr>
        <p:txBody>
          <a:bodyPr wrap="square" rtlCol="0">
            <a:spAutoFit/>
          </a:bodyPr>
          <a:lstStyle/>
          <a:p>
            <a:r>
              <a:rPr lang="en-CN" b="1" dirty="0"/>
              <a:t>Various metrics (good)</a:t>
            </a:r>
          </a:p>
        </p:txBody>
      </p:sp>
      <p:grpSp>
        <p:nvGrpSpPr>
          <p:cNvPr id="19" name="Group 18">
            <a:extLst>
              <a:ext uri="{FF2B5EF4-FFF2-40B4-BE49-F238E27FC236}">
                <a16:creationId xmlns:a16="http://schemas.microsoft.com/office/drawing/2014/main" id="{E86C42A0-0013-B740-8447-D37E4FB4CA06}"/>
              </a:ext>
            </a:extLst>
          </p:cNvPr>
          <p:cNvGrpSpPr/>
          <p:nvPr/>
        </p:nvGrpSpPr>
        <p:grpSpPr>
          <a:xfrm>
            <a:off x="1019909" y="2553325"/>
            <a:ext cx="1276503" cy="1288800"/>
            <a:chOff x="881906" y="2957878"/>
            <a:chExt cx="1276503" cy="1288800"/>
          </a:xfrm>
        </p:grpSpPr>
        <p:pic>
          <p:nvPicPr>
            <p:cNvPr id="17" name="Picture 16">
              <a:extLst>
                <a:ext uri="{FF2B5EF4-FFF2-40B4-BE49-F238E27FC236}">
                  <a16:creationId xmlns:a16="http://schemas.microsoft.com/office/drawing/2014/main" id="{04FD43A5-63E9-6747-915A-AB2B14B6A5EB}"/>
                </a:ext>
              </a:extLst>
            </p:cNvPr>
            <p:cNvPicPr>
              <a:picLocks noChangeAspect="1"/>
            </p:cNvPicPr>
            <p:nvPr/>
          </p:nvPicPr>
          <p:blipFill rotWithShape="1">
            <a:blip r:embed="rId4"/>
            <a:srcRect l="9897" t="8917"/>
            <a:stretch/>
          </p:blipFill>
          <p:spPr>
            <a:xfrm>
              <a:off x="881906" y="2957878"/>
              <a:ext cx="1274937" cy="1288800"/>
            </a:xfrm>
            <a:prstGeom prst="rect">
              <a:avLst/>
            </a:prstGeom>
          </p:spPr>
        </p:pic>
        <p:sp>
          <p:nvSpPr>
            <p:cNvPr id="18" name="Rectangle 17">
              <a:extLst>
                <a:ext uri="{FF2B5EF4-FFF2-40B4-BE49-F238E27FC236}">
                  <a16:creationId xmlns:a16="http://schemas.microsoft.com/office/drawing/2014/main" id="{33266E63-8DEA-164F-B4B5-A43BC01FFFBB}"/>
                </a:ext>
              </a:extLst>
            </p:cNvPr>
            <p:cNvSpPr/>
            <p:nvPr/>
          </p:nvSpPr>
          <p:spPr>
            <a:xfrm>
              <a:off x="973469" y="3482165"/>
              <a:ext cx="1184940" cy="38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600" b="1" dirty="0">
                  <a:solidFill>
                    <a:schemeClr val="tx2">
                      <a:lumMod val="75000"/>
                    </a:schemeClr>
                  </a:solidFill>
                </a:rPr>
                <a:t>Verilog</a:t>
              </a:r>
            </a:p>
          </p:txBody>
        </p:sp>
      </p:grpSp>
      <p:sp>
        <p:nvSpPr>
          <p:cNvPr id="22" name="Right Arrow 21">
            <a:extLst>
              <a:ext uri="{FF2B5EF4-FFF2-40B4-BE49-F238E27FC236}">
                <a16:creationId xmlns:a16="http://schemas.microsoft.com/office/drawing/2014/main" id="{DA0F2C88-344A-9E48-B8DB-F8F343D88FDC}"/>
              </a:ext>
            </a:extLst>
          </p:cNvPr>
          <p:cNvSpPr/>
          <p:nvPr/>
        </p:nvSpPr>
        <p:spPr>
          <a:xfrm rot="20700000">
            <a:off x="2191285" y="2308698"/>
            <a:ext cx="1904834" cy="277526"/>
          </a:xfrm>
          <a:prstGeom prst="rightArrow">
            <a:avLst>
              <a:gd name="adj1" fmla="val 50000"/>
              <a:gd name="adj2" fmla="val 118307"/>
            </a:avLst>
          </a:prstGeom>
          <a:solidFill>
            <a:srgbClr val="D92D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ight Arrow 22">
            <a:extLst>
              <a:ext uri="{FF2B5EF4-FFF2-40B4-BE49-F238E27FC236}">
                <a16:creationId xmlns:a16="http://schemas.microsoft.com/office/drawing/2014/main" id="{34C7CA2B-4160-1941-B713-67B4A7D2E546}"/>
              </a:ext>
            </a:extLst>
          </p:cNvPr>
          <p:cNvSpPr/>
          <p:nvPr/>
        </p:nvSpPr>
        <p:spPr>
          <a:xfrm>
            <a:off x="6012605" y="1860564"/>
            <a:ext cx="1150146" cy="277526"/>
          </a:xfrm>
          <a:prstGeom prst="rightArrow">
            <a:avLst>
              <a:gd name="adj1" fmla="val 50000"/>
              <a:gd name="adj2" fmla="val 118307"/>
            </a:avLst>
          </a:prstGeom>
          <a:solidFill>
            <a:srgbClr val="D92D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741BCA5E-E91A-104E-A787-BA45112A8AE7}"/>
              </a:ext>
            </a:extLst>
          </p:cNvPr>
          <p:cNvSpPr/>
          <p:nvPr/>
        </p:nvSpPr>
        <p:spPr>
          <a:xfrm>
            <a:off x="6023780" y="4282536"/>
            <a:ext cx="1150146" cy="277526"/>
          </a:xfrm>
          <a:prstGeom prst="rightArrow">
            <a:avLst>
              <a:gd name="adj1" fmla="val 50000"/>
              <a:gd name="adj2" fmla="val 118307"/>
            </a:avLst>
          </a:prstGeom>
          <a:solidFill>
            <a:srgbClr val="D92D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TextBox 24">
            <a:extLst>
              <a:ext uri="{FF2B5EF4-FFF2-40B4-BE49-F238E27FC236}">
                <a16:creationId xmlns:a16="http://schemas.microsoft.com/office/drawing/2014/main" id="{7B1D492D-976F-E243-9F0F-C710409FED0E}"/>
              </a:ext>
            </a:extLst>
          </p:cNvPr>
          <p:cNvSpPr txBox="1"/>
          <p:nvPr/>
        </p:nvSpPr>
        <p:spPr>
          <a:xfrm>
            <a:off x="1851025" y="1888170"/>
            <a:ext cx="1847944" cy="369332"/>
          </a:xfrm>
          <a:prstGeom prst="rect">
            <a:avLst/>
          </a:prstGeom>
          <a:noFill/>
        </p:spPr>
        <p:txBody>
          <a:bodyPr wrap="square" rtlCol="0">
            <a:spAutoFit/>
          </a:bodyPr>
          <a:lstStyle/>
          <a:p>
            <a:r>
              <a:rPr lang="en-CN" dirty="0"/>
              <a:t>Solvers (trial 1)</a:t>
            </a:r>
          </a:p>
        </p:txBody>
      </p:sp>
      <p:sp>
        <p:nvSpPr>
          <p:cNvPr id="26" name="TextBox 25">
            <a:extLst>
              <a:ext uri="{FF2B5EF4-FFF2-40B4-BE49-F238E27FC236}">
                <a16:creationId xmlns:a16="http://schemas.microsoft.com/office/drawing/2014/main" id="{D68BD8CD-396B-F84B-854B-14F569E81721}"/>
              </a:ext>
            </a:extLst>
          </p:cNvPr>
          <p:cNvSpPr txBox="1"/>
          <p:nvPr/>
        </p:nvSpPr>
        <p:spPr>
          <a:xfrm>
            <a:off x="5985010" y="2183993"/>
            <a:ext cx="1173398" cy="369332"/>
          </a:xfrm>
          <a:prstGeom prst="rect">
            <a:avLst/>
          </a:prstGeom>
          <a:noFill/>
        </p:spPr>
        <p:txBody>
          <a:bodyPr wrap="none" rtlCol="0">
            <a:spAutoFit/>
          </a:bodyPr>
          <a:lstStyle/>
          <a:p>
            <a:r>
              <a:rPr lang="en-CN" dirty="0"/>
              <a:t>Simulators</a:t>
            </a:r>
          </a:p>
        </p:txBody>
      </p:sp>
      <p:sp>
        <p:nvSpPr>
          <p:cNvPr id="27" name="TextBox 26">
            <a:extLst>
              <a:ext uri="{FF2B5EF4-FFF2-40B4-BE49-F238E27FC236}">
                <a16:creationId xmlns:a16="http://schemas.microsoft.com/office/drawing/2014/main" id="{4DE0E54A-A2D1-D542-A75C-56CB38DF2968}"/>
              </a:ext>
            </a:extLst>
          </p:cNvPr>
          <p:cNvSpPr txBox="1"/>
          <p:nvPr/>
        </p:nvSpPr>
        <p:spPr>
          <a:xfrm>
            <a:off x="5955805" y="4605965"/>
            <a:ext cx="1173398" cy="369332"/>
          </a:xfrm>
          <a:prstGeom prst="rect">
            <a:avLst/>
          </a:prstGeom>
          <a:noFill/>
        </p:spPr>
        <p:txBody>
          <a:bodyPr wrap="none" rtlCol="0">
            <a:spAutoFit/>
          </a:bodyPr>
          <a:lstStyle/>
          <a:p>
            <a:r>
              <a:rPr lang="en-CN" dirty="0"/>
              <a:t>Simulators</a:t>
            </a:r>
          </a:p>
        </p:txBody>
      </p:sp>
      <p:sp>
        <p:nvSpPr>
          <p:cNvPr id="28" name="Right Arrow 27">
            <a:extLst>
              <a:ext uri="{FF2B5EF4-FFF2-40B4-BE49-F238E27FC236}">
                <a16:creationId xmlns:a16="http://schemas.microsoft.com/office/drawing/2014/main" id="{FEA6BF32-93DB-2945-A55E-9CB9A75C54AF}"/>
              </a:ext>
            </a:extLst>
          </p:cNvPr>
          <p:cNvSpPr/>
          <p:nvPr/>
        </p:nvSpPr>
        <p:spPr>
          <a:xfrm rot="1500000">
            <a:off x="2209184" y="3792306"/>
            <a:ext cx="1904834" cy="277526"/>
          </a:xfrm>
          <a:prstGeom prst="rightArrow">
            <a:avLst>
              <a:gd name="adj1" fmla="val 50000"/>
              <a:gd name="adj2" fmla="val 118307"/>
            </a:avLst>
          </a:prstGeom>
          <a:solidFill>
            <a:srgbClr val="D92D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TextBox 28">
            <a:extLst>
              <a:ext uri="{FF2B5EF4-FFF2-40B4-BE49-F238E27FC236}">
                <a16:creationId xmlns:a16="http://schemas.microsoft.com/office/drawing/2014/main" id="{7E950131-802C-9B49-95A5-B083F89DB49D}"/>
              </a:ext>
            </a:extLst>
          </p:cNvPr>
          <p:cNvSpPr txBox="1"/>
          <p:nvPr/>
        </p:nvSpPr>
        <p:spPr>
          <a:xfrm>
            <a:off x="1947014" y="4209260"/>
            <a:ext cx="1847944" cy="369332"/>
          </a:xfrm>
          <a:prstGeom prst="rect">
            <a:avLst/>
          </a:prstGeom>
          <a:noFill/>
        </p:spPr>
        <p:txBody>
          <a:bodyPr wrap="square" rtlCol="0">
            <a:spAutoFit/>
          </a:bodyPr>
          <a:lstStyle/>
          <a:p>
            <a:r>
              <a:rPr lang="en-CN" dirty="0"/>
              <a:t>Solvers (trial N)</a:t>
            </a:r>
          </a:p>
        </p:txBody>
      </p:sp>
      <p:sp>
        <p:nvSpPr>
          <p:cNvPr id="31" name="TextBox 30">
            <a:extLst>
              <a:ext uri="{FF2B5EF4-FFF2-40B4-BE49-F238E27FC236}">
                <a16:creationId xmlns:a16="http://schemas.microsoft.com/office/drawing/2014/main" id="{72A00F92-3EE2-FA46-9E6B-555C0C4BC826}"/>
              </a:ext>
            </a:extLst>
          </p:cNvPr>
          <p:cNvSpPr txBox="1"/>
          <p:nvPr/>
        </p:nvSpPr>
        <p:spPr>
          <a:xfrm>
            <a:off x="7570727" y="2943600"/>
            <a:ext cx="681597" cy="523220"/>
          </a:xfrm>
          <a:prstGeom prst="rect">
            <a:avLst/>
          </a:prstGeom>
          <a:noFill/>
        </p:spPr>
        <p:txBody>
          <a:bodyPr wrap="none" rtlCol="0">
            <a:spAutoFit/>
          </a:bodyPr>
          <a:lstStyle/>
          <a:p>
            <a:r>
              <a:rPr lang="en-CN" sz="2800" dirty="0"/>
              <a:t>……</a:t>
            </a:r>
          </a:p>
        </p:txBody>
      </p:sp>
      <p:sp>
        <p:nvSpPr>
          <p:cNvPr id="32" name="TextBox 31">
            <a:extLst>
              <a:ext uri="{FF2B5EF4-FFF2-40B4-BE49-F238E27FC236}">
                <a16:creationId xmlns:a16="http://schemas.microsoft.com/office/drawing/2014/main" id="{2B9D2289-F08C-2046-9407-2D4CF291CD68}"/>
              </a:ext>
            </a:extLst>
          </p:cNvPr>
          <p:cNvSpPr txBox="1"/>
          <p:nvPr/>
        </p:nvSpPr>
        <p:spPr>
          <a:xfrm>
            <a:off x="763435" y="5350261"/>
            <a:ext cx="10822682" cy="505972"/>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CN" sz="2400" dirty="0"/>
              <a:t>Producing solutions </a:t>
            </a:r>
            <a:r>
              <a:rPr lang="en-CN" sz="2400" b="1" dirty="0">
                <a:solidFill>
                  <a:srgbClr val="D92D32"/>
                </a:solidFill>
              </a:rPr>
              <a:t>repeatdly from scratch</a:t>
            </a:r>
          </a:p>
        </p:txBody>
      </p:sp>
      <p:sp>
        <p:nvSpPr>
          <p:cNvPr id="34" name="TextBox 33">
            <a:extLst>
              <a:ext uri="{FF2B5EF4-FFF2-40B4-BE49-F238E27FC236}">
                <a16:creationId xmlns:a16="http://schemas.microsoft.com/office/drawing/2014/main" id="{32F0857F-B80E-DC47-AE47-3E3622328A16}"/>
              </a:ext>
            </a:extLst>
          </p:cNvPr>
          <p:cNvSpPr txBox="1"/>
          <p:nvPr/>
        </p:nvSpPr>
        <p:spPr>
          <a:xfrm>
            <a:off x="10237231" y="3059668"/>
            <a:ext cx="1276568" cy="369332"/>
          </a:xfrm>
          <a:prstGeom prst="rect">
            <a:avLst/>
          </a:prstGeom>
          <a:noFill/>
        </p:spPr>
        <p:txBody>
          <a:bodyPr wrap="none" rtlCol="0">
            <a:spAutoFit/>
          </a:bodyPr>
          <a:lstStyle/>
          <a:p>
            <a:r>
              <a:rPr lang="en-CN" dirty="0"/>
              <a:t>N iterations</a:t>
            </a:r>
          </a:p>
        </p:txBody>
      </p:sp>
      <p:sp>
        <p:nvSpPr>
          <p:cNvPr id="35" name="Right Brace 34">
            <a:extLst>
              <a:ext uri="{FF2B5EF4-FFF2-40B4-BE49-F238E27FC236}">
                <a16:creationId xmlns:a16="http://schemas.microsoft.com/office/drawing/2014/main" id="{24FE5509-C769-6F4F-9402-212F54F61C6D}"/>
              </a:ext>
            </a:extLst>
          </p:cNvPr>
          <p:cNvSpPr/>
          <p:nvPr/>
        </p:nvSpPr>
        <p:spPr>
          <a:xfrm>
            <a:off x="9565252" y="1927585"/>
            <a:ext cx="635619" cy="2597311"/>
          </a:xfrm>
          <a:prstGeom prst="rightBrace">
            <a:avLst>
              <a:gd name="adj1" fmla="val 45319"/>
              <a:gd name="adj2" fmla="val 50000"/>
            </a:avLst>
          </a:prstGeom>
          <a:ln w="25400">
            <a:solidFill>
              <a:srgbClr val="D92D3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36" name="TextBox 35">
            <a:extLst>
              <a:ext uri="{FF2B5EF4-FFF2-40B4-BE49-F238E27FC236}">
                <a16:creationId xmlns:a16="http://schemas.microsoft.com/office/drawing/2014/main" id="{75AF26A4-86B6-F44F-BBD3-D424ECEF812B}"/>
              </a:ext>
            </a:extLst>
          </p:cNvPr>
          <p:cNvSpPr txBox="1"/>
          <p:nvPr/>
        </p:nvSpPr>
        <p:spPr>
          <a:xfrm>
            <a:off x="5627046" y="6519446"/>
            <a:ext cx="4480121" cy="338554"/>
          </a:xfrm>
          <a:prstGeom prst="rect">
            <a:avLst/>
          </a:prstGeom>
          <a:noFill/>
        </p:spPr>
        <p:txBody>
          <a:bodyPr wrap="square" rtlCol="0">
            <a:spAutoFit/>
          </a:bodyPr>
          <a:lstStyle/>
          <a:p>
            <a:r>
              <a:rPr lang="zh-CN" altLang="en-US" sz="1600" dirty="0"/>
              <a:t>*</a:t>
            </a:r>
            <a:r>
              <a:rPr lang="en-US" altLang="zh-CN" sz="1600" dirty="0"/>
              <a:t>Source:</a:t>
            </a:r>
            <a:r>
              <a:rPr lang="zh-CN" altLang="en-US" sz="1600" dirty="0"/>
              <a:t> </a:t>
            </a:r>
            <a:r>
              <a:rPr lang="en-US" altLang="zh-CN" sz="1600" dirty="0"/>
              <a:t>Kahng et al., VLSI physical design</a:t>
            </a:r>
            <a:endParaRPr lang="en-CN" sz="1600" dirty="0"/>
          </a:p>
        </p:txBody>
      </p:sp>
    </p:spTree>
    <p:extLst>
      <p:ext uri="{BB962C8B-B14F-4D97-AF65-F5344CB8AC3E}">
        <p14:creationId xmlns:p14="http://schemas.microsoft.com/office/powerpoint/2010/main" val="236209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22" grpId="0" animBg="1"/>
      <p:bldP spid="23" grpId="0" animBg="1"/>
      <p:bldP spid="24" grpId="0" animBg="1"/>
      <p:bldP spid="25" grpId="0"/>
      <p:bldP spid="26" grpId="0"/>
      <p:bldP spid="27" grpId="0"/>
      <p:bldP spid="28" grpId="0" animBg="1"/>
      <p:bldP spid="29" grpId="0"/>
      <p:bldP spid="31" grpId="0"/>
      <p:bldP spid="34" grpId="0"/>
      <p:bldP spid="35" grpId="0" animBg="1"/>
    </p:bldLst>
  </p:timing>
</p:sld>
</file>

<file path=ppt/theme/theme1.xml><?xml version="1.0" encoding="utf-8"?>
<a:theme xmlns:a="http://schemas.openxmlformats.org/drawingml/2006/main" name="Duk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keTemplate" id="{A4D193A7-7659-ED44-AE8E-12ED8BA22D68}" vid="{0C8A3046-90F8-3944-95B7-90C2179FB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DukeTemplate</Template>
  <TotalTime>24030</TotalTime>
  <Words>14051</Words>
  <Application>Microsoft Macintosh PowerPoint</Application>
  <PresentationFormat>Widescreen</PresentationFormat>
  <Paragraphs>1864</Paragraphs>
  <Slides>83</Slides>
  <Notes>73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Arial Rounded MT Bold</vt:lpstr>
      <vt:lpstr>Calibri</vt:lpstr>
      <vt:lpstr>Calibri Light</vt:lpstr>
      <vt:lpstr>Cambria Math</vt:lpstr>
      <vt:lpstr>Symbol</vt:lpstr>
      <vt:lpstr>Times New Roman</vt:lpstr>
      <vt:lpstr>Wingdings</vt:lpstr>
      <vt:lpstr>DukeTemplate</vt:lpstr>
      <vt:lpstr>PowerPoint Presentation</vt:lpstr>
      <vt:lpstr>Outline of My Talk</vt:lpstr>
      <vt:lpstr>Electronic Devices are Everywhere</vt:lpstr>
      <vt:lpstr>Designers Try to Deliver Generational Gains</vt:lpstr>
      <vt:lpstr>Chip Design Challenges</vt:lpstr>
      <vt:lpstr>Chip Design Challenges</vt:lpstr>
      <vt:lpstr>This is Real Problem!</vt:lpstr>
      <vt:lpstr>PowerPoint Presentation</vt:lpstr>
      <vt:lpstr>Why ML/Intelligence Helps Circuit Design?</vt:lpstr>
      <vt:lpstr>Why ML/Intelligence Helps Circuit Design?</vt:lpstr>
      <vt:lpstr>Simple Plug-in and Use of ML Engines? </vt:lpstr>
      <vt:lpstr>Many Excellent Exploration in Academia and Industry</vt:lpstr>
      <vt:lpstr>What I Believe We Should Target</vt:lpstr>
      <vt:lpstr>My Related Works</vt:lpstr>
      <vt:lpstr>My Related Works</vt:lpstr>
      <vt:lpstr>PowerPoint Presentation</vt:lpstr>
      <vt:lpstr>Routability Background</vt:lpstr>
      <vt:lpstr>First Deep Learning Method for Routability Prediction</vt:lpstr>
      <vt:lpstr>First Deep Learning Method for Routability Prediction</vt:lpstr>
      <vt:lpstr>Many Excellent Deep Learning Methods</vt:lpstr>
      <vt:lpstr>What I Believe We Should Target</vt:lpstr>
      <vt:lpstr>Automatic Estimator Development – Search Space</vt:lpstr>
      <vt:lpstr>Automatic Estimator Development – Searching Algorithm</vt:lpstr>
      <vt:lpstr>Auto-developed Model Structures</vt:lpstr>
      <vt:lpstr>Auto-developed Model Structures</vt:lpstr>
      <vt:lpstr>PowerPoint Presentation</vt:lpstr>
      <vt:lpstr>What I Believe We Should Target</vt:lpstr>
      <vt:lpstr>Challenge 1 – Design-time Power Introspection </vt:lpstr>
      <vt:lpstr>Challenge 2 – Run-time Power Introspection</vt:lpstr>
      <vt:lpstr>Challenge 3 - Workload Power Characterization</vt:lpstr>
      <vt:lpstr>Challenges from Both Design-time and Runtime</vt:lpstr>
      <vt:lpstr>APOLLO: A Unified Power Modeling Framework</vt:lpstr>
      <vt:lpstr>A Workload Execution Preview of APOLLO</vt:lpstr>
      <vt:lpstr>APOLLO Feature Generation &amp; Model Training</vt:lpstr>
      <vt:lpstr>Simple Key Ideas</vt:lpstr>
      <vt:lpstr>ML-Based Power Proxies Selection</vt:lpstr>
      <vt:lpstr>Why MCP for Pruning?</vt:lpstr>
      <vt:lpstr>Model Training and Testing</vt:lpstr>
      <vt:lpstr>Prediction Accuracy as Design-Time Power Model</vt:lpstr>
      <vt:lpstr>Prediction Accuracy as Design-Time Power Model</vt:lpstr>
      <vt:lpstr>Accuracy on Multi-Cycle Power Estimation </vt:lpstr>
      <vt:lpstr>Automated Low-Cost Runtime OPM Implementation</vt:lpstr>
      <vt:lpstr>Prediction Accuracy from Design-time Model &amp; OPM</vt:lpstr>
      <vt:lpstr>Prediction Accuracy from Design-time Model &amp; OPM</vt:lpstr>
      <vt:lpstr>Overview of the OPM Hardware Design</vt:lpstr>
      <vt:lpstr>Accuracy vs. Hardware Cost (Area Overhead) of the OPM</vt:lpstr>
      <vt:lpstr>Accuracy vs. Hardware Cost (Area Overhead) of the OPM</vt:lpstr>
      <vt:lpstr>Potential Application: Design-time Power Introspection </vt:lpstr>
      <vt:lpstr>Potential Application: Runtime dI/dt Mitigation </vt:lpstr>
      <vt:lpstr>What I Believe We Should Target</vt:lpstr>
      <vt:lpstr>Summary and Takeaway</vt:lpstr>
      <vt:lpstr>Future Research Plan</vt:lpstr>
      <vt:lpstr>Future Works: Collaborative Framework</vt:lpstr>
      <vt:lpstr>Future Research Plan</vt:lpstr>
      <vt:lpstr>Future Works: Fully-Automated &amp; Reliable Framework</vt:lpstr>
      <vt:lpstr>Future Works: Fully-Automated &amp; Reliable Framework</vt:lpstr>
      <vt:lpstr>Future Research Plan</vt:lpstr>
      <vt:lpstr>Future Funding and Collaboration Opportunities</vt:lpstr>
      <vt:lpstr>Previous Collaborations and Grant Writing Experiences</vt:lpstr>
      <vt:lpstr>Courses I am Qualified to Teach</vt:lpstr>
      <vt:lpstr>Thanks! Questions?</vt:lpstr>
      <vt:lpstr>Automatic Estimator Development – Search Space</vt:lpstr>
      <vt:lpstr>A Workload Execution Preview of APOLLO</vt:lpstr>
      <vt:lpstr>Our Proposed Power Modeling Approach</vt:lpstr>
      <vt:lpstr>Summary and Conclusions</vt:lpstr>
      <vt:lpstr>FAQ: Prior Power Modeling Works</vt:lpstr>
      <vt:lpstr>FAQ: Accuracy Comparison</vt:lpstr>
      <vt:lpstr>FAQ: Accuracy with Multi-cycle Measurement Window</vt:lpstr>
      <vt:lpstr>PowerPoint Presentation</vt:lpstr>
      <vt:lpstr>Overview of the OPM Hardware Design</vt:lpstr>
      <vt:lpstr>FAQ: Model Discussion</vt:lpstr>
      <vt:lpstr>Neural Architecture Search</vt:lpstr>
      <vt:lpstr>Search Strategy</vt:lpstr>
      <vt:lpstr>Results from Automatically Developed Estimator</vt:lpstr>
      <vt:lpstr>Experimental Results – Accuracy</vt:lpstr>
      <vt:lpstr>Proposals</vt:lpstr>
      <vt:lpstr>Cost on IR Drop Identification</vt:lpstr>
      <vt:lpstr>IR Drop Estimation Methodology</vt:lpstr>
      <vt:lpstr>Incorporate Timing with Customization </vt:lpstr>
      <vt:lpstr>Our Customized Method</vt:lpstr>
      <vt:lpstr>Timing Estimation on Netlist is Inaccurate</vt:lpstr>
      <vt:lpstr>Example: Timing Estimation before Placement</vt:lpstr>
      <vt:lpstr>Our Solution to Capture Global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5493</cp:revision>
  <dcterms:created xsi:type="dcterms:W3CDTF">2021-09-29T18:17:13Z</dcterms:created>
  <dcterms:modified xsi:type="dcterms:W3CDTF">2021-12-03T02:49:44Z</dcterms:modified>
</cp:coreProperties>
</file>